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notesSlides/notesSlide68.xml" ContentType="application/vnd.openxmlformats-officedocument.presentationml.notesSlide+xml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Default Extension="xls" ContentType="application/vnd.ms-exce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commentAuthors.xml" ContentType="application/vnd.openxmlformats-officedocument.presentationml.commentAuthors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2"/>
  </p:notesMasterIdLst>
  <p:handoutMasterIdLst>
    <p:handoutMasterId r:id="rId243"/>
  </p:handoutMasterIdLst>
  <p:sldIdLst>
    <p:sldId id="639" r:id="rId2"/>
    <p:sldId id="548" r:id="rId3"/>
    <p:sldId id="966" r:id="rId4"/>
    <p:sldId id="722" r:id="rId5"/>
    <p:sldId id="723" r:id="rId6"/>
    <p:sldId id="724" r:id="rId7"/>
    <p:sldId id="951" r:id="rId8"/>
    <p:sldId id="1058" r:id="rId9"/>
    <p:sldId id="1059" r:id="rId10"/>
    <p:sldId id="1060" r:id="rId11"/>
    <p:sldId id="1061" r:id="rId12"/>
    <p:sldId id="1062" r:id="rId13"/>
    <p:sldId id="1063" r:id="rId14"/>
    <p:sldId id="1064" r:id="rId15"/>
    <p:sldId id="1065" r:id="rId16"/>
    <p:sldId id="1066" r:id="rId17"/>
    <p:sldId id="1067" r:id="rId18"/>
    <p:sldId id="1068" r:id="rId19"/>
    <p:sldId id="1070" r:id="rId20"/>
    <p:sldId id="1071" r:id="rId21"/>
    <p:sldId id="1072" r:id="rId22"/>
    <p:sldId id="1073" r:id="rId23"/>
    <p:sldId id="1074" r:id="rId24"/>
    <p:sldId id="1075" r:id="rId25"/>
    <p:sldId id="660" r:id="rId26"/>
    <p:sldId id="661" r:id="rId27"/>
    <p:sldId id="662" r:id="rId28"/>
    <p:sldId id="972" r:id="rId29"/>
    <p:sldId id="1026" r:id="rId30"/>
    <p:sldId id="1027" r:id="rId31"/>
    <p:sldId id="1028" r:id="rId32"/>
    <p:sldId id="1029" r:id="rId33"/>
    <p:sldId id="1030" r:id="rId34"/>
    <p:sldId id="952" r:id="rId35"/>
    <p:sldId id="566" r:id="rId36"/>
    <p:sldId id="982" r:id="rId37"/>
    <p:sldId id="549" r:id="rId38"/>
    <p:sldId id="989" r:id="rId39"/>
    <p:sldId id="986" r:id="rId40"/>
    <p:sldId id="987" r:id="rId41"/>
    <p:sldId id="1013" r:id="rId42"/>
    <p:sldId id="988" r:id="rId43"/>
    <p:sldId id="990" r:id="rId44"/>
    <p:sldId id="985" r:id="rId45"/>
    <p:sldId id="984" r:id="rId46"/>
    <p:sldId id="726" r:id="rId47"/>
    <p:sldId id="983" r:id="rId48"/>
    <p:sldId id="792" r:id="rId49"/>
    <p:sldId id="953" r:id="rId50"/>
    <p:sldId id="727" r:id="rId51"/>
    <p:sldId id="819" r:id="rId52"/>
    <p:sldId id="993" r:id="rId53"/>
    <p:sldId id="992" r:id="rId54"/>
    <p:sldId id="820" r:id="rId55"/>
    <p:sldId id="994" r:id="rId56"/>
    <p:sldId id="822" r:id="rId57"/>
    <p:sldId id="823" r:id="rId58"/>
    <p:sldId id="824" r:id="rId59"/>
    <p:sldId id="825" r:id="rId60"/>
    <p:sldId id="827" r:id="rId61"/>
    <p:sldId id="826" r:id="rId62"/>
    <p:sldId id="795" r:id="rId63"/>
    <p:sldId id="954" r:id="rId64"/>
    <p:sldId id="915" r:id="rId65"/>
    <p:sldId id="995" r:id="rId66"/>
    <p:sldId id="829" r:id="rId67"/>
    <p:sldId id="798" r:id="rId68"/>
    <p:sldId id="811" r:id="rId69"/>
    <p:sldId id="812" r:id="rId70"/>
    <p:sldId id="813" r:id="rId71"/>
    <p:sldId id="831" r:id="rId72"/>
    <p:sldId id="830" r:id="rId73"/>
    <p:sldId id="736" r:id="rId74"/>
    <p:sldId id="996" r:id="rId75"/>
    <p:sldId id="870" r:id="rId76"/>
    <p:sldId id="738" r:id="rId77"/>
    <p:sldId id="1022" r:id="rId78"/>
    <p:sldId id="739" r:id="rId79"/>
    <p:sldId id="1034" r:id="rId80"/>
    <p:sldId id="903" r:id="rId81"/>
    <p:sldId id="740" r:id="rId82"/>
    <p:sldId id="799" r:id="rId83"/>
    <p:sldId id="956" r:id="rId84"/>
    <p:sldId id="751" r:id="rId85"/>
    <p:sldId id="1008" r:id="rId86"/>
    <p:sldId id="759" r:id="rId87"/>
    <p:sldId id="760" r:id="rId88"/>
    <p:sldId id="1006" r:id="rId89"/>
    <p:sldId id="761" r:id="rId90"/>
    <p:sldId id="1023" r:id="rId91"/>
    <p:sldId id="835" r:id="rId92"/>
    <p:sldId id="752" r:id="rId93"/>
    <p:sldId id="753" r:id="rId94"/>
    <p:sldId id="1007" r:id="rId95"/>
    <p:sldId id="841" r:id="rId96"/>
    <p:sldId id="1009" r:id="rId97"/>
    <p:sldId id="754" r:id="rId98"/>
    <p:sldId id="840" r:id="rId99"/>
    <p:sldId id="836" r:id="rId100"/>
    <p:sldId id="1012" r:id="rId101"/>
    <p:sldId id="967" r:id="rId102"/>
    <p:sldId id="1019" r:id="rId103"/>
    <p:sldId id="1010" r:id="rId104"/>
    <p:sldId id="946" r:id="rId105"/>
    <p:sldId id="919" r:id="rId106"/>
    <p:sldId id="1031" r:id="rId107"/>
    <p:sldId id="1014" r:id="rId108"/>
    <p:sldId id="842" r:id="rId109"/>
    <p:sldId id="997" r:id="rId110"/>
    <p:sldId id="998" r:id="rId111"/>
    <p:sldId id="999" r:id="rId112"/>
    <p:sldId id="1000" r:id="rId113"/>
    <p:sldId id="1001" r:id="rId114"/>
    <p:sldId id="1002" r:id="rId115"/>
    <p:sldId id="1003" r:id="rId116"/>
    <p:sldId id="1004" r:id="rId117"/>
    <p:sldId id="957" r:id="rId118"/>
    <p:sldId id="764" r:id="rId119"/>
    <p:sldId id="766" r:id="rId120"/>
    <p:sldId id="844" r:id="rId121"/>
    <p:sldId id="1011" r:id="rId122"/>
    <p:sldId id="767" r:id="rId123"/>
    <p:sldId id="768" r:id="rId124"/>
    <p:sldId id="769" r:id="rId125"/>
    <p:sldId id="1039" r:id="rId126"/>
    <p:sldId id="775" r:id="rId127"/>
    <p:sldId id="845" r:id="rId128"/>
    <p:sldId id="784" r:id="rId129"/>
    <p:sldId id="849" r:id="rId130"/>
    <p:sldId id="846" r:id="rId131"/>
    <p:sldId id="1036" r:id="rId132"/>
    <p:sldId id="947" r:id="rId133"/>
    <p:sldId id="909" r:id="rId134"/>
    <p:sldId id="847" r:id="rId135"/>
    <p:sldId id="1038" r:id="rId136"/>
    <p:sldId id="1037" r:id="rId137"/>
    <p:sldId id="848" r:id="rId138"/>
    <p:sldId id="958" r:id="rId139"/>
    <p:sldId id="864" r:id="rId140"/>
    <p:sldId id="970" r:id="rId141"/>
    <p:sldId id="852" r:id="rId142"/>
    <p:sldId id="1017" r:id="rId143"/>
    <p:sldId id="1050" r:id="rId144"/>
    <p:sldId id="853" r:id="rId145"/>
    <p:sldId id="854" r:id="rId146"/>
    <p:sldId id="855" r:id="rId147"/>
    <p:sldId id="1020" r:id="rId148"/>
    <p:sldId id="857" r:id="rId149"/>
    <p:sldId id="969" r:id="rId150"/>
    <p:sldId id="971" r:id="rId151"/>
    <p:sldId id="1054" r:id="rId152"/>
    <p:sldId id="865" r:id="rId153"/>
    <p:sldId id="1048" r:id="rId154"/>
    <p:sldId id="859" r:id="rId155"/>
    <p:sldId id="860" r:id="rId156"/>
    <p:sldId id="866" r:id="rId157"/>
    <p:sldId id="867" r:id="rId158"/>
    <p:sldId id="868" r:id="rId159"/>
    <p:sldId id="869" r:id="rId160"/>
    <p:sldId id="1015" r:id="rId161"/>
    <p:sldId id="1016" r:id="rId162"/>
    <p:sldId id="862" r:id="rId163"/>
    <p:sldId id="872" r:id="rId164"/>
    <p:sldId id="900" r:id="rId165"/>
    <p:sldId id="873" r:id="rId166"/>
    <p:sldId id="1041" r:id="rId167"/>
    <p:sldId id="874" r:id="rId168"/>
    <p:sldId id="1042" r:id="rId169"/>
    <p:sldId id="875" r:id="rId170"/>
    <p:sldId id="1025" r:id="rId171"/>
    <p:sldId id="876" r:id="rId172"/>
    <p:sldId id="877" r:id="rId173"/>
    <p:sldId id="1043" r:id="rId174"/>
    <p:sldId id="1044" r:id="rId175"/>
    <p:sldId id="905" r:id="rId176"/>
    <p:sldId id="901" r:id="rId177"/>
    <p:sldId id="959" r:id="rId178"/>
    <p:sldId id="910" r:id="rId179"/>
    <p:sldId id="912" r:id="rId180"/>
    <p:sldId id="913" r:id="rId181"/>
    <p:sldId id="878" r:id="rId182"/>
    <p:sldId id="924" r:id="rId183"/>
    <p:sldId id="879" r:id="rId184"/>
    <p:sldId id="881" r:id="rId185"/>
    <p:sldId id="880" r:id="rId186"/>
    <p:sldId id="922" r:id="rId187"/>
    <p:sldId id="1055" r:id="rId188"/>
    <p:sldId id="1056" r:id="rId189"/>
    <p:sldId id="1057" r:id="rId190"/>
    <p:sldId id="943" r:id="rId191"/>
    <p:sldId id="885" r:id="rId192"/>
    <p:sldId id="886" r:id="rId193"/>
    <p:sldId id="887" r:id="rId194"/>
    <p:sldId id="944" r:id="rId195"/>
    <p:sldId id="883" r:id="rId196"/>
    <p:sldId id="930" r:id="rId197"/>
    <p:sldId id="925" r:id="rId198"/>
    <p:sldId id="926" r:id="rId199"/>
    <p:sldId id="927" r:id="rId200"/>
    <p:sldId id="928" r:id="rId201"/>
    <p:sldId id="929" r:id="rId202"/>
    <p:sldId id="884" r:id="rId203"/>
    <p:sldId id="949" r:id="rId204"/>
    <p:sldId id="1051" r:id="rId205"/>
    <p:sldId id="960" r:id="rId206"/>
    <p:sldId id="916" r:id="rId207"/>
    <p:sldId id="917" r:id="rId208"/>
    <p:sldId id="1021" r:id="rId209"/>
    <p:sldId id="1032" r:id="rId210"/>
    <p:sldId id="948" r:id="rId211"/>
    <p:sldId id="934" r:id="rId212"/>
    <p:sldId id="935" r:id="rId213"/>
    <p:sldId id="936" r:id="rId214"/>
    <p:sldId id="961" r:id="rId215"/>
    <p:sldId id="891" r:id="rId216"/>
    <p:sldId id="889" r:id="rId217"/>
    <p:sldId id="1053" r:id="rId218"/>
    <p:sldId id="892" r:id="rId219"/>
    <p:sldId id="893" r:id="rId220"/>
    <p:sldId id="894" r:id="rId221"/>
    <p:sldId id="895" r:id="rId222"/>
    <p:sldId id="896" r:id="rId223"/>
    <p:sldId id="897" r:id="rId224"/>
    <p:sldId id="898" r:id="rId225"/>
    <p:sldId id="899" r:id="rId226"/>
    <p:sldId id="780" r:id="rId227"/>
    <p:sldId id="962" r:id="rId228"/>
    <p:sldId id="832" r:id="rId229"/>
    <p:sldId id="938" r:id="rId230"/>
    <p:sldId id="937" r:id="rId231"/>
    <p:sldId id="939" r:id="rId232"/>
    <p:sldId id="940" r:id="rId233"/>
    <p:sldId id="941" r:id="rId234"/>
    <p:sldId id="942" r:id="rId235"/>
    <p:sldId id="945" r:id="rId236"/>
    <p:sldId id="964" r:id="rId237"/>
    <p:sldId id="965" r:id="rId238"/>
    <p:sldId id="975" r:id="rId239"/>
    <p:sldId id="973" r:id="rId240"/>
    <p:sldId id="974" r:id="rId241"/>
  </p:sldIdLst>
  <p:sldSz cx="9144000" cy="6858000" type="screen4x3"/>
  <p:notesSz cx="6811963" cy="9942513"/>
  <p:embeddedFontLst>
    <p:embeddedFont>
      <p:font typeface="맑은 고딕" pitchFamily="50" charset="-127"/>
      <p:regular r:id="rId244"/>
      <p:bold r:id="rId245"/>
    </p:embeddedFont>
    <p:embeddedFont>
      <p:font typeface="HY견고딕" pitchFamily="18" charset="-127"/>
      <p:regular r:id="rId246"/>
    </p:embeddedFont>
    <p:embeddedFont>
      <p:font typeface="HY각헤드라인M" charset="-127"/>
      <p:regular r:id="rId247"/>
    </p:embeddedFont>
    <p:embeddedFont>
      <p:font typeface="Lucida Sans Unicode" pitchFamily="34" charset="0"/>
      <p:regular r:id="rId248"/>
    </p:embeddedFont>
    <p:embeddedFont>
      <p:font typeface="HY헤드라인M" pitchFamily="18" charset="-127"/>
      <p:regular r:id="rId249"/>
    </p:embeddedFont>
    <p:embeddedFont>
      <p:font typeface="Tahoma" pitchFamily="34" charset="0"/>
      <p:regular r:id="rId250"/>
      <p:bold r:id="rId251"/>
    </p:embeddedFont>
    <p:embeddedFont>
      <p:font typeface="Segoe UI" pitchFamily="34" charset="0"/>
      <p:regular r:id="rId252"/>
      <p:bold r:id="rId253"/>
      <p:italic r:id="rId254"/>
      <p:boldItalic r:id="rId255"/>
    </p:embeddedFont>
    <p:embeddedFont>
      <p:font typeface="SimSun-ExtB" pitchFamily="49" charset="-122"/>
      <p:regular r:id="rId256"/>
    </p:embeddedFont>
    <p:embeddedFont>
      <p:font typeface="FangSong" pitchFamily="49" charset="-122"/>
      <p:regular r:id="rId257"/>
    </p:embeddedFont>
    <p:embeddedFont>
      <p:font typeface="Yoon 윤고딕 530_TT" charset="-127"/>
      <p:regular r:id="rId258"/>
    </p:embeddedFont>
    <p:embeddedFont>
      <p:font typeface="SimSun" pitchFamily="2" charset="-122"/>
      <p:regular r:id="rId259"/>
    </p:embeddedFont>
    <p:embeddedFont>
      <p:font typeface="HY울릉도B" pitchFamily="18" charset="-127"/>
      <p:regular r:id="rId260"/>
    </p:embeddedFont>
    <p:embeddedFont>
      <p:font typeface="SimHei" pitchFamily="49" charset="-122"/>
      <p:regular r:id="rId26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skim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990033"/>
    <a:srgbClr val="3333FF"/>
    <a:srgbClr val="0000FF"/>
    <a:srgbClr val="FFFFFF"/>
    <a:srgbClr val="660033"/>
  </p:clrMru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1027" autoAdjust="0"/>
  </p:normalViewPr>
  <p:slideViewPr>
    <p:cSldViewPr>
      <p:cViewPr>
        <p:scale>
          <a:sx n="100" d="100"/>
          <a:sy n="100" d="100"/>
        </p:scale>
        <p:origin x="-1338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492"/>
    </p:cViewPr>
  </p:sorterViewPr>
  <p:notesViewPr>
    <p:cSldViewPr>
      <p:cViewPr varScale="1">
        <p:scale>
          <a:sx n="61" d="100"/>
          <a:sy n="61" d="100"/>
        </p:scale>
        <p:origin x="-3000" y="-84"/>
      </p:cViewPr>
      <p:guideLst>
        <p:guide orient="horz" pos="3132"/>
        <p:guide pos="214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font" Target="fonts/font1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5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font" Target="fonts/font16.fntdata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font" Target="fonts/font1.fntdata"/><Relationship Id="rId249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font" Target="fonts/font17.fntdata"/><Relationship Id="rId265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font" Target="fonts/font7.fntdata"/><Relationship Id="rId255" Type="http://schemas.openxmlformats.org/officeDocument/2006/relationships/font" Target="fonts/font12.fntdata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font" Target="fonts/font2.fntdata"/><Relationship Id="rId261" Type="http://schemas.openxmlformats.org/officeDocument/2006/relationships/font" Target="fonts/font18.fntdata"/><Relationship Id="rId266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font" Target="fonts/font8.fntdata"/><Relationship Id="rId256" Type="http://schemas.openxmlformats.org/officeDocument/2006/relationships/font" Target="fonts/font13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font" Target="fonts/font14.fntdata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font" Target="fonts/font9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263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font" Target="fonts/font10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handoutMaster" Target="handoutMasters/handoutMaster1.xml"/><Relationship Id="rId264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500</c:v>
                </c:pt>
                <c:pt idx="2">
                  <c:v>1000</c:v>
                </c:pt>
                <c:pt idx="3">
                  <c:v>10000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</c:v>
                </c:pt>
                <c:pt idx="1">
                  <c:v>4000</c:v>
                </c:pt>
                <c:pt idx="2">
                  <c:v>4000</c:v>
                </c:pt>
                <c:pt idx="3">
                  <c:v>4000</c:v>
                </c:pt>
              </c:numCache>
            </c:numRef>
          </c:val>
        </c:ser>
        <c:marker val="1"/>
        <c:axId val="144163584"/>
        <c:axId val="144165120"/>
      </c:lineChart>
      <c:catAx>
        <c:axId val="144163584"/>
        <c:scaling>
          <c:orientation val="minMax"/>
        </c:scaling>
        <c:axPos val="b"/>
        <c:numFmt formatCode="General" sourceLinked="1"/>
        <c:majorTickMark val="none"/>
        <c:tickLblPos val="nextTo"/>
        <c:crossAx val="144165120"/>
        <c:crosses val="autoZero"/>
        <c:auto val="1"/>
        <c:lblAlgn val="ctr"/>
        <c:lblOffset val="100"/>
      </c:catAx>
      <c:valAx>
        <c:axId val="144165120"/>
        <c:scaling>
          <c:orientation val="minMax"/>
        </c:scaling>
        <c:axPos val="l"/>
        <c:numFmt formatCode="General" sourceLinked="1"/>
        <c:majorTickMark val="none"/>
        <c:tickLblPos val="nextTo"/>
        <c:crossAx val="144163584"/>
        <c:crosses val="autoZero"/>
        <c:crossBetween val="between"/>
      </c:valAx>
      <c:spPr>
        <a:noFill/>
      </c:spPr>
    </c:plotArea>
    <c:plotVisOnly val="1"/>
    <c:dispBlanksAs val="gap"/>
  </c:chart>
  <c:spPr>
    <a:solidFill>
      <a:schemeClr val="lt1"/>
    </a:solidFill>
    <a:ln w="25238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/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E24D0-24EE-4955-8866-60B8A70C04D7}" type="doc">
      <dgm:prSet loTypeId="urn:microsoft.com/office/officeart/2005/8/layout/arrow2" loCatId="process" qsTypeId="urn:microsoft.com/office/officeart/2005/8/quickstyle/3d2" qsCatId="3D" csTypeId="urn:microsoft.com/office/officeart/2005/8/colors/colorful5" csCatId="colorful" phldr="1"/>
      <dgm:spPr/>
    </dgm:pt>
    <dgm:pt modelId="{C4A4A4EC-519D-4F3C-83D2-78140082E515}">
      <dgm:prSet phldrT="[텍스트]" custT="1"/>
      <dgm:spPr/>
      <dgm:t>
        <a:bodyPr/>
        <a:lstStyle/>
        <a:p>
          <a:pPr latinLnBrk="1"/>
          <a:r>
            <a:rPr lang="en-US" altLang="ko-KR" sz="1500" b="1" dirty="0" smtClean="0">
              <a:solidFill>
                <a:schemeClr val="tx1"/>
              </a:solidFill>
              <a:effectLst/>
              <a:latin typeface="+mn-lt"/>
            </a:rPr>
            <a:t>  SOHO</a:t>
          </a:r>
        </a:p>
        <a:p>
          <a:pPr latinLnBrk="1"/>
          <a:r>
            <a:rPr lang="en-US" altLang="ko-KR" sz="1500" b="1" dirty="0" smtClean="0">
              <a:solidFill>
                <a:schemeClr val="tx1"/>
              </a:solidFill>
              <a:effectLst/>
              <a:latin typeface="+mn-lt"/>
            </a:rPr>
            <a:t> </a:t>
          </a:r>
          <a:r>
            <a:rPr lang="ko-KR" altLang="en-US" sz="1500" b="1" dirty="0" err="1" smtClean="0">
              <a:solidFill>
                <a:schemeClr val="tx1"/>
              </a:solidFill>
              <a:effectLst/>
              <a:latin typeface="+mn-lt"/>
            </a:rPr>
            <a:t>지점급</a:t>
          </a:r>
          <a:r>
            <a:rPr lang="ko-KR" altLang="en-US" sz="1500" b="1" dirty="0" smtClean="0">
              <a:solidFill>
                <a:schemeClr val="tx1"/>
              </a:solidFill>
              <a:effectLst/>
              <a:latin typeface="+mn-lt"/>
            </a:rPr>
            <a:t> 장비</a:t>
          </a:r>
          <a:endParaRPr lang="ko-KR" altLang="en-US" sz="1500" b="1" dirty="0">
            <a:solidFill>
              <a:schemeClr val="tx1"/>
            </a:solidFill>
            <a:effectLst/>
            <a:latin typeface="+mn-lt"/>
          </a:endParaRPr>
        </a:p>
      </dgm:t>
    </dgm:pt>
    <dgm:pt modelId="{60CFBAFA-10DD-427F-B358-0D0562CCF576}" type="parTrans" cxnId="{97BCA107-F468-4D13-A562-C711A882C0AD}">
      <dgm:prSet/>
      <dgm:spPr/>
      <dgm:t>
        <a:bodyPr/>
        <a:lstStyle/>
        <a:p>
          <a:pPr latinLnBrk="1"/>
          <a:endParaRPr lang="ko-KR" altLang="en-US" sz="15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E20068E3-43B7-4295-AEE4-7DFEF967E94E}" type="sibTrans" cxnId="{97BCA107-F468-4D13-A562-C711A882C0AD}">
      <dgm:prSet/>
      <dgm:spPr/>
      <dgm:t>
        <a:bodyPr/>
        <a:lstStyle/>
        <a:p>
          <a:pPr latinLnBrk="1"/>
          <a:endParaRPr lang="ko-KR" altLang="en-US" sz="15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8EF186E-05B8-4404-8451-2F8A600F6E0A}">
      <dgm:prSet phldrT="[텍스트]" custT="1"/>
      <dgm:spPr/>
      <dgm:t>
        <a:bodyPr/>
        <a:lstStyle/>
        <a:p>
          <a:pPr latinLnBrk="1"/>
          <a:r>
            <a:rPr lang="ko-KR" altLang="en-US" sz="1500" b="1" dirty="0" smtClean="0">
              <a:solidFill>
                <a:schemeClr val="tx1"/>
              </a:solidFill>
              <a:effectLst/>
              <a:latin typeface="+mn-lt"/>
            </a:rPr>
            <a:t>  중소기업</a:t>
          </a:r>
          <a:endParaRPr lang="ko-KR" altLang="en-US" sz="1500" b="1" dirty="0">
            <a:solidFill>
              <a:schemeClr val="tx1"/>
            </a:solidFill>
            <a:effectLst/>
            <a:latin typeface="+mn-lt"/>
          </a:endParaRPr>
        </a:p>
      </dgm:t>
    </dgm:pt>
    <dgm:pt modelId="{97AE263B-20C8-4D02-830E-639CB170FF2E}" type="parTrans" cxnId="{447E9107-E975-4E78-BD2E-7A3BCB0F6A8D}">
      <dgm:prSet/>
      <dgm:spPr/>
      <dgm:t>
        <a:bodyPr/>
        <a:lstStyle/>
        <a:p>
          <a:pPr latinLnBrk="1"/>
          <a:endParaRPr lang="ko-KR" altLang="en-US" sz="15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DC45C83E-3AE9-4B30-A5B3-90EFA2B85B4A}" type="sibTrans" cxnId="{447E9107-E975-4E78-BD2E-7A3BCB0F6A8D}">
      <dgm:prSet/>
      <dgm:spPr/>
      <dgm:t>
        <a:bodyPr/>
        <a:lstStyle/>
        <a:p>
          <a:pPr latinLnBrk="1"/>
          <a:endParaRPr lang="ko-KR" altLang="en-US" sz="15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6AE507B4-9CBF-40D8-9806-B6A6D1CC7256}">
      <dgm:prSet phldrT="[텍스트]" custT="1"/>
      <dgm:spPr/>
      <dgm:t>
        <a:bodyPr/>
        <a:lstStyle/>
        <a:p>
          <a:pPr latinLnBrk="1"/>
          <a:r>
            <a:rPr lang="ko-KR" altLang="en-US" sz="1500" b="1" dirty="0" smtClean="0">
              <a:solidFill>
                <a:schemeClr val="tx1"/>
              </a:solidFill>
              <a:effectLst/>
              <a:latin typeface="+mn-lt"/>
            </a:rPr>
            <a:t>  중</a:t>
          </a:r>
          <a:r>
            <a:rPr lang="en-US" altLang="ko-KR" sz="1500" b="1" dirty="0" smtClean="0">
              <a:solidFill>
                <a:schemeClr val="tx1"/>
              </a:solidFill>
              <a:effectLst/>
              <a:latin typeface="+mn-lt"/>
            </a:rPr>
            <a:t>,</a:t>
          </a:r>
          <a:r>
            <a:rPr lang="ko-KR" altLang="en-US" sz="1500" b="1" dirty="0" smtClean="0">
              <a:solidFill>
                <a:schemeClr val="tx1"/>
              </a:solidFill>
              <a:effectLst/>
              <a:latin typeface="+mn-lt"/>
            </a:rPr>
            <a:t>대형 기업고객</a:t>
          </a:r>
          <a:endParaRPr lang="ko-KR" altLang="en-US" sz="1500" b="1" dirty="0">
            <a:solidFill>
              <a:schemeClr val="tx1"/>
            </a:solidFill>
            <a:effectLst/>
            <a:latin typeface="+mn-lt"/>
          </a:endParaRPr>
        </a:p>
      </dgm:t>
    </dgm:pt>
    <dgm:pt modelId="{149303BA-DC73-48E4-BF26-0C3FDFD9B613}" type="parTrans" cxnId="{F6FC8923-8AF2-4883-857E-A66BC3415EBD}">
      <dgm:prSet/>
      <dgm:spPr/>
      <dgm:t>
        <a:bodyPr/>
        <a:lstStyle/>
        <a:p>
          <a:pPr latinLnBrk="1"/>
          <a:endParaRPr lang="ko-KR" altLang="en-US" sz="15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1354BD33-9635-416E-BE9A-D3197D7D7E73}" type="sibTrans" cxnId="{F6FC8923-8AF2-4883-857E-A66BC3415EBD}">
      <dgm:prSet/>
      <dgm:spPr/>
      <dgm:t>
        <a:bodyPr/>
        <a:lstStyle/>
        <a:p>
          <a:pPr latinLnBrk="1"/>
          <a:endParaRPr lang="ko-KR" altLang="en-US" sz="15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DC498702-EF4E-4141-8E9C-3601E9DE987E}">
      <dgm:prSet phldrT="[텍스트]" custT="1"/>
      <dgm:spPr/>
      <dgm:t>
        <a:bodyPr/>
        <a:lstStyle/>
        <a:p>
          <a:pPr latinLnBrk="1"/>
          <a:r>
            <a:rPr lang="en-US" altLang="ko-KR" sz="1500" b="1" dirty="0" smtClean="0">
              <a:solidFill>
                <a:schemeClr val="tx1"/>
              </a:solidFill>
              <a:effectLst/>
              <a:latin typeface="+mn-lt"/>
            </a:rPr>
            <a:t>  </a:t>
          </a:r>
          <a:r>
            <a:rPr lang="ko-KR" altLang="en-US" sz="1500" b="1" dirty="0" err="1" smtClean="0">
              <a:solidFill>
                <a:schemeClr val="tx1"/>
              </a:solidFill>
              <a:effectLst/>
              <a:latin typeface="+mn-lt"/>
            </a:rPr>
            <a:t>중형급</a:t>
          </a:r>
          <a:r>
            <a:rPr lang="ko-KR" altLang="en-US" sz="1500" b="1" dirty="0" smtClean="0">
              <a:solidFill>
                <a:schemeClr val="tx1"/>
              </a:solidFill>
              <a:effectLst/>
              <a:latin typeface="+mn-lt"/>
            </a:rPr>
            <a:t> 기업고객</a:t>
          </a:r>
          <a:endParaRPr lang="ko-KR" altLang="en-US" sz="1500" b="1" dirty="0">
            <a:solidFill>
              <a:schemeClr val="tx1"/>
            </a:solidFill>
            <a:effectLst/>
            <a:latin typeface="+mn-lt"/>
          </a:endParaRPr>
        </a:p>
      </dgm:t>
    </dgm:pt>
    <dgm:pt modelId="{537F23A3-0E90-4454-A30C-6519E079399C}" type="parTrans" cxnId="{84CCCAE9-54E2-45EE-8522-83E06F56FFDC}">
      <dgm:prSet/>
      <dgm:spPr/>
      <dgm:t>
        <a:bodyPr/>
        <a:lstStyle/>
        <a:p>
          <a:pPr latinLnBrk="1"/>
          <a:endParaRPr lang="ko-KR" altLang="en-US"/>
        </a:p>
      </dgm:t>
    </dgm:pt>
    <dgm:pt modelId="{2DEA041A-5B34-475A-850E-927C2C73AE0C}" type="sibTrans" cxnId="{84CCCAE9-54E2-45EE-8522-83E06F56FFDC}">
      <dgm:prSet/>
      <dgm:spPr/>
      <dgm:t>
        <a:bodyPr/>
        <a:lstStyle/>
        <a:p>
          <a:pPr latinLnBrk="1"/>
          <a:endParaRPr lang="ko-KR" altLang="en-US"/>
        </a:p>
      </dgm:t>
    </dgm:pt>
    <dgm:pt modelId="{3EA8194F-A2A0-4D14-88D1-0648D72B62DE}" type="pres">
      <dgm:prSet presAssocID="{1EDE24D0-24EE-4955-8866-60B8A70C04D7}" presName="arrowDiagram" presStyleCnt="0">
        <dgm:presLayoutVars>
          <dgm:chMax val="5"/>
          <dgm:dir/>
          <dgm:resizeHandles val="exact"/>
        </dgm:presLayoutVars>
      </dgm:prSet>
      <dgm:spPr/>
    </dgm:pt>
    <dgm:pt modelId="{394D800C-2D69-4651-BE09-84997BB65E1D}" type="pres">
      <dgm:prSet presAssocID="{1EDE24D0-24EE-4955-8866-60B8A70C04D7}" presName="arrow" presStyleLbl="bgShp" presStyleIdx="0" presStyleCnt="1" custLinFactNeighborX="1935" custLinFactNeighborY="2538"/>
      <dgm:spPr/>
    </dgm:pt>
    <dgm:pt modelId="{15A36AEF-B737-40F0-8AD5-B2B7D86F3E1E}" type="pres">
      <dgm:prSet presAssocID="{1EDE24D0-24EE-4955-8866-60B8A70C04D7}" presName="arrowDiagram4" presStyleCnt="0"/>
      <dgm:spPr/>
    </dgm:pt>
    <dgm:pt modelId="{7477B179-940D-4C68-8FE0-5773E4474E09}" type="pres">
      <dgm:prSet presAssocID="{C4A4A4EC-519D-4F3C-83D2-78140082E515}" presName="bullet4a" presStyleLbl="node1" presStyleIdx="0" presStyleCnt="4" custLinFactNeighborX="11080" custLinFactNeighborY="89809"/>
      <dgm:spPr/>
    </dgm:pt>
    <dgm:pt modelId="{EB210122-FEE7-4D7A-9216-A4A0CE105F0B}" type="pres">
      <dgm:prSet presAssocID="{C4A4A4EC-519D-4F3C-83D2-78140082E515}" presName="textBox4a" presStyleLbl="revTx" presStyleIdx="0" presStyleCnt="4" custScaleX="183596" custScaleY="49055" custLinFactNeighborX="66153" custLinFactNeighborY="224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61A849-CC9B-4DBF-AE21-C1EDE34A8F6D}" type="pres">
      <dgm:prSet presAssocID="{88EF186E-05B8-4404-8451-2F8A600F6E0A}" presName="bullet4b" presStyleLbl="node1" presStyleIdx="1" presStyleCnt="4" custLinFactX="24450" custLinFactNeighborX="100000" custLinFactNeighborY="-67015"/>
      <dgm:spPr/>
    </dgm:pt>
    <dgm:pt modelId="{411782C0-5669-4784-9FB5-7E28372E54FD}" type="pres">
      <dgm:prSet presAssocID="{88EF186E-05B8-4404-8451-2F8A600F6E0A}" presName="textBox4b" presStyleLbl="revTx" presStyleIdx="1" presStyleCnt="4" custScaleY="33227" custLinFactNeighborX="-30872" custLinFactNeighborY="-117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CC5A86-4842-4E41-95F1-E0299D116A7D}" type="pres">
      <dgm:prSet presAssocID="{DC498702-EF4E-4141-8E9C-3601E9DE987E}" presName="bullet4c" presStyleLbl="node1" presStyleIdx="2" presStyleCnt="4" custLinFactX="73031" custLinFactNeighborX="100000" custLinFactNeighborY="-46083"/>
      <dgm:spPr/>
    </dgm:pt>
    <dgm:pt modelId="{8DD28617-6501-4296-A1FC-B7F1D83267D5}" type="pres">
      <dgm:prSet presAssocID="{DC498702-EF4E-4141-8E9C-3601E9DE987E}" presName="textBox4c" presStyleLbl="revTx" presStyleIdx="2" presStyleCnt="4" custFlipVert="0" custScaleX="126843" custScaleY="12744" custLinFactNeighborX="-33223" custLinFactNeighborY="-2082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79BE9E-A7BC-41E8-AA50-D5F2B0D1951B}" type="pres">
      <dgm:prSet presAssocID="{6AE507B4-9CBF-40D8-9806-B6A6D1CC7256}" presName="bullet4d" presStyleLbl="node1" presStyleIdx="3" presStyleCnt="4" custLinFactX="100000" custLinFactNeighborX="168971" custLinFactNeighborY="-51661"/>
      <dgm:spPr/>
    </dgm:pt>
    <dgm:pt modelId="{4705B96F-080D-4FED-9A55-98537C4DDC68}" type="pres">
      <dgm:prSet presAssocID="{6AE507B4-9CBF-40D8-9806-B6A6D1CC7256}" presName="textBox4d" presStyleLbl="revTx" presStyleIdx="3" presStyleCnt="4" custScaleX="137908" custScaleY="7524" custLinFactNeighborX="-23694" custLinFactNeighborY="-1725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7BCA107-F468-4D13-A562-C711A882C0AD}" srcId="{1EDE24D0-24EE-4955-8866-60B8A70C04D7}" destId="{C4A4A4EC-519D-4F3C-83D2-78140082E515}" srcOrd="0" destOrd="0" parTransId="{60CFBAFA-10DD-427F-B358-0D0562CCF576}" sibTransId="{E20068E3-43B7-4295-AEE4-7DFEF967E94E}"/>
    <dgm:cxn modelId="{84CCCAE9-54E2-45EE-8522-83E06F56FFDC}" srcId="{1EDE24D0-24EE-4955-8866-60B8A70C04D7}" destId="{DC498702-EF4E-4141-8E9C-3601E9DE987E}" srcOrd="2" destOrd="0" parTransId="{537F23A3-0E90-4454-A30C-6519E079399C}" sibTransId="{2DEA041A-5B34-475A-850E-927C2C73AE0C}"/>
    <dgm:cxn modelId="{447E9107-E975-4E78-BD2E-7A3BCB0F6A8D}" srcId="{1EDE24D0-24EE-4955-8866-60B8A70C04D7}" destId="{88EF186E-05B8-4404-8451-2F8A600F6E0A}" srcOrd="1" destOrd="0" parTransId="{97AE263B-20C8-4D02-830E-639CB170FF2E}" sibTransId="{DC45C83E-3AE9-4B30-A5B3-90EFA2B85B4A}"/>
    <dgm:cxn modelId="{8DF23CC2-01E0-481F-911E-A487EBF34A94}" type="presOf" srcId="{88EF186E-05B8-4404-8451-2F8A600F6E0A}" destId="{411782C0-5669-4784-9FB5-7E28372E54FD}" srcOrd="0" destOrd="0" presId="urn:microsoft.com/office/officeart/2005/8/layout/arrow2"/>
    <dgm:cxn modelId="{0C7FE267-E1EF-4B27-A45E-5A2F7250A70B}" type="presOf" srcId="{C4A4A4EC-519D-4F3C-83D2-78140082E515}" destId="{EB210122-FEE7-4D7A-9216-A4A0CE105F0B}" srcOrd="0" destOrd="0" presId="urn:microsoft.com/office/officeart/2005/8/layout/arrow2"/>
    <dgm:cxn modelId="{3A1983CA-1E6D-4498-B17E-69F4363910F7}" type="presOf" srcId="{1EDE24D0-24EE-4955-8866-60B8A70C04D7}" destId="{3EA8194F-A2A0-4D14-88D1-0648D72B62DE}" srcOrd="0" destOrd="0" presId="urn:microsoft.com/office/officeart/2005/8/layout/arrow2"/>
    <dgm:cxn modelId="{F6FC8923-8AF2-4883-857E-A66BC3415EBD}" srcId="{1EDE24D0-24EE-4955-8866-60B8A70C04D7}" destId="{6AE507B4-9CBF-40D8-9806-B6A6D1CC7256}" srcOrd="3" destOrd="0" parTransId="{149303BA-DC73-48E4-BF26-0C3FDFD9B613}" sibTransId="{1354BD33-9635-416E-BE9A-D3197D7D7E73}"/>
    <dgm:cxn modelId="{50030E88-8358-459C-80F0-456D4D89EF2D}" type="presOf" srcId="{6AE507B4-9CBF-40D8-9806-B6A6D1CC7256}" destId="{4705B96F-080D-4FED-9A55-98537C4DDC68}" srcOrd="0" destOrd="0" presId="urn:microsoft.com/office/officeart/2005/8/layout/arrow2"/>
    <dgm:cxn modelId="{18CE3954-F682-46D6-AB8B-9D4FBB29C370}" type="presOf" srcId="{DC498702-EF4E-4141-8E9C-3601E9DE987E}" destId="{8DD28617-6501-4296-A1FC-B7F1D83267D5}" srcOrd="0" destOrd="0" presId="urn:microsoft.com/office/officeart/2005/8/layout/arrow2"/>
    <dgm:cxn modelId="{9148F87B-7CDB-45CF-9857-9241E485E4E9}" type="presParOf" srcId="{3EA8194F-A2A0-4D14-88D1-0648D72B62DE}" destId="{394D800C-2D69-4651-BE09-84997BB65E1D}" srcOrd="0" destOrd="0" presId="urn:microsoft.com/office/officeart/2005/8/layout/arrow2"/>
    <dgm:cxn modelId="{DF3B6626-C85D-4F6E-9FB0-0F9A7C17BAF8}" type="presParOf" srcId="{3EA8194F-A2A0-4D14-88D1-0648D72B62DE}" destId="{15A36AEF-B737-40F0-8AD5-B2B7D86F3E1E}" srcOrd="1" destOrd="0" presId="urn:microsoft.com/office/officeart/2005/8/layout/arrow2"/>
    <dgm:cxn modelId="{FB2C7CC2-CAC8-4B49-92F1-4582B8152C26}" type="presParOf" srcId="{15A36AEF-B737-40F0-8AD5-B2B7D86F3E1E}" destId="{7477B179-940D-4C68-8FE0-5773E4474E09}" srcOrd="0" destOrd="0" presId="urn:microsoft.com/office/officeart/2005/8/layout/arrow2"/>
    <dgm:cxn modelId="{11B10767-4810-4047-BC60-9894703920E4}" type="presParOf" srcId="{15A36AEF-B737-40F0-8AD5-B2B7D86F3E1E}" destId="{EB210122-FEE7-4D7A-9216-A4A0CE105F0B}" srcOrd="1" destOrd="0" presId="urn:microsoft.com/office/officeart/2005/8/layout/arrow2"/>
    <dgm:cxn modelId="{5932EC4F-37C5-4292-BA59-AF289F785906}" type="presParOf" srcId="{15A36AEF-B737-40F0-8AD5-B2B7D86F3E1E}" destId="{C461A849-CC9B-4DBF-AE21-C1EDE34A8F6D}" srcOrd="2" destOrd="0" presId="urn:microsoft.com/office/officeart/2005/8/layout/arrow2"/>
    <dgm:cxn modelId="{1E8507DB-E864-4EAE-83DB-A0A2C35226B4}" type="presParOf" srcId="{15A36AEF-B737-40F0-8AD5-B2B7D86F3E1E}" destId="{411782C0-5669-4784-9FB5-7E28372E54FD}" srcOrd="3" destOrd="0" presId="urn:microsoft.com/office/officeart/2005/8/layout/arrow2"/>
    <dgm:cxn modelId="{844CACE7-1606-473F-9089-1F4E34F02C5B}" type="presParOf" srcId="{15A36AEF-B737-40F0-8AD5-B2B7D86F3E1E}" destId="{29CC5A86-4842-4E41-95F1-E0299D116A7D}" srcOrd="4" destOrd="0" presId="urn:microsoft.com/office/officeart/2005/8/layout/arrow2"/>
    <dgm:cxn modelId="{372352CA-ABB4-45E5-8052-6F7A149F81A0}" type="presParOf" srcId="{15A36AEF-B737-40F0-8AD5-B2B7D86F3E1E}" destId="{8DD28617-6501-4296-A1FC-B7F1D83267D5}" srcOrd="5" destOrd="0" presId="urn:microsoft.com/office/officeart/2005/8/layout/arrow2"/>
    <dgm:cxn modelId="{7E37DA47-1DC0-478A-BFB3-627CB2F6F10E}" type="presParOf" srcId="{15A36AEF-B737-40F0-8AD5-B2B7D86F3E1E}" destId="{8C79BE9E-A7BC-41E8-AA50-D5F2B0D1951B}" srcOrd="6" destOrd="0" presId="urn:microsoft.com/office/officeart/2005/8/layout/arrow2"/>
    <dgm:cxn modelId="{A8C27F8B-6661-4520-B00E-62705A039FE1}" type="presParOf" srcId="{15A36AEF-B737-40F0-8AD5-B2B7D86F3E1E}" destId="{4705B96F-080D-4FED-9A55-98537C4DDC68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4D800C-2D69-4651-BE09-84997BB65E1D}">
      <dsp:nvSpPr>
        <dsp:cNvPr id="0" name=""/>
        <dsp:cNvSpPr/>
      </dsp:nvSpPr>
      <dsp:spPr>
        <a:xfrm>
          <a:off x="123824" y="0"/>
          <a:ext cx="8305859" cy="5191161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477B179-940D-4C68-8FE0-5773E4474E09}">
      <dsp:nvSpPr>
        <dsp:cNvPr id="0" name=""/>
        <dsp:cNvSpPr/>
      </dsp:nvSpPr>
      <dsp:spPr>
        <a:xfrm>
          <a:off x="901206" y="4031714"/>
          <a:ext cx="191034" cy="19103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210122-FEE7-4D7A-9216-A4A0CE105F0B}">
      <dsp:nvSpPr>
        <dsp:cNvPr id="0" name=""/>
        <dsp:cNvSpPr/>
      </dsp:nvSpPr>
      <dsp:spPr>
        <a:xfrm>
          <a:off x="1321471" y="4548215"/>
          <a:ext cx="2607617" cy="606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25" tIns="0" rIns="0" bIns="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 smtClean="0">
              <a:solidFill>
                <a:schemeClr val="tx1"/>
              </a:solidFill>
              <a:effectLst/>
              <a:latin typeface="+mn-lt"/>
            </a:rPr>
            <a:t>  SOHO</a:t>
          </a:r>
        </a:p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 smtClean="0">
              <a:solidFill>
                <a:schemeClr val="tx1"/>
              </a:solidFill>
              <a:effectLst/>
              <a:latin typeface="+mn-lt"/>
            </a:rPr>
            <a:t> </a:t>
          </a:r>
          <a:r>
            <a:rPr lang="ko-KR" altLang="en-US" sz="1500" b="1" kern="1200" dirty="0" err="1" smtClean="0">
              <a:solidFill>
                <a:schemeClr val="tx1"/>
              </a:solidFill>
              <a:effectLst/>
              <a:latin typeface="+mn-lt"/>
            </a:rPr>
            <a:t>지점급</a:t>
          </a:r>
          <a:r>
            <a:rPr lang="ko-KR" altLang="en-US" sz="1500" b="1" kern="1200" dirty="0" smtClean="0">
              <a:solidFill>
                <a:schemeClr val="tx1"/>
              </a:solidFill>
              <a:effectLst/>
              <a:latin typeface="+mn-lt"/>
            </a:rPr>
            <a:t> 장비</a:t>
          </a:r>
          <a:endParaRPr lang="ko-KR" altLang="en-US" sz="1500" b="1" kern="1200" dirty="0">
            <a:solidFill>
              <a:schemeClr val="tx1"/>
            </a:solidFill>
            <a:effectLst/>
            <a:latin typeface="+mn-lt"/>
          </a:endParaRPr>
        </a:p>
      </dsp:txBody>
      <dsp:txXfrm>
        <a:off x="1321471" y="4548215"/>
        <a:ext cx="2607617" cy="606072"/>
      </dsp:txXfrm>
    </dsp:sp>
    <dsp:sp modelId="{C461A849-CC9B-4DBF-AE21-C1EDE34A8F6D}">
      <dsp:nvSpPr>
        <dsp:cNvPr id="0" name=""/>
        <dsp:cNvSpPr/>
      </dsp:nvSpPr>
      <dsp:spPr>
        <a:xfrm>
          <a:off x="2643207" y="2430036"/>
          <a:ext cx="332234" cy="332234"/>
        </a:xfrm>
        <a:prstGeom prst="ellipse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1782C0-5669-4784-9FB5-7E28372E54FD}">
      <dsp:nvSpPr>
        <dsp:cNvPr id="0" name=""/>
        <dsp:cNvSpPr/>
      </dsp:nvSpPr>
      <dsp:spPr>
        <a:xfrm>
          <a:off x="1857380" y="3331337"/>
          <a:ext cx="1744230" cy="788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44" tIns="0" rIns="0" bIns="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smtClean="0">
              <a:solidFill>
                <a:schemeClr val="tx1"/>
              </a:solidFill>
              <a:effectLst/>
              <a:latin typeface="+mn-lt"/>
            </a:rPr>
            <a:t>  중소기업</a:t>
          </a:r>
          <a:endParaRPr lang="ko-KR" altLang="en-US" sz="1500" b="1" kern="1200" dirty="0">
            <a:solidFill>
              <a:schemeClr val="tx1"/>
            </a:solidFill>
            <a:effectLst/>
            <a:latin typeface="+mn-lt"/>
          </a:endParaRPr>
        </a:p>
      </dsp:txBody>
      <dsp:txXfrm>
        <a:off x="1857380" y="3331337"/>
        <a:ext cx="1744230" cy="788264"/>
      </dsp:txXfrm>
    </dsp:sp>
    <dsp:sp modelId="{29CC5A86-4842-4E41-95F1-E0299D116A7D}">
      <dsp:nvSpPr>
        <dsp:cNvPr id="0" name=""/>
        <dsp:cNvSpPr/>
      </dsp:nvSpPr>
      <dsp:spPr>
        <a:xfrm>
          <a:off x="4714908" y="1560056"/>
          <a:ext cx="440210" cy="440210"/>
        </a:xfrm>
        <a:prstGeom prst="ellipse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D28617-6501-4296-A1FC-B7F1D83267D5}">
      <dsp:nvSpPr>
        <dsp:cNvPr id="0" name=""/>
        <dsp:cNvSpPr/>
      </dsp:nvSpPr>
      <dsp:spPr>
        <a:xfrm>
          <a:off x="3359725" y="2714639"/>
          <a:ext cx="2212434" cy="408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258" tIns="0" rIns="0" bIns="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 smtClean="0">
              <a:solidFill>
                <a:schemeClr val="tx1"/>
              </a:solidFill>
              <a:effectLst/>
              <a:latin typeface="+mn-lt"/>
            </a:rPr>
            <a:t>  </a:t>
          </a:r>
          <a:r>
            <a:rPr lang="ko-KR" altLang="en-US" sz="1500" b="1" kern="1200" dirty="0" err="1" smtClean="0">
              <a:solidFill>
                <a:schemeClr val="tx1"/>
              </a:solidFill>
              <a:effectLst/>
              <a:latin typeface="+mn-lt"/>
            </a:rPr>
            <a:t>중형급</a:t>
          </a:r>
          <a:r>
            <a:rPr lang="ko-KR" altLang="en-US" sz="1500" b="1" kern="1200" dirty="0" smtClean="0">
              <a:solidFill>
                <a:schemeClr val="tx1"/>
              </a:solidFill>
              <a:effectLst/>
              <a:latin typeface="+mn-lt"/>
            </a:rPr>
            <a:t> 기업고객</a:t>
          </a:r>
          <a:endParaRPr lang="ko-KR" altLang="en-US" sz="1500" b="1" kern="1200" dirty="0">
            <a:solidFill>
              <a:schemeClr val="tx1"/>
            </a:solidFill>
            <a:effectLst/>
            <a:latin typeface="+mn-lt"/>
          </a:endParaRPr>
        </a:p>
      </dsp:txBody>
      <dsp:txXfrm>
        <a:off x="3359725" y="2714639"/>
        <a:ext cx="2212434" cy="408845"/>
      </dsp:txXfrm>
    </dsp:sp>
    <dsp:sp modelId="{8C79BE9E-A7BC-41E8-AA50-D5F2B0D1951B}">
      <dsp:nvSpPr>
        <dsp:cNvPr id="0" name=""/>
        <dsp:cNvSpPr/>
      </dsp:nvSpPr>
      <dsp:spPr>
        <a:xfrm>
          <a:off x="7416496" y="869587"/>
          <a:ext cx="589716" cy="589716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05B96F-080D-4FED-9A55-98537C4DDC68}">
      <dsp:nvSpPr>
        <dsp:cNvPr id="0" name=""/>
        <dsp:cNvSpPr/>
      </dsp:nvSpPr>
      <dsp:spPr>
        <a:xfrm>
          <a:off x="5381310" y="2547938"/>
          <a:ext cx="2405433" cy="280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478" tIns="0" rIns="0" bIns="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smtClean="0">
              <a:solidFill>
                <a:schemeClr val="tx1"/>
              </a:solidFill>
              <a:effectLst/>
              <a:latin typeface="+mn-lt"/>
            </a:rPr>
            <a:t>  중</a:t>
          </a:r>
          <a:r>
            <a:rPr lang="en-US" altLang="ko-KR" sz="1500" b="1" kern="1200" dirty="0" smtClean="0">
              <a:solidFill>
                <a:schemeClr val="tx1"/>
              </a:solidFill>
              <a:effectLst/>
              <a:latin typeface="+mn-lt"/>
            </a:rPr>
            <a:t>,</a:t>
          </a:r>
          <a:r>
            <a:rPr lang="ko-KR" altLang="en-US" sz="1500" b="1" kern="1200" dirty="0" smtClean="0">
              <a:solidFill>
                <a:schemeClr val="tx1"/>
              </a:solidFill>
              <a:effectLst/>
              <a:latin typeface="+mn-lt"/>
            </a:rPr>
            <a:t>대형 기업고객</a:t>
          </a:r>
          <a:endParaRPr lang="ko-KR" altLang="en-US" sz="1500" b="1" kern="1200" dirty="0">
            <a:solidFill>
              <a:schemeClr val="tx1"/>
            </a:solidFill>
            <a:effectLst/>
            <a:latin typeface="+mn-lt"/>
          </a:endParaRPr>
        </a:p>
      </dsp:txBody>
      <dsp:txXfrm>
        <a:off x="5381310" y="2547938"/>
        <a:ext cx="2405433" cy="280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0.48894</cdr:x>
      <cdr:y>0.82757</cdr:y>
    </cdr:from>
    <cdr:to>
      <cdr:x>0.72549</cdr:x>
      <cdr:y>0.99675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85923" y="2414579"/>
          <a:ext cx="857256" cy="4286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054" cy="496586"/>
          </a:xfrm>
          <a:prstGeom prst="rect">
            <a:avLst/>
          </a:prstGeom>
        </p:spPr>
        <p:txBody>
          <a:bodyPr vert="horz" lIns="95730" tIns="47865" rIns="95730" bIns="47865" rtlCol="0"/>
          <a:lstStyle>
            <a:lvl1pPr algn="l">
              <a:defRPr sz="13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8387" y="0"/>
            <a:ext cx="2952054" cy="496586"/>
          </a:xfrm>
          <a:prstGeom prst="rect">
            <a:avLst/>
          </a:prstGeom>
        </p:spPr>
        <p:txBody>
          <a:bodyPr vert="horz" lIns="95730" tIns="47865" rIns="95730" bIns="47865" rtlCol="0"/>
          <a:lstStyle>
            <a:lvl1pPr algn="r">
              <a:defRPr sz="1300"/>
            </a:lvl1pPr>
          </a:lstStyle>
          <a:p>
            <a:pPr>
              <a:defRPr/>
            </a:pPr>
            <a:fld id="{FF091EF8-9BAF-491B-922F-64554D815A99}" type="datetimeFigureOut">
              <a:rPr lang="ko-KR" altLang="en-US"/>
              <a:pPr>
                <a:defRPr/>
              </a:pPr>
              <a:t>2009-12-17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4385"/>
            <a:ext cx="2952054" cy="496586"/>
          </a:xfrm>
          <a:prstGeom prst="rect">
            <a:avLst/>
          </a:prstGeom>
        </p:spPr>
        <p:txBody>
          <a:bodyPr vert="horz" lIns="95730" tIns="47865" rIns="95730" bIns="47865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8387" y="9444385"/>
            <a:ext cx="1250586" cy="496586"/>
          </a:xfrm>
          <a:prstGeom prst="rect">
            <a:avLst/>
          </a:prstGeom>
        </p:spPr>
        <p:txBody>
          <a:bodyPr vert="horz" lIns="95730" tIns="47865" rIns="95730" bIns="47865" rtlCol="0" anchor="b"/>
          <a:lstStyle>
            <a:lvl1pPr algn="r">
              <a:defRPr sz="1300"/>
            </a:lvl1pPr>
          </a:lstStyle>
          <a:p>
            <a:pPr>
              <a:defRPr/>
            </a:pPr>
            <a:fld id="{B773D838-DC15-471B-872A-F98AA7EC0CC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054" cy="496586"/>
          </a:xfrm>
          <a:prstGeom prst="rect">
            <a:avLst/>
          </a:prstGeom>
        </p:spPr>
        <p:txBody>
          <a:bodyPr vert="horz" lIns="95730" tIns="47865" rIns="95730" bIns="4786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8387" y="0"/>
            <a:ext cx="2952054" cy="496586"/>
          </a:xfrm>
          <a:prstGeom prst="rect">
            <a:avLst/>
          </a:prstGeom>
        </p:spPr>
        <p:txBody>
          <a:bodyPr vert="horz" lIns="95730" tIns="47865" rIns="95730" bIns="4786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C364D3E0-AA34-4D5C-8B4E-B1C1F01AE8FA}" type="datetimeFigureOut">
              <a:rPr lang="ko-KR" altLang="en-US"/>
              <a:pPr>
                <a:defRPr/>
              </a:pPr>
              <a:t>2009-12-17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892" y="4722192"/>
            <a:ext cx="5450180" cy="4473900"/>
          </a:xfrm>
          <a:prstGeom prst="rect">
            <a:avLst/>
          </a:prstGeom>
        </p:spPr>
        <p:txBody>
          <a:bodyPr vert="horz" lIns="95730" tIns="47865" rIns="95730" bIns="47865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4385"/>
            <a:ext cx="2952054" cy="496586"/>
          </a:xfrm>
          <a:prstGeom prst="rect">
            <a:avLst/>
          </a:prstGeom>
        </p:spPr>
        <p:txBody>
          <a:bodyPr vert="horz" lIns="95730" tIns="47865" rIns="95730" bIns="4786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8387" y="9444385"/>
            <a:ext cx="2952054" cy="496586"/>
          </a:xfrm>
          <a:prstGeom prst="rect">
            <a:avLst/>
          </a:prstGeom>
        </p:spPr>
        <p:txBody>
          <a:bodyPr vert="horz" lIns="95730" tIns="47865" rIns="95730" bIns="4786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BA6E530-7B4B-4DA8-B403-F4109DEBD9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0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30" tIns="47865" rIns="95730" bIns="47865" rtlCol="0" anchor="ctr"/>
          <a:lstStyle/>
          <a:p>
            <a:pPr lvl="0"/>
            <a:endParaRPr lang="ko-KR" altLang="en-US" noProof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68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BE7C78-B74D-47F9-AB58-2E46564C7C9C}" type="slidenum">
              <a:rPr lang="en-US" altLang="ko-KR" smtClean="0"/>
              <a:pPr/>
              <a:t>16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68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BE7C78-B74D-47F9-AB58-2E46564C7C9C}" type="slidenum">
              <a:rPr lang="en-US" altLang="ko-KR" smtClean="0"/>
              <a:pPr/>
              <a:t>17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68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BE7C78-B74D-47F9-AB58-2E46564C7C9C}" type="slidenum">
              <a:rPr lang="en-US" altLang="ko-KR" smtClean="0"/>
              <a:pPr/>
              <a:t>18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65F6F-5EC0-49F3-9CC3-455C5CD29ECC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350BF4-9645-4D36-A8EF-859094136D2B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AC21E1-92E5-4DD6-A258-EBA05F721BC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AC21E1-92E5-4DD6-A258-EBA05F721BC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47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CDA9A-626D-4438-92CB-DB543E1484C2}" type="slidenum">
              <a:rPr lang="en-US" altLang="ko-KR" smtClean="0"/>
              <a:pPr/>
              <a:t>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63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47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CDA9A-626D-4438-92CB-DB543E1484C2}" type="slidenum">
              <a:rPr lang="en-US" altLang="ko-KR" smtClean="0"/>
              <a:pPr/>
              <a:t>10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83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109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en-US" altLang="ko-KR" dirty="0" smtClean="0"/>
              <a:t>Real-Sync </a:t>
            </a:r>
          </a:p>
          <a:p>
            <a:pPr lvl="1"/>
            <a:r>
              <a:rPr lang="ko-KR" altLang="en-US" dirty="0" smtClean="0"/>
              <a:t>이중화 구성된 장비간 생성되는 </a:t>
            </a:r>
            <a:r>
              <a:rPr lang="en-US" altLang="ko-KR" dirty="0" smtClean="0"/>
              <a:t>session </a:t>
            </a:r>
            <a:r>
              <a:rPr lang="ko-KR" altLang="en-US" dirty="0" smtClean="0"/>
              <a:t>정보를 실시간으로 </a:t>
            </a:r>
            <a:r>
              <a:rPr lang="ko-KR" altLang="en-US" dirty="0" err="1" smtClean="0"/>
              <a:t>다른장비로</a:t>
            </a:r>
            <a:r>
              <a:rPr lang="ko-KR" altLang="en-US" dirty="0" smtClean="0"/>
              <a:t> 보내주는 과정이다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Full-Sync </a:t>
            </a:r>
          </a:p>
          <a:p>
            <a:pPr lvl="1"/>
            <a:r>
              <a:rPr lang="en-US" altLang="ko-KR" dirty="0" smtClean="0"/>
              <a:t>full-sync </a:t>
            </a:r>
          </a:p>
          <a:p>
            <a:pPr lvl="2"/>
            <a:r>
              <a:rPr lang="ko-KR" altLang="en-US" dirty="0" smtClean="0"/>
              <a:t>이중화 구성에서 전원 인가 또는 </a:t>
            </a:r>
            <a:r>
              <a:rPr lang="ko-KR" altLang="en-US" dirty="0" err="1" smtClean="0"/>
              <a:t>장애로인해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재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부팅된후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되어있던 </a:t>
            </a:r>
            <a:r>
              <a:rPr lang="ko-KR" altLang="en-US" dirty="0" err="1" smtClean="0"/>
              <a:t>장비쪽에서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session </a:t>
            </a:r>
            <a:r>
              <a:rPr lang="ko-KR" altLang="en-US" dirty="0" smtClean="0"/>
              <a:t>정보를 </a:t>
            </a:r>
            <a:r>
              <a:rPr lang="ko-KR" altLang="en-US" dirty="0" err="1" smtClean="0"/>
              <a:t>받아오는과정을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가르킨다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fullsync</a:t>
            </a:r>
            <a:r>
              <a:rPr lang="en-US" altLang="ko-KR" dirty="0" smtClean="0"/>
              <a:t> daemon </a:t>
            </a:r>
          </a:p>
          <a:p>
            <a:pPr lvl="2"/>
            <a:r>
              <a:rPr lang="en-US" altLang="ko-KR" dirty="0" smtClean="0"/>
              <a:t>full-sync </a:t>
            </a:r>
            <a:r>
              <a:rPr lang="ko-KR" altLang="en-US" dirty="0" smtClean="0"/>
              <a:t>과정을 처리 하는 </a:t>
            </a:r>
            <a:r>
              <a:rPr lang="ko-KR" altLang="en-US" dirty="0" err="1" smtClean="0"/>
              <a:t>데몬이다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heatbeat</a:t>
            </a:r>
            <a:r>
              <a:rPr lang="en-US" altLang="ko-KR" dirty="0" smtClean="0"/>
              <a:t> interface </a:t>
            </a:r>
            <a:r>
              <a:rPr lang="ko-KR" altLang="en-US" dirty="0" smtClean="0"/>
              <a:t>를 통하여 </a:t>
            </a:r>
            <a:r>
              <a:rPr lang="en-US" altLang="ko-KR" dirty="0" smtClean="0"/>
              <a:t>health </a:t>
            </a:r>
            <a:r>
              <a:rPr lang="ko-KR" altLang="en-US" dirty="0" smtClean="0"/>
              <a:t>체크를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있기때문에</a:t>
            </a:r>
            <a:r>
              <a:rPr lang="ko-KR" altLang="en-US" dirty="0" smtClean="0"/>
              <a:t> 추후 </a:t>
            </a:r>
            <a:r>
              <a:rPr lang="en-US" altLang="ko-KR" dirty="0" err="1" smtClean="0"/>
              <a:t>vrrp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</a:t>
            </a:r>
            <a:r>
              <a:rPr lang="en-US" altLang="ko-KR" dirty="0" smtClean="0"/>
              <a:t>HA </a:t>
            </a:r>
            <a:r>
              <a:rPr lang="ko-KR" altLang="en-US" dirty="0" smtClean="0"/>
              <a:t>구성이 가능하다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full-sync </a:t>
            </a:r>
            <a:r>
              <a:rPr lang="ko-KR" altLang="en-US" dirty="0" smtClean="0"/>
              <a:t>시나리오 </a:t>
            </a:r>
          </a:p>
          <a:p>
            <a:pPr lvl="2"/>
            <a:r>
              <a:rPr lang="ko-KR" altLang="en-US" dirty="0" err="1" smtClean="0"/>
              <a:t>부팅완료후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fullsync</a:t>
            </a:r>
            <a:r>
              <a:rPr lang="en-US" altLang="ko-KR" dirty="0" smtClean="0"/>
              <a:t> request </a:t>
            </a:r>
            <a:r>
              <a:rPr lang="en-US" altLang="ko-KR" dirty="0" err="1" smtClean="0"/>
              <a:t>mesage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보낸다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fullsync</a:t>
            </a:r>
            <a:r>
              <a:rPr lang="en-US" altLang="ko-KR" dirty="0" smtClean="0"/>
              <a:t> start message </a:t>
            </a:r>
            <a:r>
              <a:rPr lang="ko-KR" altLang="en-US" dirty="0" smtClean="0"/>
              <a:t>를 받는다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full sync </a:t>
            </a:r>
            <a:r>
              <a:rPr lang="ko-KR" altLang="en-US" dirty="0" smtClean="0"/>
              <a:t>동작이 일어난다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fullsync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완료 </a:t>
            </a:r>
            <a:r>
              <a:rPr lang="ko-KR" altLang="en-US" dirty="0" err="1" smtClean="0"/>
              <a:t>메세지를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full-sync packet </a:t>
            </a:r>
            <a:r>
              <a:rPr lang="ko-KR" altLang="en-US" dirty="0" smtClean="0"/>
              <a:t>에는 일련의 번호가 달려 오게된다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수신하는쪽에서는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빠진번호에대해서</a:t>
            </a:r>
            <a:r>
              <a:rPr lang="ko-KR" altLang="en-US" dirty="0" smtClean="0"/>
              <a:t> 재전송을 요청한다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재전송 요청은 한번만 보장한다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fullsync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완료 </a:t>
            </a:r>
            <a:r>
              <a:rPr lang="ko-KR" altLang="en-US" dirty="0" err="1" smtClean="0"/>
              <a:t>메세지를</a:t>
            </a:r>
            <a:r>
              <a:rPr lang="ko-KR" altLang="en-US" dirty="0" smtClean="0"/>
              <a:t> 받거나 </a:t>
            </a:r>
            <a:r>
              <a:rPr lang="en-US" altLang="ko-KR" dirty="0" err="1" smtClean="0"/>
              <a:t>fullsync</a:t>
            </a:r>
            <a:r>
              <a:rPr lang="en-US" altLang="ko-KR" dirty="0" smtClean="0"/>
              <a:t> request message 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보낸일정시간이</a:t>
            </a:r>
            <a:r>
              <a:rPr lang="ko-KR" altLang="en-US" dirty="0" smtClean="0"/>
              <a:t> 지나면 </a:t>
            </a:r>
            <a:r>
              <a:rPr lang="en-US" altLang="ko-KR" dirty="0" err="1" smtClean="0"/>
              <a:t>vrrp</a:t>
            </a:r>
            <a:r>
              <a:rPr lang="ko-KR" altLang="en-US" dirty="0" smtClean="0"/>
              <a:t>와 연동을위한 </a:t>
            </a:r>
            <a:r>
              <a:rPr lang="en-US" altLang="ko-KR" dirty="0" smtClean="0"/>
              <a:t>parameter</a:t>
            </a:r>
            <a:r>
              <a:rPr lang="ko-KR" altLang="en-US" dirty="0" smtClean="0"/>
              <a:t>값</a:t>
            </a:r>
            <a:r>
              <a:rPr lang="en-US" altLang="ko-KR" dirty="0" smtClean="0"/>
              <a:t>(1)</a:t>
            </a:r>
            <a:r>
              <a:rPr lang="ko-KR" altLang="en-US" dirty="0" smtClean="0"/>
              <a:t>을 설정한다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VRRP </a:t>
            </a:r>
            <a:r>
              <a:rPr lang="ko-KR" altLang="en-US" dirty="0" smtClean="0"/>
              <a:t>연동 </a:t>
            </a:r>
          </a:p>
          <a:p>
            <a:pPr lvl="1"/>
            <a:r>
              <a:rPr lang="ko-KR" altLang="en-US" dirty="0" smtClean="0"/>
              <a:t>제품 </a:t>
            </a:r>
            <a:r>
              <a:rPr lang="ko-KR" altLang="en-US" dirty="0" err="1" smtClean="0"/>
              <a:t>부팅후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vrrp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데몬에서는</a:t>
            </a:r>
            <a:r>
              <a:rPr lang="ko-KR" altLang="en-US" dirty="0" smtClean="0"/>
              <a:t> 장비에서 설정한 </a:t>
            </a:r>
            <a:r>
              <a:rPr lang="ko-KR" altLang="en-US" dirty="0" err="1" smtClean="0"/>
              <a:t>우선순위값데로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advertisement packet </a:t>
            </a:r>
            <a:r>
              <a:rPr lang="ko-KR" altLang="en-US" dirty="0" smtClean="0"/>
              <a:t>을 내보내게되어 설정된 </a:t>
            </a:r>
            <a:r>
              <a:rPr lang="en-US" altLang="ko-KR" dirty="0" smtClean="0"/>
              <a:t>virtual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master </a:t>
            </a:r>
            <a:r>
              <a:rPr lang="ko-KR" altLang="en-US" dirty="0" smtClean="0"/>
              <a:t>가 될지 </a:t>
            </a:r>
            <a:r>
              <a:rPr lang="en-US" altLang="ko-KR" dirty="0" smtClean="0"/>
              <a:t>backup </a:t>
            </a:r>
            <a:r>
              <a:rPr lang="ko-KR" altLang="en-US" dirty="0" err="1" smtClean="0"/>
              <a:t>이될지</a:t>
            </a:r>
            <a:r>
              <a:rPr lang="ko-KR" altLang="en-US" dirty="0" smtClean="0"/>
              <a:t> 결정하게 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이때 </a:t>
            </a:r>
            <a:r>
              <a:rPr lang="en-US" altLang="ko-KR" dirty="0" smtClean="0"/>
              <a:t>full-sync </a:t>
            </a:r>
            <a:r>
              <a:rPr lang="ko-KR" altLang="en-US" dirty="0" smtClean="0"/>
              <a:t>과정이 끝나지 </a:t>
            </a:r>
            <a:r>
              <a:rPr lang="ko-KR" altLang="en-US" dirty="0" err="1" smtClean="0"/>
              <a:t>않은상태에서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master 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올라오게되는</a:t>
            </a:r>
            <a:r>
              <a:rPr lang="ko-KR" altLang="en-US" dirty="0" smtClean="0"/>
              <a:t> 상황이 생기면 통신채널이 끊기는 경우가 생긴다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이와 같은 이유로 </a:t>
            </a:r>
            <a:r>
              <a:rPr lang="en-US" altLang="ko-KR" dirty="0" smtClean="0"/>
              <a:t>full-sync </a:t>
            </a:r>
            <a:r>
              <a:rPr lang="ko-KR" altLang="en-US" dirty="0" err="1" smtClean="0"/>
              <a:t>종료후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vrrp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구동이 </a:t>
            </a:r>
            <a:r>
              <a:rPr lang="ko-KR" altLang="en-US" dirty="0" err="1" smtClean="0"/>
              <a:t>되도록한다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full-sync </a:t>
            </a:r>
            <a:r>
              <a:rPr lang="ko-KR" altLang="en-US" dirty="0" smtClean="0"/>
              <a:t>종료 확인은 </a:t>
            </a:r>
            <a:r>
              <a:rPr lang="en-US" altLang="ko-KR" dirty="0" smtClean="0"/>
              <a:t>/proc/</a:t>
            </a:r>
            <a:r>
              <a:rPr lang="en-US" altLang="ko-KR" dirty="0" err="1" smtClean="0"/>
              <a:t>ksyncd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ksyncd_status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확인한다</a:t>
            </a:r>
            <a:r>
              <a:rPr lang="en-US" altLang="ko-KR" dirty="0" smtClean="0"/>
              <a:t>. </a:t>
            </a:r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93DC73-046E-4344-A3F1-37DCFB78F4DC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116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117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51800E-7F7F-4435-AEE3-0F918CC9093A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47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CDA9A-626D-4438-92CB-DB543E1484C2}" type="slidenum">
              <a:rPr lang="en-US" altLang="ko-KR" smtClean="0"/>
              <a:pPr/>
              <a:t>11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121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C72FF9-CFD5-454D-B807-1F3C2B884A53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129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IM 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Phishing/</a:t>
            </a:r>
            <a:r>
              <a:rPr lang="ko-KR" altLang="en-US" dirty="0" smtClean="0"/>
              <a:t>유해 </a:t>
            </a:r>
            <a:r>
              <a:rPr lang="ko-KR" altLang="en-US" dirty="0" err="1" smtClean="0"/>
              <a:t>메세지</a:t>
            </a:r>
            <a:r>
              <a:rPr lang="ko-KR" altLang="en-US" dirty="0" smtClean="0"/>
              <a:t> 차단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생산성 향상</a:t>
            </a:r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E3C733-4E7C-410C-A258-E2A441054C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133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137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138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C72FF9-CFD5-454D-B807-1F3C2B884A53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139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C72FF9-CFD5-454D-B807-1F3C2B884A53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140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150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E58298-0D65-444A-9C2C-F5E4BEC125F0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599A9C-568A-4A85-805A-E60AF699EA9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164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68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BE7C78-B74D-47F9-AB58-2E46564C7C9C}" type="slidenum">
              <a:rPr lang="en-US" altLang="ko-KR" smtClean="0"/>
              <a:pPr/>
              <a:t>12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176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177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480CCC-7CAA-432C-82E7-1A66FB108D4C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178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8CDD82-0A08-4C83-B4A7-ABFC1E697833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179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="1" dirty="0" smtClean="0"/>
              <a:t>기존 </a:t>
            </a:r>
            <a:r>
              <a:rPr lang="en-US" altLang="ko-KR" b="1" dirty="0" smtClean="0"/>
              <a:t>SEON </a:t>
            </a:r>
            <a:r>
              <a:rPr lang="ko-KR" altLang="en-US" b="1" dirty="0" smtClean="0"/>
              <a:t>개선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알고리즘</a:t>
            </a:r>
          </a:p>
          <a:p>
            <a:r>
              <a:rPr lang="ko-KR" altLang="en-US" dirty="0" smtClean="0"/>
              <a:t>이 알고리즘은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이상의 회선 중에서 </a:t>
            </a:r>
            <a:r>
              <a:rPr lang="en-US" altLang="ko-KR" dirty="0" smtClean="0"/>
              <a:t>DAT</a:t>
            </a:r>
            <a:r>
              <a:rPr lang="ko-KR" altLang="en-US" dirty="0" smtClean="0"/>
              <a:t>가 가장 빠른 회선을 찾아서 패킷을 전송하는 알고리즘이다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패킷</a:t>
            </a:r>
            <a:r>
              <a:rPr lang="ko-KR" altLang="en-US" dirty="0" smtClean="0"/>
              <a:t> 하나를 전송 할 경우의 </a:t>
            </a:r>
            <a:r>
              <a:rPr lang="en-US" altLang="ko-KR" dirty="0" smtClean="0"/>
              <a:t>DAT</a:t>
            </a:r>
            <a:r>
              <a:rPr lang="ko-KR" altLang="en-US" dirty="0" smtClean="0"/>
              <a:t>는 현재시간에 네트워크상의 지연시간과 </a:t>
            </a:r>
            <a:r>
              <a:rPr lang="en-US" altLang="ko-KR" dirty="0" smtClean="0"/>
              <a:t>DTT</a:t>
            </a:r>
            <a:r>
              <a:rPr lang="ko-KR" altLang="en-US" dirty="0" smtClean="0"/>
              <a:t>를 더하면 </a:t>
            </a:r>
            <a:r>
              <a:rPr lang="ko-KR" altLang="en-US" dirty="0" err="1" smtClean="0"/>
              <a:t>데이타의</a:t>
            </a:r>
            <a:r>
              <a:rPr lang="ko-KR" altLang="en-US" dirty="0" smtClean="0"/>
              <a:t> 도착 시간을 구할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DAT = current time + RTT + DTT = current time + RTT + bits / DTR </a:t>
            </a:r>
            <a:r>
              <a:rPr lang="ko-KR" altLang="en-US" dirty="0" smtClean="0"/>
              <a:t>로 표현된다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이 값은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하나당의 </a:t>
            </a:r>
            <a:r>
              <a:rPr lang="en-US" altLang="ko-KR" dirty="0" smtClean="0"/>
              <a:t>DAT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네트웤에</a:t>
            </a:r>
            <a:r>
              <a:rPr lang="ko-KR" altLang="en-US" dirty="0" smtClean="0"/>
              <a:t> 연속되는 </a:t>
            </a:r>
            <a:r>
              <a:rPr lang="ko-KR" altLang="en-US" dirty="0" err="1" smtClean="0"/>
              <a:t>트래픽을</a:t>
            </a:r>
            <a:r>
              <a:rPr lang="ko-KR" altLang="en-US" dirty="0" smtClean="0"/>
              <a:t> 전송하는 경우에는 고려해야 할 사항이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1. RTT</a:t>
            </a:r>
            <a:r>
              <a:rPr lang="ko-KR" altLang="en-US" dirty="0" smtClean="0"/>
              <a:t>는 매 패킷마다 적용되는 상수와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값은 트래픽양에 영향을 받지 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 DTT</a:t>
            </a:r>
            <a:r>
              <a:rPr lang="ko-KR" altLang="en-US" dirty="0" smtClean="0"/>
              <a:t>의 경우에는 이전까지의 전송한 데이더 양에 의해서 영향을 받는다</a:t>
            </a:r>
            <a:r>
              <a:rPr lang="en-US" altLang="ko-KR" dirty="0" smtClean="0"/>
              <a:t>. 1Mbps </a:t>
            </a:r>
            <a:r>
              <a:rPr lang="ko-KR" altLang="en-US" dirty="0" smtClean="0"/>
              <a:t>회선에 </a:t>
            </a:r>
            <a:r>
              <a:rPr lang="en-US" altLang="ko-KR" dirty="0" smtClean="0"/>
              <a:t>1Mbits</a:t>
            </a:r>
            <a:r>
              <a:rPr lang="ko-KR" altLang="en-US" dirty="0" smtClean="0"/>
              <a:t>를 전송 후 </a:t>
            </a:r>
            <a:r>
              <a:rPr lang="en-US" altLang="ko-KR" dirty="0" smtClean="0"/>
              <a:t>1bits</a:t>
            </a:r>
            <a:r>
              <a:rPr lang="ko-KR" altLang="en-US" dirty="0" smtClean="0"/>
              <a:t>를 전송하려고 한다면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초이후에</a:t>
            </a:r>
            <a:r>
              <a:rPr lang="ko-KR" altLang="en-US" dirty="0" smtClean="0"/>
              <a:t> 도착할 것이다</a:t>
            </a:r>
            <a:r>
              <a:rPr lang="en-US" altLang="ko-KR" dirty="0" smtClean="0"/>
              <a:t>. 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따라서 연속된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</a:t>
            </a:r>
            <a:r>
              <a:rPr lang="ko-KR" altLang="en-US" dirty="0" smtClean="0"/>
              <a:t>는  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만일 이전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전송 시간이 경과한 이후라면 위의 공식이 성립된다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2. </a:t>
            </a:r>
            <a:r>
              <a:rPr lang="ko-KR" altLang="en-US" dirty="0" smtClean="0"/>
              <a:t>이전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 전송 시간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위의 </a:t>
            </a:r>
            <a:r>
              <a:rPr lang="ko-KR" altLang="en-US" dirty="0" err="1" smtClean="0"/>
              <a:t>공식중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current time + DTT) </a:t>
            </a:r>
            <a:r>
              <a:rPr lang="ko-KR" altLang="en-US" dirty="0" smtClean="0"/>
              <a:t>시간이 경과하지 않은 상태에서 새로운 </a:t>
            </a:r>
            <a:r>
              <a:rPr lang="ko-KR" altLang="en-US" dirty="0" err="1" smtClean="0"/>
              <a:t>데이타를</a:t>
            </a:r>
            <a:r>
              <a:rPr lang="ko-KR" altLang="en-US" dirty="0" smtClean="0"/>
              <a:t> 전송하는 경우에는</a:t>
            </a:r>
          </a:p>
          <a:p>
            <a:r>
              <a:rPr lang="en-US" altLang="ko-KR" dirty="0" smtClean="0"/>
              <a:t>DAT = </a:t>
            </a:r>
            <a:r>
              <a:rPr lang="ko-KR" altLang="en-US" dirty="0" smtClean="0"/>
              <a:t>이전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전송 시간 </a:t>
            </a:r>
            <a:r>
              <a:rPr lang="en-US" altLang="ko-KR" dirty="0" smtClean="0"/>
              <a:t>+ RTT + DTT </a:t>
            </a:r>
            <a:r>
              <a:rPr lang="ko-KR" altLang="en-US" dirty="0" smtClean="0"/>
              <a:t>가 성립된다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장점</a:t>
            </a:r>
          </a:p>
          <a:p>
            <a:r>
              <a:rPr lang="ko-KR" altLang="en-US" dirty="0" smtClean="0"/>
              <a:t>회선을 선택하는 과정에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도착 시간을 기준으로 사용하므로 별도의 </a:t>
            </a:r>
            <a:r>
              <a:rPr lang="en-US" altLang="ko-KR" dirty="0" smtClean="0"/>
              <a:t>ordering </a:t>
            </a:r>
            <a:r>
              <a:rPr lang="ko-KR" altLang="en-US" dirty="0" smtClean="0"/>
              <a:t>작업이 없어도 </a:t>
            </a:r>
            <a:r>
              <a:rPr lang="en-US" altLang="ko-KR" dirty="0" smtClean="0"/>
              <a:t>bonding</a:t>
            </a:r>
            <a:r>
              <a:rPr lang="ko-KR" altLang="en-US" dirty="0" smtClean="0"/>
              <a:t>의 효과를 실 트래픽에서도 볼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단점</a:t>
            </a:r>
          </a:p>
          <a:p>
            <a:r>
              <a:rPr lang="ko-KR" altLang="en-US" dirty="0" smtClean="0"/>
              <a:t>장비에서 회선속도와 </a:t>
            </a:r>
            <a:r>
              <a:rPr lang="en-US" altLang="ko-KR" dirty="0" smtClean="0"/>
              <a:t>RTT</a:t>
            </a:r>
            <a:r>
              <a:rPr lang="ko-KR" altLang="en-US" dirty="0" smtClean="0"/>
              <a:t>를 정확히 측정해야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만일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측정값이 불안전 할 경우에 </a:t>
            </a:r>
            <a:r>
              <a:rPr lang="ko-KR" altLang="en-US" dirty="0" err="1" smtClean="0"/>
              <a:t>패킷이</a:t>
            </a:r>
            <a:r>
              <a:rPr lang="ko-KR" altLang="en-US" dirty="0" smtClean="0"/>
              <a:t> 순서대로 도착하지 않아서 </a:t>
            </a:r>
            <a:r>
              <a:rPr lang="en-US" altLang="ko-KR" dirty="0" err="1" smtClean="0"/>
              <a:t>outofbound</a:t>
            </a:r>
            <a:r>
              <a:rPr lang="ko-KR" altLang="en-US" dirty="0" smtClean="0"/>
              <a:t>에러가 많이 발생한다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F22F6F-F2CA-409A-8628-0BAB3ADCC985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180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184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480CCC-7CAA-432C-82E7-1A66FB108D4C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197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203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205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214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57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5DFE8-6C5F-45D2-A2ED-CB04D300A747}" type="slidenum">
              <a:rPr lang="en-US" altLang="ko-KR" smtClean="0"/>
              <a:pPr/>
              <a:t>13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216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217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3177A9-0B15-421D-8D87-E604BC591ECF}" type="slidenum">
              <a:rPr lang="ko-KR" altLang="en-US" smtClean="0"/>
              <a:pPr>
                <a:defRPr/>
              </a:pPr>
              <a:t>227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6E530-7B4B-4DA8-B403-F4109DEBD9CF}" type="slidenum">
              <a:rPr lang="ko-KR" altLang="en-US" smtClean="0"/>
              <a:pPr>
                <a:defRPr/>
              </a:pPr>
              <a:t>235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57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5DFE8-6C5F-45D2-A2ED-CB04D300A747}" type="slidenum">
              <a:rPr lang="en-US" altLang="ko-KR" smtClean="0"/>
              <a:pPr/>
              <a:t>14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757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5DFE8-6C5F-45D2-A2ED-CB04D300A747}" type="slidenum">
              <a:rPr lang="en-US" altLang="ko-KR" smtClean="0"/>
              <a:pPr/>
              <a:t>15</a:t>
            </a:fld>
            <a:endParaRPr lang="en-US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4829A-83FD-43CC-A4AA-A5A9A0E027DE}" type="datetime1">
              <a:rPr lang="ko-KR" altLang="en-US"/>
              <a:pPr>
                <a:defRPr/>
              </a:pPr>
              <a:t>2009-12-17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019800" y="6435725"/>
            <a:ext cx="7334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93EEA-3F52-44CE-9620-67063666090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7" descr="000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0" y="0"/>
            <a:ext cx="913343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23"/>
          <p:cNvSpPr>
            <a:spLocks noChangeArrowheads="1"/>
          </p:cNvSpPr>
          <p:nvPr/>
        </p:nvSpPr>
        <p:spPr bwMode="auto">
          <a:xfrm>
            <a:off x="6254851" y="6482871"/>
            <a:ext cx="288838" cy="288838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+mn-cs"/>
            </a:endParaRPr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6084991" y="6483620"/>
            <a:ext cx="628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86F5E511-7B56-4E24-A93C-2AC58EAD1376}" type="slidenum">
              <a:rPr kumimoji="1" lang="en-US" altLang="ko-KR" sz="1200" b="1" kern="1200">
                <a:solidFill>
                  <a:srgbClr val="000000"/>
                </a:solidFill>
                <a:latin typeface="Arial" pitchFamily="34" charset="0"/>
                <a:ea typeface="돋움체" pitchFamily="49" charset="-127"/>
                <a:cs typeface="+mn-cs"/>
              </a:rPr>
              <a:pPr algn="ctr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200" b="1" kern="1200">
              <a:solidFill>
                <a:srgbClr val="000000"/>
              </a:solidFill>
              <a:latin typeface="Arial" pitchFamily="34" charset="0"/>
              <a:ea typeface="돋움체" pitchFamily="49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2" r:id="rId3"/>
    <p:sldLayoutId id="2147483723" r:id="rId4"/>
    <p:sldLayoutId id="2147483724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um.net/mail/*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9.w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wmf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://211.115.77.211/" TargetMode="Externa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png"/><Relationship Id="rId7" Type="http://schemas.openxmlformats.org/officeDocument/2006/relationships/image" Target="../media/image13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wmf"/><Relationship Id="rId5" Type="http://schemas.openxmlformats.org/officeDocument/2006/relationships/image" Target="../media/image132.png"/><Relationship Id="rId4" Type="http://schemas.openxmlformats.org/officeDocument/2006/relationships/image" Target="../media/image131.wmf"/><Relationship Id="rId9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png"/><Relationship Id="rId4" Type="http://schemas.openxmlformats.org/officeDocument/2006/relationships/image" Target="../media/image138.w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yforum/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Excel_97-2003_____1.xls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diagramData" Target="../diagrams/data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9525" y="1571625"/>
            <a:ext cx="9144000" cy="14287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kumimoji="0" lang="en-US" altLang="ko-KR" sz="3600" b="1" dirty="0" err="1" smtClean="0">
                <a:solidFill>
                  <a:srgbClr val="000000"/>
                </a:solidFill>
                <a:latin typeface="맑은 고딕" pitchFamily="50" charset="-127"/>
                <a:ea typeface="HY견고딕" pitchFamily="18" charset="-127"/>
              </a:rPr>
              <a:t>NexG</a:t>
            </a:r>
            <a:r>
              <a:rPr kumimoji="0" lang="en-US" altLang="ko-KR" sz="3600" b="1" dirty="0" smtClean="0">
                <a:solidFill>
                  <a:srgbClr val="000000"/>
                </a:solidFill>
                <a:latin typeface="맑은 고딕" pitchFamily="50" charset="-127"/>
                <a:ea typeface="HY견고딕" pitchFamily="18" charset="-127"/>
              </a:rPr>
              <a:t> Certified UTM Professional</a:t>
            </a:r>
          </a:p>
          <a:p>
            <a:pPr algn="ctr">
              <a:lnSpc>
                <a:spcPct val="150000"/>
              </a:lnSpc>
            </a:pPr>
            <a:r>
              <a:rPr kumimoji="0" lang="en-US" altLang="ko-KR" sz="2400" b="1" smtClean="0">
                <a:solidFill>
                  <a:srgbClr val="000000"/>
                </a:solidFill>
                <a:latin typeface="HY각헤드라인M" pitchFamily="18" charset="-127"/>
                <a:ea typeface="HY각헤드라인M" pitchFamily="18" charset="-127"/>
              </a:rPr>
              <a:t>- NCUP </a:t>
            </a:r>
            <a:r>
              <a:rPr kumimoji="0" lang="ko-KR" altLang="en-US" sz="2400" b="1" dirty="0" smtClean="0">
                <a:solidFill>
                  <a:srgbClr val="000000"/>
                </a:solidFill>
                <a:latin typeface="HY각헤드라인M" pitchFamily="18" charset="-127"/>
                <a:ea typeface="HY각헤드라인M" pitchFamily="18" charset="-127"/>
              </a:rPr>
              <a:t>과정 교육 교재 </a:t>
            </a:r>
            <a:r>
              <a:rPr kumimoji="0" lang="en-US" altLang="ko-KR" sz="2400" b="1" smtClean="0">
                <a:solidFill>
                  <a:srgbClr val="000000"/>
                </a:solidFill>
                <a:latin typeface="HY각헤드라인M" pitchFamily="18" charset="-127"/>
                <a:ea typeface="HY각헤드라인M" pitchFamily="18" charset="-127"/>
              </a:rPr>
              <a:t>V 1.x </a:t>
            </a:r>
            <a:r>
              <a:rPr kumimoji="0" lang="en-US" altLang="ko-KR" sz="2400" b="1" dirty="0" smtClean="0">
                <a:solidFill>
                  <a:srgbClr val="000000"/>
                </a:solidFill>
                <a:latin typeface="HY각헤드라인M" pitchFamily="18" charset="-127"/>
                <a:ea typeface="HY각헤드라인M" pitchFamily="18" charset="-127"/>
              </a:rPr>
              <a:t>-</a:t>
            </a:r>
            <a:r>
              <a:rPr kumimoji="0" lang="en-US" altLang="ko-KR" sz="2400" b="1" dirty="0" smtClean="0">
                <a:solidFill>
                  <a:srgbClr val="000000"/>
                </a:solidFill>
                <a:latin typeface="맑은 고딕" pitchFamily="50" charset="-127"/>
                <a:ea typeface="HY견고딕" pitchFamily="18" charset="-127"/>
              </a:rPr>
              <a:t>  </a:t>
            </a:r>
            <a:endParaRPr kumimoji="0" lang="en-US" altLang="ko-KR" sz="2400" b="1" dirty="0">
              <a:solidFill>
                <a:srgbClr val="000000"/>
              </a:solidFill>
              <a:latin typeface="맑은 고딕" pitchFamily="50" charset="-127"/>
              <a:ea typeface="HY견고딕" pitchFamily="18" charset="-127"/>
            </a:endParaRPr>
          </a:p>
        </p:txBody>
      </p:sp>
      <p:pic>
        <p:nvPicPr>
          <p:cNvPr id="8" name="그림 4" descr="넥스지_로고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8392" y="5847259"/>
            <a:ext cx="1000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배경이미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8013" y="3714750"/>
            <a:ext cx="3384550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12" descr="장비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8919" y="3214686"/>
            <a:ext cx="3358169" cy="2239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3" descr="텍스트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5268685"/>
            <a:ext cx="4039329" cy="114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sers\gskim\Desktop\UTM\넥스지(NEXG)\VF 5414\VF5414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596" y="1047243"/>
            <a:ext cx="8061008" cy="1727359"/>
          </a:xfrm>
          <a:prstGeom prst="rect">
            <a:avLst/>
          </a:prstGeom>
          <a:noFill/>
        </p:spPr>
      </p:pic>
      <p:sp>
        <p:nvSpPr>
          <p:cNvPr id="23572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2)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5414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9" name="직사각형 34"/>
          <p:cNvSpPr/>
          <p:nvPr/>
        </p:nvSpPr>
        <p:spPr>
          <a:xfrm>
            <a:off x="3268227" y="1207373"/>
            <a:ext cx="3962400" cy="6096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21"/>
          <p:cNvSpPr/>
          <p:nvPr/>
        </p:nvSpPr>
        <p:spPr>
          <a:xfrm>
            <a:off x="4174547" y="2071678"/>
            <a:ext cx="2886077" cy="64294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모서리가 둥근 사각형 설명선 35"/>
          <p:cNvSpPr/>
          <p:nvPr/>
        </p:nvSpPr>
        <p:spPr>
          <a:xfrm>
            <a:off x="7091729" y="814075"/>
            <a:ext cx="1119189" cy="344494"/>
          </a:xfrm>
          <a:prstGeom prst="wedgeRoundRectCallout">
            <a:avLst>
              <a:gd name="adj1" fmla="val -36617"/>
              <a:gd name="adj2" fmla="val 1068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 x 250G </a:t>
            </a:r>
            <a:r>
              <a:rPr kumimoji="0"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내장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857225" y="2928934"/>
          <a:ext cx="7500989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256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04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16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204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204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204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HDD /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x 250G Expansion 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20487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204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Management Port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204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204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100~240V / 350W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1+1 Redundant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20487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20487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204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4,000,000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204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204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CC(EAL4) –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평가중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2010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출고 예정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5" name="모서리가 둥근 사각형 설명선 26"/>
          <p:cNvSpPr/>
          <p:nvPr/>
        </p:nvSpPr>
        <p:spPr>
          <a:xfrm>
            <a:off x="6487421" y="1618747"/>
            <a:ext cx="1928826" cy="357190"/>
          </a:xfrm>
          <a:prstGeom prst="wedgeRoundRectCallout">
            <a:avLst>
              <a:gd name="adj1" fmla="val -39144"/>
              <a:gd name="adj2" fmla="val 7289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14 x 10/100/1000 Copper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5 x L2 Bypass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17475" y="0"/>
            <a:ext cx="8669367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5400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직사각형 21"/>
          <p:cNvSpPr/>
          <p:nvPr/>
        </p:nvSpPr>
        <p:spPr>
          <a:xfrm>
            <a:off x="3372732" y="2340631"/>
            <a:ext cx="304800" cy="29051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사각형 설명선 30"/>
          <p:cNvSpPr/>
          <p:nvPr/>
        </p:nvSpPr>
        <p:spPr>
          <a:xfrm>
            <a:off x="823494" y="1693453"/>
            <a:ext cx="500063" cy="198437"/>
          </a:xfrm>
          <a:prstGeom prst="wedgeRoundRectCallout">
            <a:avLst>
              <a:gd name="adj1" fmla="val 22816"/>
              <a:gd name="adj2" fmla="val 12552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LCD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31"/>
          <p:cNvSpPr/>
          <p:nvPr/>
        </p:nvSpPr>
        <p:spPr>
          <a:xfrm>
            <a:off x="890194" y="2080814"/>
            <a:ext cx="1066800" cy="4572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/>
          <p:nvPr/>
        </p:nvSpPr>
        <p:spPr>
          <a:xfrm>
            <a:off x="3734584" y="2340631"/>
            <a:ext cx="304800" cy="29051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사각형 설명선 37"/>
          <p:cNvSpPr/>
          <p:nvPr/>
        </p:nvSpPr>
        <p:spPr>
          <a:xfrm>
            <a:off x="2648623" y="2634315"/>
            <a:ext cx="811213" cy="311172"/>
          </a:xfrm>
          <a:prstGeom prst="wedgeRoundRectCallout">
            <a:avLst>
              <a:gd name="adj1" fmla="val 41959"/>
              <a:gd name="adj2" fmla="val -8854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사각형 설명선 37"/>
          <p:cNvSpPr/>
          <p:nvPr/>
        </p:nvSpPr>
        <p:spPr>
          <a:xfrm>
            <a:off x="4005945" y="2653169"/>
            <a:ext cx="811213" cy="311172"/>
          </a:xfrm>
          <a:prstGeom prst="wedgeRoundRectCallout">
            <a:avLst>
              <a:gd name="adj1" fmla="val -44929"/>
              <a:gd name="adj2" fmla="val -8547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MGT Port</a:t>
            </a:r>
          </a:p>
        </p:txBody>
      </p:sp>
      <p:sp>
        <p:nvSpPr>
          <p:cNvPr id="31" name="직사각형 21"/>
          <p:cNvSpPr/>
          <p:nvPr/>
        </p:nvSpPr>
        <p:spPr>
          <a:xfrm>
            <a:off x="2810463" y="2225858"/>
            <a:ext cx="328607" cy="36512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사각형 설명선 37"/>
          <p:cNvSpPr/>
          <p:nvPr/>
        </p:nvSpPr>
        <p:spPr>
          <a:xfrm>
            <a:off x="1695626" y="1680758"/>
            <a:ext cx="811213" cy="311172"/>
          </a:xfrm>
          <a:prstGeom prst="wedgeRoundRectCallout">
            <a:avLst>
              <a:gd name="adj1" fmla="val 82948"/>
              <a:gd name="adj2" fmla="val 11626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5) NAT &gt;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Double NAT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예제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8596" y="1233058"/>
            <a:ext cx="82338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사설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IP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를 사용하는 내부 네트워크에 </a:t>
            </a:r>
            <a:r>
              <a:rPr lang="ko-KR" altLang="en-US" sz="1600" b="1" dirty="0" err="1" smtClean="0">
                <a:latin typeface="+mn-ea"/>
                <a:ea typeface="+mn-ea"/>
                <a:cs typeface="Tahoma" pitchFamily="34" charset="0"/>
              </a:rPr>
              <a:t>웹서버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err="1" smtClean="0">
                <a:latin typeface="+mn-ea"/>
                <a:ea typeface="+mn-ea"/>
                <a:cs typeface="Tahoma" pitchFamily="34" charset="0"/>
              </a:rPr>
              <a:t>운영시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(1:1 NAT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설정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사설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IP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사용하는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  <a:p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 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PC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가 도메인으로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웹 서버 접속 시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Source IP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와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Destination IP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를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NAT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변경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해야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</a:b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 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정상 접속 가능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85992"/>
            <a:ext cx="3571900" cy="378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5720" y="6072206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latin typeface="+mj-lt"/>
              </a:rPr>
              <a:t>192.168.1.55</a:t>
            </a:r>
            <a:endParaRPr lang="ko-KR" altLang="en-US" sz="1100" b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0738" y="6072206"/>
            <a:ext cx="2355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latin typeface="+mj-lt"/>
              </a:rPr>
              <a:t>192.168.1.100</a:t>
            </a:r>
          </a:p>
          <a:p>
            <a:pPr algn="ctr"/>
            <a:r>
              <a:rPr lang="en-US" altLang="ko-KR" sz="1100" b="1" smtClean="0">
                <a:latin typeface="+mj-lt"/>
              </a:rPr>
              <a:t>www.domain.com = 80.80.80.80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4664" y="4714884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latin typeface="+mj-lt"/>
              </a:rPr>
              <a:t>Eth0</a:t>
            </a:r>
          </a:p>
          <a:p>
            <a:r>
              <a:rPr lang="en-US" altLang="ko-KR" sz="1100" b="1" smtClean="0">
                <a:latin typeface="+mj-lt"/>
              </a:rPr>
              <a:t>192.168.1.0/24</a:t>
            </a:r>
            <a:endParaRPr lang="ko-KR" altLang="en-US" sz="1100" b="1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3702" y="2176573"/>
            <a:ext cx="2234907" cy="33085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Ip nat 10</a:t>
            </a:r>
          </a:p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 source 192.168.1.0/24</a:t>
            </a:r>
          </a:p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 destination host 80.80.80.80</a:t>
            </a:r>
          </a:p>
          <a:p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 nat destination 192.168.1.100</a:t>
            </a:r>
          </a:p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 nat source eth0 80.80.80.254</a:t>
            </a:r>
          </a:p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enable</a:t>
            </a:r>
            <a:endParaRPr lang="ko-KR" altLang="en-US" sz="1100" b="1" smtClean="0">
              <a:solidFill>
                <a:prstClr val="black"/>
              </a:solidFill>
              <a:latin typeface="맑은 고딕"/>
            </a:endParaRPr>
          </a:p>
          <a:p>
            <a:r>
              <a:rPr lang="en-US" altLang="ko-KR" sz="1100" b="1" smtClean="0">
                <a:latin typeface="+mj-lt"/>
              </a:rPr>
              <a:t>!</a:t>
            </a:r>
          </a:p>
          <a:p>
            <a:r>
              <a:rPr lang="en-US" altLang="ko-KR" sz="1100" b="1" smtClean="0">
                <a:latin typeface="+mj-lt"/>
              </a:rPr>
              <a:t>Ip nat 30</a:t>
            </a:r>
          </a:p>
          <a:p>
            <a:r>
              <a:rPr lang="en-US" altLang="ko-KR" sz="1100" b="1" smtClean="0">
                <a:latin typeface="+mj-lt"/>
              </a:rPr>
              <a:t> source any</a:t>
            </a:r>
          </a:p>
          <a:p>
            <a:r>
              <a:rPr lang="en-US" altLang="ko-KR" sz="1100" b="1" smtClean="0">
                <a:latin typeface="+mj-lt"/>
              </a:rPr>
              <a:t> destination host 80.80.80.80</a:t>
            </a:r>
          </a:p>
          <a:p>
            <a:r>
              <a:rPr lang="en-US" altLang="ko-KR" sz="1100" b="1" smtClean="0">
                <a:latin typeface="+mj-lt"/>
              </a:rPr>
              <a:t> nat destination 192.168.1.100</a:t>
            </a:r>
          </a:p>
          <a:p>
            <a:r>
              <a:rPr lang="en-US" altLang="ko-KR" sz="1100" b="1" smtClean="0">
                <a:latin typeface="+mj-lt"/>
              </a:rPr>
              <a:t> inbound interface eth1</a:t>
            </a:r>
          </a:p>
          <a:p>
            <a:r>
              <a:rPr lang="en-US" altLang="ko-KR" sz="1100" b="1" smtClean="0">
                <a:latin typeface="+mj-lt"/>
              </a:rPr>
              <a:t> enable</a:t>
            </a:r>
          </a:p>
          <a:p>
            <a:r>
              <a:rPr lang="en-US" altLang="ko-KR" sz="1100" b="1" smtClean="0">
                <a:latin typeface="+mj-lt"/>
              </a:rPr>
              <a:t>!</a:t>
            </a:r>
          </a:p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Ip nat 31</a:t>
            </a:r>
          </a:p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 source 192.168.1.100</a:t>
            </a:r>
          </a:p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 destination any</a:t>
            </a:r>
          </a:p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 nat source eth1 80.80.80.80</a:t>
            </a:r>
          </a:p>
          <a:p>
            <a:pPr lvl="0"/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 enable</a:t>
            </a:r>
            <a:endParaRPr lang="en-US" altLang="ko-KR" sz="1100" b="1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4664" y="3286124"/>
            <a:ext cx="1093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latin typeface="+mj-lt"/>
              </a:rPr>
              <a:t>Eth1</a:t>
            </a:r>
          </a:p>
          <a:p>
            <a:r>
              <a:rPr lang="en-US" altLang="ko-KR" sz="1100" b="1" smtClean="0">
                <a:latin typeface="+mj-lt"/>
              </a:rPr>
              <a:t>80.80.80.0/24</a:t>
            </a:r>
            <a:endParaRPr lang="ko-KR" altLang="en-US" sz="1100" b="1">
              <a:latin typeface="+mj-lt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1000101" y="3444875"/>
            <a:ext cx="2543200" cy="2175671"/>
          </a:xfrm>
          <a:custGeom>
            <a:avLst/>
            <a:gdLst>
              <a:gd name="connsiteX0" fmla="*/ 0 w 2676525"/>
              <a:gd name="connsiteY0" fmla="*/ 2022475 h 2170112"/>
              <a:gd name="connsiteX1" fmla="*/ 914400 w 2676525"/>
              <a:gd name="connsiteY1" fmla="*/ 2108200 h 2170112"/>
              <a:gd name="connsiteX2" fmla="*/ 1381125 w 2676525"/>
              <a:gd name="connsiteY2" fmla="*/ 1651000 h 2170112"/>
              <a:gd name="connsiteX3" fmla="*/ 1362075 w 2676525"/>
              <a:gd name="connsiteY3" fmla="*/ 288925 h 2170112"/>
              <a:gd name="connsiteX4" fmla="*/ 1533525 w 2676525"/>
              <a:gd name="connsiteY4" fmla="*/ 184150 h 2170112"/>
              <a:gd name="connsiteX5" fmla="*/ 1533525 w 2676525"/>
              <a:gd name="connsiteY5" fmla="*/ 1393825 h 2170112"/>
              <a:gd name="connsiteX6" fmla="*/ 1809750 w 2676525"/>
              <a:gd name="connsiteY6" fmla="*/ 2032000 h 2170112"/>
              <a:gd name="connsiteX7" fmla="*/ 2676525 w 2676525"/>
              <a:gd name="connsiteY7" fmla="*/ 2079625 h 2170112"/>
              <a:gd name="connsiteX0" fmla="*/ 0 w 2543200"/>
              <a:gd name="connsiteY0" fmla="*/ 2055827 h 2175671"/>
              <a:gd name="connsiteX1" fmla="*/ 781075 w 2543200"/>
              <a:gd name="connsiteY1" fmla="*/ 2108200 h 2175671"/>
              <a:gd name="connsiteX2" fmla="*/ 1247800 w 2543200"/>
              <a:gd name="connsiteY2" fmla="*/ 1651000 h 2175671"/>
              <a:gd name="connsiteX3" fmla="*/ 1228750 w 2543200"/>
              <a:gd name="connsiteY3" fmla="*/ 288925 h 2175671"/>
              <a:gd name="connsiteX4" fmla="*/ 1400200 w 2543200"/>
              <a:gd name="connsiteY4" fmla="*/ 184150 h 2175671"/>
              <a:gd name="connsiteX5" fmla="*/ 1400200 w 2543200"/>
              <a:gd name="connsiteY5" fmla="*/ 1393825 h 2175671"/>
              <a:gd name="connsiteX6" fmla="*/ 1676425 w 2543200"/>
              <a:gd name="connsiteY6" fmla="*/ 2032000 h 2175671"/>
              <a:gd name="connsiteX7" fmla="*/ 2543200 w 2543200"/>
              <a:gd name="connsiteY7" fmla="*/ 2079625 h 217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200" h="2175671">
                <a:moveTo>
                  <a:pt x="0" y="2055827"/>
                </a:moveTo>
                <a:cubicBezTo>
                  <a:pt x="342106" y="2129645"/>
                  <a:pt x="573108" y="2175671"/>
                  <a:pt x="781075" y="2108200"/>
                </a:cubicBezTo>
                <a:cubicBezTo>
                  <a:pt x="989042" y="2040729"/>
                  <a:pt x="1173187" y="1954213"/>
                  <a:pt x="1247800" y="1651000"/>
                </a:cubicBezTo>
                <a:cubicBezTo>
                  <a:pt x="1322413" y="1347787"/>
                  <a:pt x="1203350" y="533400"/>
                  <a:pt x="1228750" y="288925"/>
                </a:cubicBezTo>
                <a:cubicBezTo>
                  <a:pt x="1254150" y="44450"/>
                  <a:pt x="1371625" y="0"/>
                  <a:pt x="1400200" y="184150"/>
                </a:cubicBezTo>
                <a:cubicBezTo>
                  <a:pt x="1428775" y="368300"/>
                  <a:pt x="1354163" y="1085850"/>
                  <a:pt x="1400200" y="1393825"/>
                </a:cubicBezTo>
                <a:cubicBezTo>
                  <a:pt x="1446237" y="1701800"/>
                  <a:pt x="1485925" y="1917700"/>
                  <a:pt x="1676425" y="2032000"/>
                </a:cubicBezTo>
                <a:cubicBezTo>
                  <a:pt x="1866925" y="2146300"/>
                  <a:pt x="2205062" y="2112962"/>
                  <a:pt x="2543200" y="2079625"/>
                </a:cubicBezTo>
              </a:path>
            </a:pathLst>
          </a:custGeom>
          <a:ln w="444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9124" y="2196764"/>
            <a:ext cx="2092239" cy="26314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b="1" smtClean="0">
                <a:latin typeface="+mj-lt"/>
              </a:rPr>
              <a:t>Interface eth0</a:t>
            </a:r>
          </a:p>
          <a:p>
            <a:r>
              <a:rPr lang="en-US" altLang="ko-KR" sz="1100" b="1" smtClean="0">
                <a:latin typeface="+mj-lt"/>
              </a:rPr>
              <a:t> ip address 192.168.1.1/24</a:t>
            </a:r>
          </a:p>
          <a:p>
            <a:r>
              <a:rPr lang="en-US" altLang="ko-KR" sz="1100" b="1" smtClean="0">
                <a:latin typeface="+mj-lt"/>
              </a:rPr>
              <a:t>!</a:t>
            </a:r>
          </a:p>
          <a:p>
            <a:r>
              <a:rPr lang="en-US" altLang="ko-KR" sz="1100" b="1" smtClean="0">
                <a:latin typeface="+mj-lt"/>
              </a:rPr>
              <a:t>Interface eth1</a:t>
            </a:r>
          </a:p>
          <a:p>
            <a:r>
              <a:rPr lang="en-US" altLang="ko-KR" sz="1100" b="1" smtClean="0">
                <a:latin typeface="+mj-lt"/>
              </a:rPr>
              <a:t> ip address 80.80.80.254/24</a:t>
            </a:r>
          </a:p>
          <a:p>
            <a:r>
              <a:rPr lang="en-US" altLang="ko-KR" sz="1100" b="1" smtClean="0">
                <a:latin typeface="+mj-lt"/>
              </a:rPr>
              <a:t>!</a:t>
            </a:r>
          </a:p>
          <a:p>
            <a:r>
              <a:rPr lang="en-US" altLang="ko-KR" sz="1100" b="1" smtClean="0">
                <a:latin typeface="+mj-lt"/>
              </a:rPr>
              <a:t>Ip route 0.0.0.0/0 80.80.80.1</a:t>
            </a:r>
          </a:p>
          <a:p>
            <a:r>
              <a:rPr lang="en-US" altLang="ko-KR" sz="1100" b="1" smtClean="0">
                <a:latin typeface="+mj-lt"/>
              </a:rPr>
              <a:t>!</a:t>
            </a:r>
          </a:p>
          <a:p>
            <a:r>
              <a:rPr lang="en-US" altLang="ko-KR" sz="1100" b="1" smtClean="0"/>
              <a:t>Ip rule 100</a:t>
            </a:r>
          </a:p>
          <a:p>
            <a:r>
              <a:rPr lang="en-US" altLang="ko-KR" sz="1100" b="1" smtClean="0"/>
              <a:t> source any</a:t>
            </a:r>
          </a:p>
          <a:p>
            <a:r>
              <a:rPr lang="en-US" altLang="ko-KR" sz="1100" b="1" smtClean="0"/>
              <a:t> destination any</a:t>
            </a:r>
          </a:p>
          <a:p>
            <a:r>
              <a:rPr lang="en-US" altLang="ko-KR" sz="1100" b="1" smtClean="0"/>
              <a:t> policy pass</a:t>
            </a:r>
          </a:p>
          <a:p>
            <a:r>
              <a:rPr lang="en-US" altLang="ko-KR" sz="1100" b="1" smtClean="0"/>
              <a:t> enable</a:t>
            </a:r>
          </a:p>
          <a:p>
            <a:pPr lvl="0"/>
            <a:r>
              <a:rPr lang="en-US" altLang="ko-KR" sz="1100" b="1" smtClean="0"/>
              <a:t>!</a:t>
            </a:r>
            <a:r>
              <a:rPr lang="en-US" altLang="ko-KR" sz="1100" b="1" smtClean="0">
                <a:solidFill>
                  <a:prstClr val="black"/>
                </a:solidFill>
                <a:latin typeface="맑은 고딕"/>
              </a:rPr>
              <a:t> </a:t>
            </a:r>
            <a:endParaRPr lang="en-US" altLang="ko-KR" sz="1100" b="1" smtClean="0">
              <a:latin typeface="+mj-lt"/>
            </a:endParaRPr>
          </a:p>
          <a:p>
            <a:endParaRPr lang="en-US" altLang="ko-KR" sz="1100" b="1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2091" y="1952944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mtClean="0">
                <a:latin typeface="+mj-lt"/>
              </a:rPr>
              <a:t>기본 설정</a:t>
            </a:r>
            <a:endParaRPr lang="ko-KR" altLang="en-US" sz="1100" b="1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20249" y="195294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latin typeface="+mj-lt"/>
              </a:rPr>
              <a:t>NAT </a:t>
            </a:r>
            <a:r>
              <a:rPr lang="ko-KR" altLang="en-US" sz="1100" b="1" smtClean="0">
                <a:latin typeface="+mj-lt"/>
              </a:rPr>
              <a:t>설정</a:t>
            </a:r>
            <a:endParaRPr lang="ko-KR" altLang="en-US" sz="1100" b="1">
              <a:latin typeface="+mj-lt"/>
            </a:endParaRPr>
          </a:p>
        </p:txBody>
      </p:sp>
      <p:sp>
        <p:nvSpPr>
          <p:cNvPr id="17" name="폭발 1 16"/>
          <p:cNvSpPr/>
          <p:nvPr/>
        </p:nvSpPr>
        <p:spPr>
          <a:xfrm>
            <a:off x="1428728" y="4500570"/>
            <a:ext cx="857256" cy="428628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smtClean="0"/>
              <a:t>DNAT</a:t>
            </a:r>
            <a:endParaRPr lang="ko-KR" altLang="en-US" sz="800" b="1"/>
          </a:p>
        </p:txBody>
      </p:sp>
      <p:sp>
        <p:nvSpPr>
          <p:cNvPr id="20" name="폭발 1 19"/>
          <p:cNvSpPr/>
          <p:nvPr/>
        </p:nvSpPr>
        <p:spPr>
          <a:xfrm>
            <a:off x="2357422" y="4500570"/>
            <a:ext cx="857256" cy="428628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smtClean="0"/>
              <a:t>SNAT</a:t>
            </a:r>
            <a:endParaRPr lang="ko-KR" altLang="en-US" sz="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5) NAT 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nat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source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any a.b.c.d &amp; eth1 a.b.c.d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차이점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714744" y="1214422"/>
            <a:ext cx="5324512" cy="1500198"/>
            <a:chOff x="4605338" y="1428736"/>
            <a:chExt cx="4324380" cy="150019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605338" y="1428736"/>
              <a:ext cx="4320000" cy="1500198"/>
            </a:xfrm>
            <a:prstGeom prst="roundRect">
              <a:avLst>
                <a:gd name="adj" fmla="val 1487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sh ip route 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S*      0.0.0.0/0 [1/0] via 30.30.30.1, eth1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       192.168.1.0/24 is directly connected, eth0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       20.20.20.0/24 is directly connected, eth2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 Routing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17"/>
          <p:cNvGrpSpPr/>
          <p:nvPr/>
        </p:nvGrpSpPr>
        <p:grpSpPr>
          <a:xfrm>
            <a:off x="79762" y="1214422"/>
            <a:ext cx="3492106" cy="5572140"/>
            <a:chOff x="79762" y="1214422"/>
            <a:chExt cx="4420800" cy="557214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930" y="1214422"/>
              <a:ext cx="4419631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Network Topology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8" name="그룹 4"/>
          <p:cNvGrpSpPr/>
          <p:nvPr/>
        </p:nvGrpSpPr>
        <p:grpSpPr>
          <a:xfrm>
            <a:off x="3714745" y="2821636"/>
            <a:ext cx="2571767" cy="3536322"/>
            <a:chOff x="4605338" y="1428736"/>
            <a:chExt cx="2320776" cy="353632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605338" y="1428736"/>
              <a:ext cx="2320776" cy="3536322"/>
            </a:xfrm>
            <a:prstGeom prst="roundRect">
              <a:avLst>
                <a:gd name="adj" fmla="val 6347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rule 100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source 192.168.1.0/24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destination any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policy pass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nat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90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source 192.168.1.0/24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destination 20.20.20.0/24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no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nat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0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nat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100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source 192.168.1.0/24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destination any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nat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source 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any 30.30.30.2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(1) : 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 No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nat</a:t>
              </a:r>
              <a:r>
                <a:rPr lang="ko-KR" altLang="en-US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룰이 </a:t>
              </a:r>
              <a:r>
                <a:rPr lang="ko-KR" altLang="en-US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없을시</a:t>
              </a:r>
              <a:r>
                <a:rPr lang="ko-KR" altLang="en-US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 서버로 </a:t>
              </a:r>
              <a:r>
                <a:rPr lang="ko-KR" altLang="en-US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갈때</a:t>
              </a:r>
              <a:r>
                <a:rPr lang="ko-KR" altLang="en-US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 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NAT </a:t>
              </a:r>
              <a:r>
                <a:rPr lang="ko-KR" altLang="en-US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적용</a:t>
              </a:r>
              <a:endParaRPr lang="en-US" altLang="ko-KR" sz="10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>
              <a:off x="4609718" y="1428736"/>
              <a:ext cx="2316396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No nat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 필요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4" name="그룹 4"/>
          <p:cNvGrpSpPr/>
          <p:nvPr/>
        </p:nvGrpSpPr>
        <p:grpSpPr>
          <a:xfrm>
            <a:off x="6429388" y="2821636"/>
            <a:ext cx="2571767" cy="3536322"/>
            <a:chOff x="4605338" y="1428736"/>
            <a:chExt cx="2320776" cy="353632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605338" y="1428736"/>
              <a:ext cx="2320776" cy="3536322"/>
            </a:xfrm>
            <a:prstGeom prst="roundRect">
              <a:avLst>
                <a:gd name="adj" fmla="val 6347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rule 100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source 192.168.1.0/24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destination any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policy pass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nat 100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source 192.168.1.0/24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destination any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nat source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eth1 30.30.30.2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(2)</a:t>
              </a:r>
              <a:endParaRPr lang="en-US" altLang="ko-KR" sz="10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(2) : 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패킷이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eth1 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인터페이스 나갈때만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NAT 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적용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(No nat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룰이 없어도 서버로 갈때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NAT 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적용 안됨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</a:p>
          </p:txBody>
        </p:sp>
        <p:sp>
          <p:nvSpPr>
            <p:cNvPr id="36" name="양쪽 모서리가 둥근 사각형 35"/>
            <p:cNvSpPr/>
            <p:nvPr/>
          </p:nvSpPr>
          <p:spPr>
            <a:xfrm>
              <a:off x="4609718" y="1428736"/>
              <a:ext cx="2316396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4. No nat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 불필요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071678"/>
            <a:ext cx="2730502" cy="40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000100" y="6143644"/>
            <a:ext cx="1127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192.168.1.10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57422" y="6215082"/>
            <a:ext cx="1127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192.168.1.20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720" y="2024382"/>
            <a:ext cx="1037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20.20.20.20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60972" y="2714620"/>
            <a:ext cx="11753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30.30.30.0/30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7224" y="3810332"/>
            <a:ext cx="11753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20.20.20.0/24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77019" y="2953076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2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77019" y="2500306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1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2256398" y="3801035"/>
            <a:ext cx="612588" cy="1909483"/>
          </a:xfrm>
          <a:custGeom>
            <a:avLst/>
            <a:gdLst>
              <a:gd name="connsiteX0" fmla="*/ 612588 w 612588"/>
              <a:gd name="connsiteY0" fmla="*/ 1909483 h 1909483"/>
              <a:gd name="connsiteX1" fmla="*/ 92635 w 612588"/>
              <a:gd name="connsiteY1" fmla="*/ 1219200 h 1909483"/>
              <a:gd name="connsiteX2" fmla="*/ 56776 w 612588"/>
              <a:gd name="connsiteY2" fmla="*/ 0 h 1909483"/>
              <a:gd name="connsiteX3" fmla="*/ 56776 w 612588"/>
              <a:gd name="connsiteY3" fmla="*/ 0 h 190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88" h="1909483">
                <a:moveTo>
                  <a:pt x="612588" y="1909483"/>
                </a:moveTo>
                <a:cubicBezTo>
                  <a:pt x="398929" y="1723465"/>
                  <a:pt x="185270" y="1537447"/>
                  <a:pt x="92635" y="1219200"/>
                </a:cubicBezTo>
                <a:cubicBezTo>
                  <a:pt x="0" y="900953"/>
                  <a:pt x="56776" y="0"/>
                  <a:pt x="56776" y="0"/>
                </a:cubicBezTo>
                <a:lnTo>
                  <a:pt x="56776" y="0"/>
                </a:lnTo>
              </a:path>
            </a:pathLst>
          </a:custGeom>
          <a:ln w="38100"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폭발 1 37"/>
          <p:cNvSpPr/>
          <p:nvPr/>
        </p:nvSpPr>
        <p:spPr>
          <a:xfrm>
            <a:off x="1857356" y="3357562"/>
            <a:ext cx="857256" cy="428628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smtClean="0"/>
              <a:t>NAT</a:t>
            </a:r>
            <a:endParaRPr lang="ko-KR" altLang="en-US" sz="800" b="1"/>
          </a:p>
        </p:txBody>
      </p:sp>
      <p:sp>
        <p:nvSpPr>
          <p:cNvPr id="40" name="자유형 39"/>
          <p:cNvSpPr/>
          <p:nvPr/>
        </p:nvSpPr>
        <p:spPr>
          <a:xfrm>
            <a:off x="923644" y="2788024"/>
            <a:ext cx="923365" cy="805329"/>
          </a:xfrm>
          <a:custGeom>
            <a:avLst/>
            <a:gdLst>
              <a:gd name="connsiteX0" fmla="*/ 923365 w 923365"/>
              <a:gd name="connsiteY0" fmla="*/ 690282 h 805329"/>
              <a:gd name="connsiteX1" fmla="*/ 188259 w 923365"/>
              <a:gd name="connsiteY1" fmla="*/ 690282 h 805329"/>
              <a:gd name="connsiteX2" fmla="*/ 0 w 923365"/>
              <a:gd name="connsiteY2" fmla="*/ 0 h 80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365" h="805329">
                <a:moveTo>
                  <a:pt x="923365" y="690282"/>
                </a:moveTo>
                <a:cubicBezTo>
                  <a:pt x="632759" y="747805"/>
                  <a:pt x="342153" y="805329"/>
                  <a:pt x="188259" y="690282"/>
                </a:cubicBezTo>
                <a:cubicBezTo>
                  <a:pt x="34365" y="575235"/>
                  <a:pt x="17182" y="287617"/>
                  <a:pt x="0" y="0"/>
                </a:cubicBezTo>
              </a:path>
            </a:pathLst>
          </a:custGeom>
          <a:ln w="38100"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735106" y="2635624"/>
            <a:ext cx="1990165" cy="3128682"/>
          </a:xfrm>
          <a:custGeom>
            <a:avLst/>
            <a:gdLst>
              <a:gd name="connsiteX0" fmla="*/ 1990165 w 1990165"/>
              <a:gd name="connsiteY0" fmla="*/ 3128682 h 3128682"/>
              <a:gd name="connsiteX1" fmla="*/ 1488141 w 1990165"/>
              <a:gd name="connsiteY1" fmla="*/ 2330823 h 3128682"/>
              <a:gd name="connsiteX2" fmla="*/ 1470212 w 1990165"/>
              <a:gd name="connsiteY2" fmla="*/ 1219200 h 3128682"/>
              <a:gd name="connsiteX3" fmla="*/ 224118 w 1990165"/>
              <a:gd name="connsiteY3" fmla="*/ 833717 h 3128682"/>
              <a:gd name="connsiteX4" fmla="*/ 125506 w 1990165"/>
              <a:gd name="connsiteY4" fmla="*/ 0 h 312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165" h="3128682">
                <a:moveTo>
                  <a:pt x="1990165" y="3128682"/>
                </a:moveTo>
                <a:cubicBezTo>
                  <a:pt x="1782482" y="2888876"/>
                  <a:pt x="1574800" y="2649070"/>
                  <a:pt x="1488141" y="2330823"/>
                </a:cubicBezTo>
                <a:cubicBezTo>
                  <a:pt x="1401482" y="2012576"/>
                  <a:pt x="1680883" y="1468718"/>
                  <a:pt x="1470212" y="1219200"/>
                </a:cubicBezTo>
                <a:cubicBezTo>
                  <a:pt x="1259542" y="969682"/>
                  <a:pt x="448236" y="1036917"/>
                  <a:pt x="224118" y="833717"/>
                </a:cubicBezTo>
                <a:cubicBezTo>
                  <a:pt x="0" y="630517"/>
                  <a:pt x="62753" y="315258"/>
                  <a:pt x="125506" y="0"/>
                </a:cubicBezTo>
              </a:path>
            </a:pathLst>
          </a:custGeom>
          <a:ln w="38100">
            <a:solidFill>
              <a:srgbClr val="C00000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  <p:bldP spid="4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5) NAT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FTP Active &amp; Passive Mode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071678"/>
            <a:ext cx="34004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1857364"/>
            <a:ext cx="47815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lvl="2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6)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방화벽 관리 기능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세션 상태 보기 기능</a:t>
            </a:r>
            <a:endParaRPr lang="en-US" altLang="ko-KR" sz="1100" dirty="0" smtClean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77117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현재 연결된 세션 정보를 볼 수 있음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(</a:t>
            </a:r>
            <a:r>
              <a:rPr lang="en-US" altLang="ko-KR" sz="1600" b="1" dirty="0" err="1" smtClean="0">
                <a:latin typeface="+mn-ea"/>
                <a:ea typeface="+mn-ea"/>
                <a:cs typeface="Tahoma" pitchFamily="34" charset="0"/>
              </a:rPr>
              <a:t>Src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IP, </a:t>
            </a:r>
            <a:r>
              <a:rPr lang="en-US" altLang="ko-KR" sz="1600" b="1" dirty="0" err="1" smtClean="0">
                <a:latin typeface="+mn-ea"/>
                <a:ea typeface="+mn-ea"/>
                <a:cs typeface="Tahoma" pitchFamily="34" charset="0"/>
              </a:rPr>
              <a:t>Dst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IP, SNAT, DNAT, Protocol, Etc)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0320" y="1714488"/>
          <a:ext cx="8643998" cy="4143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090"/>
                <a:gridCol w="4714908"/>
              </a:tblGrid>
              <a:tr h="32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세션 상태 보기 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03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count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현재 연결된 모든 세션의 숫자를 나타냄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03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Total 1099 sessions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03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source 192.168.1.55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출발지의 </a:t>
                      </a:r>
                      <a:r>
                        <a:rPr lang="ko-KR" altLang="en-US" sz="11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아이피를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검색하여 연결된 세션 정보를 볼 수 있음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03150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fr-F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ip session destination 90.90.90.1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목적지의 </a:t>
                      </a:r>
                      <a:r>
                        <a:rPr lang="ko-KR" altLang="en-US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아이피를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검색하여 연결된 세션 정보를 볼 수 있음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03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nated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-destination 1.1.1.1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DNAT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된 아이피의 정보를 검색하여 연결된 세션 정보를 볼 수 있음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03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nated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-source 50.50.50.[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장비번호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(5) : SNAT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된 아이피의 정보를 검색하여 연결된 세션 정보를 볼 수 있음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03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protocol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프로토콜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별로 검색하여 연결된 세션 정보를 볼 수 있음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03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rule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(7)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해당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룰에 세션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정보를 볼 수 있음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0315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ip session nat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(8)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해당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NAT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룰에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세션 정보를 볼 수 있음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0315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ip session nated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(9) : source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NAT, destination NAT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세션 정보를 볼 수 있음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787722">
                <a:tc gridSpan="2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Example)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여러가지 조합해서 사용 할 수 있음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source 192.168.1.1</a:t>
                      </a:r>
                    </a:p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source 192.168.1.1 destination 168.126.63.1 </a:t>
                      </a:r>
                    </a:p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source 192.168.1.1 destination 168.126.63.1 protocol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icmp</a:t>
                      </a:r>
                      <a:endParaRPr lang="en-US" sz="1100" b="1" i="0" u="none" strike="noStrike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71945" y="5929330"/>
            <a:ext cx="6486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 Rule 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변경시 이전에 생성된 세션은 종료되기 전까지 새로 성성한 룰에 적용을 받지 않음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.</a:t>
            </a:r>
          </a:p>
          <a:p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   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새로운 세션에 대해서만 새로 매칭된 룰에 적용됨</a:t>
            </a:r>
            <a:endParaRPr lang="en-US" altLang="ko-KR" sz="1200" b="1" dirty="0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lvl="2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6)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방화벽 관리 기능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b="1" dirty="0" smtClean="0">
                <a:solidFill>
                  <a:srgbClr val="C0000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세션 상태 모니터링</a:t>
            </a:r>
            <a:endParaRPr lang="en-US" altLang="ko-KR" sz="1100" b="1" dirty="0" smtClean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7867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각종 세션 상태 확인 가능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</a:b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  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세션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Idle-Timeout, NAT IP, TCP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상태 정보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, Rule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정보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데이터 </a:t>
            </a:r>
            <a:r>
              <a:rPr lang="ko-KR" altLang="en-US" sz="1600" b="1" dirty="0" err="1" smtClean="0">
                <a:latin typeface="+mn-ea"/>
                <a:ea typeface="+mn-ea"/>
                <a:cs typeface="Tahoma" pitchFamily="34" charset="0"/>
              </a:rPr>
              <a:t>전송량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확인 등등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.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0320" y="1928278"/>
          <a:ext cx="8643998" cy="444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3998"/>
              </a:tblGrid>
              <a:tr h="357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세션 상태 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보기 명령어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 | </a:t>
                      </a:r>
                      <a:r>
                        <a:rPr 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match</a:t>
                      </a:r>
                      <a:r>
                        <a:rPr lang="en-US" sz="10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192.168.1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ESTABLISHED 3587 192.168.1.161:2147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(40.40.40.1:2147)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- 207.46.110.94:80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rule=403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nat=403 tx=486/101948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=260/95109 ASSURED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ESTABLISHED 3537 192.168.1.54:62187(40.40.40.1:62187) - 211.45.26.66:33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rule=410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nat=403 tx=984/43033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=553/31341 ASSURED</a:t>
                      </a: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ESTABLISHED 3503 192.168.1.54:62186(40.40.40.1:62186) - 211.45.26.66:33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rule=410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nat=403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tx=1248/55137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=820/50810 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ASSURED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udp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19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192.168.1.225:32768(40.40.40.1:32768) -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192.168.1.52:514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rule=130nat=403 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=9546/1937838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=0/0 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NOREPLY</a:t>
                      </a: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ESTABLISHED 3596 192.168.1.107:1075(40.40.40.1:1075) - 210.126.140.34:80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rule=399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nat=403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tx=11326/2059791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=11191/2183426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ASSURED</a:t>
                      </a: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CLOSE 3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192.168.1.106:64013 - 208.80.152.2:80 rule=403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=10/602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=9/1214 ASSURED</a:t>
                      </a: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SYN_SENT 8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192.168.1.106:64057 - 72.51.37.237:8899 rule=410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=3/152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=0/0 NOREPLY</a:t>
                      </a: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ESTABLISHED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3310 192.168.1.106:61932 - 192.168.1.17:445 rule=130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=150/11483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=227/234323 ASSURED</a:t>
                      </a: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SYN_SENT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7 192.168.1.106:64058 - 66.199.250.170:8911 rule=410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=3/152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=0/0 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NOREPLY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962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LAST_ACK 8 192.168.106:64112 - 211.233.79.69:80 rule=403 tx=6/1161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=5/1116 ASSURED</a:t>
                      </a:r>
                    </a:p>
                  </a:txBody>
                  <a:tcPr marL="9525" marR="9525" marT="9525" marB="0" anchor="ctr"/>
                </a:tc>
              </a:tr>
              <a:tr h="8135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(40.40.40.1:2147) : Source NAT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된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Port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정보 </a:t>
                      </a:r>
                    </a:p>
                    <a:p>
                      <a:pPr algn="l" rtl="0" fontAlgn="ctr"/>
                      <a:r>
                        <a:rPr lang="en-US" altLang="ko-KR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udp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19 :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해당 세션 테이블 보관 시간 </a:t>
                      </a:r>
                    </a:p>
                    <a:p>
                      <a:pPr algn="l" rtl="0" fontAlgn="ctr"/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TCP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상태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SYN_SENT(</a:t>
                      </a:r>
                      <a:r>
                        <a:rPr lang="en-US" altLang="ko-KR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Syn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패킷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i="0" u="none" strike="noStrike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전송후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), ESTABLISHED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데이터 통신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), LAST_ACK(FIN </a:t>
                      </a:r>
                      <a:r>
                        <a:rPr lang="ko-KR" altLang="en-US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패킷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i="0" u="none" strike="noStrike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전송후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), CLOSE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최종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FIN ACK </a:t>
                      </a:r>
                      <a:r>
                        <a:rPr lang="ko-KR" altLang="en-US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응답후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 rtl="0" fontAlgn="ctr"/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ASSURED :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세션이 정상적으로 연결된 상태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7) Bridge(Transparent) (1)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152002" y="1714488"/>
            <a:ext cx="2776924" cy="5072098"/>
            <a:chOff x="80930" y="1214422"/>
            <a:chExt cx="5932893" cy="507209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80930" y="1214422"/>
              <a:ext cx="5919830" cy="5072098"/>
            </a:xfrm>
            <a:prstGeom prst="roundRect">
              <a:avLst>
                <a:gd name="adj" fmla="val 494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900" smtClean="0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92826" y="1214422"/>
              <a:ext cx="5920997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 Bridge Mode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428868"/>
            <a:ext cx="1799269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TextBox 48"/>
          <p:cNvSpPr txBox="1"/>
          <p:nvPr/>
        </p:nvSpPr>
        <p:spPr>
          <a:xfrm>
            <a:off x="1571604" y="2667324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GW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14414" y="3105477"/>
            <a:ext cx="1500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40.40.40.254/24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2910" y="5596282"/>
            <a:ext cx="1428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40.40.40.0/24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4928" y="5973474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11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17870" y="5949332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12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00166" y="3857628"/>
            <a:ext cx="1357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Vlan0.1</a:t>
            </a:r>
          </a:p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Ip address dhcp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348" y="4524712"/>
            <a:ext cx="571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eth2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4348" y="3310266"/>
            <a:ext cx="571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eth1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3071802" y="1785926"/>
          <a:ext cx="5857916" cy="431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52"/>
                <a:gridCol w="3000364"/>
              </a:tblGrid>
              <a:tr h="263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+mj-ea"/>
                          <a:ea typeface="+mj-ea"/>
                        </a:rPr>
                        <a:t>Bridge Mode </a:t>
                      </a:r>
                      <a:r>
                        <a:rPr lang="ko-KR" altLang="en-US" sz="1400" baseline="0" dirty="0" smtClean="0">
                          <a:latin typeface="+mj-ea"/>
                          <a:ea typeface="+mj-ea"/>
                        </a:rPr>
                        <a:t>설정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switchport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fr-FR" sz="1100" b="1" i="0" u="none" strike="noStrike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switchport mode access 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(1) : Bridge group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 0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번 설정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interface eth2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switchport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fr-FR" sz="1100" b="1" i="0" u="none" strike="noStrike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switchport mode </a:t>
                      </a:r>
                      <a:r>
                        <a:rPr lang="fr-FR" sz="11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access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(2) :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j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Bridge group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j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0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j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번 설정</a:t>
                      </a: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j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interface vlan0.1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 ip address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dhcp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(3) : Bridge vlan IP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를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dhcp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로 받도록 설정 </a:t>
                      </a: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!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Ip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rule </a:t>
                      </a: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source 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000" b="1" kern="120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destination 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policy pass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endParaRPr lang="ko-KR" altLang="en-US" sz="1000" b="1" i="0" u="none" strike="noStrike" spc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673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1" i="0" u="none" strike="noStrike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28596" y="1233058"/>
            <a:ext cx="5938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Bridge Mode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에서 사용 할 수 없는 기능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(Anti-Spam, NAT)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7) Bridge(Transparent) (2)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152002" y="1714488"/>
            <a:ext cx="3062676" cy="5072098"/>
            <a:chOff x="80930" y="1214422"/>
            <a:chExt cx="5932893" cy="507209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80930" y="1214422"/>
              <a:ext cx="5919830" cy="5072098"/>
            </a:xfrm>
            <a:prstGeom prst="roundRect">
              <a:avLst>
                <a:gd name="adj" fmla="val 494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900" smtClean="0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92826" y="1214422"/>
              <a:ext cx="5920997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 Bridge Mode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3428992" y="1785926"/>
          <a:ext cx="5500726" cy="42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68"/>
                <a:gridCol w="2928958"/>
              </a:tblGrid>
              <a:tr h="35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>
                          <a:latin typeface="+mj-ea"/>
                          <a:ea typeface="+mj-ea"/>
                        </a:rPr>
                        <a:t>Bridge Mode </a:t>
                      </a:r>
                      <a:r>
                        <a:rPr lang="ko-KR" altLang="en-US" sz="1400" baseline="0" dirty="0" smtClean="0">
                          <a:latin typeface="+mj-ea"/>
                          <a:ea typeface="+mj-ea"/>
                        </a:rPr>
                        <a:t>설정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95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bridge 10 protocol rstp</a:t>
                      </a:r>
                    </a:p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bridge 20 protocol rstp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7880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interface eth0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description A Network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switchport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bridge-group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7880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interface eth1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description A Network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switchport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bridge-group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7880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interface eth2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description B Network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switchport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bridge-group 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j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7880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interface eth3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description B Network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switchport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bridge-group 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/>
                </a:tc>
              </a:tr>
              <a:tr h="309770"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endParaRPr lang="ko-KR" altLang="en-US" sz="1000" b="1" i="0" u="none" strike="noStrike" spc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28596" y="1233058"/>
            <a:ext cx="74723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한 개의 장비로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2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개의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Bridge group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구성 할때 사용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(Bridge IP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 불가능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357430"/>
            <a:ext cx="2286016" cy="42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연결선 12"/>
          <p:cNvCxnSpPr/>
          <p:nvPr/>
        </p:nvCxnSpPr>
        <p:spPr>
          <a:xfrm rot="5400000">
            <a:off x="-556455" y="4321975"/>
            <a:ext cx="4214842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3534" y="2130416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GW-1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4832" y="2130416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GW-2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1670" y="4643446"/>
            <a:ext cx="857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L2 Switch-2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282" y="4643446"/>
            <a:ext cx="857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L2 Switch-1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8)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기본 설정 룰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8596" y="1233058"/>
            <a:ext cx="6708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UTM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장비를 관리 하기 위해서는 기본으로 허용 방화벽 정책이 필요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1643050"/>
          <a:ext cx="8501122" cy="4656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204"/>
                <a:gridCol w="4074918"/>
              </a:tblGrid>
              <a:tr h="291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/>
                        <a:t>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logging </a:t>
                      </a:r>
                      <a:r>
                        <a:rPr lang="en-US" sz="1100" b="1" i="0" u="none" strike="noStrike" baseline="0" smtClean="0">
                          <a:solidFill>
                            <a:srgbClr val="C00000"/>
                          </a:solidFill>
                          <a:latin typeface="맑은 고딕"/>
                        </a:rPr>
                        <a:t> a.b.c.d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NMS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로 로그를 보낼 아이피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logging source 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NMS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와 통신이 가능한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WAN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인터페이스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 rule 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원격에서 장비 관리를 위한 방화벽 허용 룰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 description Management Service 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 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source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a.b.c.d/24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NMS IP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와 원격에서 접근 할 수 있는 출발지 아이피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 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destination 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(5) :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외부에서 장비에 접속 가능한 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WAN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인터페이스 설정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 protocol icmp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icmp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허용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 protocol tcp sport any dport multi 2650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17877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(7) : Telnet(2650),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WEB(17877)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 protocol udp sport any dport multi 161 162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(8)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NMS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에서 접근할 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SNMP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관련 허용 포트 설정 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 policy pass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 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snmp-server source 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snmp-server host </a:t>
                      </a:r>
                      <a:r>
                        <a:rPr lang="en-US" sz="1100" b="1" i="0" u="none" strike="noStrike" baseline="0" smtClean="0">
                          <a:solidFill>
                            <a:srgbClr val="C00000"/>
                          </a:solidFill>
                          <a:latin typeface="맑은 고딕"/>
                        </a:rPr>
                        <a:t>a.b.c.d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traps version 2c nexgrw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(9) : Trap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정보를 보낼 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주소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(NMS Server)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snmp-server community nexgrw rw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0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5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snmp-server info interval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1600" smtClean="0">
                <a:latin typeface="HY헤드라인M" pitchFamily="18" charset="-127"/>
                <a:ea typeface="HY헤드라인M" pitchFamily="18" charset="-127"/>
              </a:rPr>
              <a:t>6) </a:t>
            </a:r>
            <a:r>
              <a:rPr lang="ko-KR" altLang="en-US" sz="1600" smtClean="0">
                <a:latin typeface="HY헤드라인M" pitchFamily="18" charset="-127"/>
                <a:ea typeface="HY헤드라인M" pitchFamily="18" charset="-127"/>
              </a:rPr>
              <a:t>실습 교육</a:t>
            </a:r>
            <a:endParaRPr lang="en-US" altLang="ko-KR" sz="16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224" y="1714488"/>
            <a:ext cx="68580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내부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아이피를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Network-list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객체를 생성 하시오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dirty="0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업무시간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(09:00 ~ 11:59, 13:00 ~ 18:00)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에 대해서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time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객체를 생성 하시오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dirty="0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보안정책을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all drop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상태로 설정 하고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ALL drop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상태에서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drop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로그를 남기도록 설정 하시오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dirty="0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내부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아이피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(192.168.[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장비번호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].0/24)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에 대해서 목적지가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any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인 방향을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pass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정책을 생성 하시오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dirty="0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내부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아이피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(192.168.[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장비번호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].0/24)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에 대해서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WAN(eth1,eth2)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으로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PAT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설정을 하고 인터넷에 접속 확인 하시오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Bridge Mode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설정후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Tahoma" pitchFamily="34" charset="0"/>
              </a:rPr>
              <a:t> </a:t>
            </a:r>
            <a:endParaRPr lang="en-US" altLang="ko-KR" dirty="0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endParaRPr lang="en-US" altLang="ko-KR" dirty="0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3214678" y="1643050"/>
            <a:ext cx="3962873" cy="401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6.1 VRRP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Master-Backup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Multi-VRRP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6.2 Clustering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HA &amp; Clustering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세션 싱크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VRRP + 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세션 싱크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HA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세션 테이블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ea typeface="+mn-ea"/>
                <a:cs typeface="Arial" charset="0"/>
              </a:rPr>
              <a:t>6.3 </a:t>
            </a:r>
            <a:r>
              <a:rPr kumimoji="0" lang="ko-KR" altLang="en-US" b="1" smtClean="0">
                <a:latin typeface="+mn-ea"/>
                <a:ea typeface="+mn-ea"/>
                <a:cs typeface="Arial" charset="0"/>
              </a:rPr>
              <a:t>실습 교육</a:t>
            </a:r>
            <a:endParaRPr kumimoji="0" lang="en-US" altLang="ko-KR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1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2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Chapter 6. HA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Users\gskim\Desktop\UTM\넥스지(NEXG)\VF 5408\VF5424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720" y="1028389"/>
            <a:ext cx="8079581" cy="1727359"/>
          </a:xfrm>
          <a:prstGeom prst="rect">
            <a:avLst/>
          </a:prstGeom>
          <a:noFill/>
        </p:spPr>
      </p:pic>
      <p:sp>
        <p:nvSpPr>
          <p:cNvPr id="14" name="직사각형 21"/>
          <p:cNvSpPr/>
          <p:nvPr/>
        </p:nvSpPr>
        <p:spPr>
          <a:xfrm>
            <a:off x="3366289" y="2304436"/>
            <a:ext cx="304800" cy="29051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30"/>
          <p:cNvSpPr/>
          <p:nvPr/>
        </p:nvSpPr>
        <p:spPr>
          <a:xfrm>
            <a:off x="924684" y="1659901"/>
            <a:ext cx="500063" cy="198437"/>
          </a:xfrm>
          <a:prstGeom prst="wedgeRoundRectCallout">
            <a:avLst>
              <a:gd name="adj1" fmla="val 22816"/>
              <a:gd name="adj2" fmla="val 12552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LCD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31"/>
          <p:cNvSpPr/>
          <p:nvPr/>
        </p:nvSpPr>
        <p:spPr>
          <a:xfrm>
            <a:off x="881821" y="2074245"/>
            <a:ext cx="1066800" cy="4572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34"/>
          <p:cNvSpPr/>
          <p:nvPr/>
        </p:nvSpPr>
        <p:spPr>
          <a:xfrm>
            <a:off x="3201184" y="1137624"/>
            <a:ext cx="3962400" cy="6096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1"/>
          <p:cNvSpPr/>
          <p:nvPr/>
        </p:nvSpPr>
        <p:spPr>
          <a:xfrm>
            <a:off x="3718714" y="2304436"/>
            <a:ext cx="304800" cy="29051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572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3)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5408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2" name="직사각형 33"/>
          <p:cNvSpPr/>
          <p:nvPr/>
        </p:nvSpPr>
        <p:spPr>
          <a:xfrm>
            <a:off x="5496716" y="2240930"/>
            <a:ext cx="1785950" cy="381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/>
          <p:nvPr/>
        </p:nvSpPr>
        <p:spPr>
          <a:xfrm>
            <a:off x="4149115" y="2071677"/>
            <a:ext cx="757243" cy="51523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사각형 설명선 26"/>
          <p:cNvSpPr/>
          <p:nvPr/>
        </p:nvSpPr>
        <p:spPr>
          <a:xfrm>
            <a:off x="1996254" y="1731339"/>
            <a:ext cx="1928826" cy="357190"/>
          </a:xfrm>
          <a:prstGeom prst="wedgeRoundRectCallout">
            <a:avLst>
              <a:gd name="adj1" fmla="val 61046"/>
              <a:gd name="adj2" fmla="val 4650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4 x 10/100/1000 Copper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L2 Bypass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사각형 설명선 32"/>
          <p:cNvSpPr/>
          <p:nvPr/>
        </p:nvSpPr>
        <p:spPr>
          <a:xfrm>
            <a:off x="5782500" y="1731339"/>
            <a:ext cx="2428860" cy="350837"/>
          </a:xfrm>
          <a:prstGeom prst="wedgeRoundRectCallout">
            <a:avLst>
              <a:gd name="adj1" fmla="val -33665"/>
              <a:gd name="adj2" fmla="val 890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4 x Gigabit Ethernet SFP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L2 Bypass</a:t>
            </a:r>
          </a:p>
        </p:txBody>
      </p:sp>
      <p:sp>
        <p:nvSpPr>
          <p:cNvPr id="26" name="모서리가 둥근 사각형 설명선 35"/>
          <p:cNvSpPr/>
          <p:nvPr/>
        </p:nvSpPr>
        <p:spPr>
          <a:xfrm>
            <a:off x="6996914" y="731207"/>
            <a:ext cx="1119189" cy="344494"/>
          </a:xfrm>
          <a:prstGeom prst="wedgeRoundRectCallout">
            <a:avLst>
              <a:gd name="adj1" fmla="val -36617"/>
              <a:gd name="adj2" fmla="val 1068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 x 250G </a:t>
            </a:r>
            <a:r>
              <a:rPr kumimoji="0" lang="ko-KR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내장</a:t>
            </a:r>
            <a:endParaRPr kumimoji="0" lang="en-US" altLang="ko-KR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모서리가 둥근 사각형 설명선 37"/>
          <p:cNvSpPr/>
          <p:nvPr/>
        </p:nvSpPr>
        <p:spPr>
          <a:xfrm>
            <a:off x="2623326" y="2598120"/>
            <a:ext cx="811213" cy="311172"/>
          </a:xfrm>
          <a:prstGeom prst="wedgeRoundRectCallout">
            <a:avLst>
              <a:gd name="adj1" fmla="val 41959"/>
              <a:gd name="adj2" fmla="val -8854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사각형 설명선 37"/>
          <p:cNvSpPr/>
          <p:nvPr/>
        </p:nvSpPr>
        <p:spPr>
          <a:xfrm>
            <a:off x="3980648" y="2598120"/>
            <a:ext cx="811213" cy="311172"/>
          </a:xfrm>
          <a:prstGeom prst="wedgeRoundRectCallout">
            <a:avLst>
              <a:gd name="adj1" fmla="val -44929"/>
              <a:gd name="adj2" fmla="val -8547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MGT Port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857225" y="2944175"/>
          <a:ext cx="750098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16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8G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HDD /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x 250G Expansion 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x 1 Gigabit Ethernet SFP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SFP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내장</a:t>
                      </a:r>
                    </a:p>
                  </a:txBody>
                  <a:tcPr anchor="ctr" horzOverflow="overflow"/>
                </a:tc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Management Port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 / 2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Copper / Fiber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100~240V / 350W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1+1 Redundant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4,000,000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CC(EAL4)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출고 가능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25" name="직사각형 21"/>
          <p:cNvSpPr/>
          <p:nvPr/>
        </p:nvSpPr>
        <p:spPr>
          <a:xfrm>
            <a:off x="2801036" y="2216431"/>
            <a:ext cx="328607" cy="36512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37"/>
          <p:cNvSpPr/>
          <p:nvPr/>
        </p:nvSpPr>
        <p:spPr>
          <a:xfrm>
            <a:off x="1781940" y="2600025"/>
            <a:ext cx="811213" cy="311172"/>
          </a:xfrm>
          <a:prstGeom prst="wedgeRoundRectCallout">
            <a:avLst>
              <a:gd name="adj1" fmla="val 71562"/>
              <a:gd name="adj2" fmla="val -9447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7475" y="0"/>
            <a:ext cx="8669367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5400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VRRP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&gt; Master-Backup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4143372" y="1214422"/>
            <a:ext cx="4895884" cy="2928958"/>
            <a:chOff x="4605338" y="1428736"/>
            <a:chExt cx="4324380" cy="292895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605338" y="1428736"/>
              <a:ext cx="4320000" cy="2928958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run router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vrrp</a:t>
              </a: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router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vrrp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10 eth1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virtual-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192.168.[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장비번호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].1 backup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circuit-failover eth2 100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priority 250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advertisement-interval 3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B-UTM-2#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run router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vrrp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router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vrrp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10 eth1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virtual-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192.168.[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장비번호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].1 backup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circuit-failover eth2 100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priority 240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advertisement-interval 3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VRRP 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7"/>
          <p:cNvGrpSpPr/>
          <p:nvPr/>
        </p:nvGrpSpPr>
        <p:grpSpPr>
          <a:xfrm>
            <a:off x="4143372" y="4267206"/>
            <a:ext cx="4895884" cy="2071702"/>
            <a:chOff x="4605338" y="1428736"/>
            <a:chExt cx="4324380" cy="207170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605338" y="1428736"/>
              <a:ext cx="4320000" cy="2071702"/>
            </a:xfrm>
            <a:prstGeom prst="roundRect">
              <a:avLst>
                <a:gd name="adj" fmla="val 953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sh vrrp brief 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VrID  Interface  State        Priority    AD-Interval   Preempt   Circuit-Failover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-----------------------------------------------------------------------------------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10    eth1       Master       250/250     3             TRUE      eth2/100/UP</a:t>
              </a:r>
            </a:p>
            <a:p>
              <a:pPr lvl="0">
                <a:defRPr/>
              </a:pPr>
              <a:endParaRPr lang="en-US" altLang="ko-KR" sz="9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B-UTM-2# sh vrrp brief 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VrID  Interface  State        Priority    AD-Interval   Preempt   Circuit-Failover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-----------------------------------------------------------------------------------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10    eth1       Backup       240/240     3             TRUE      eth2/100/UP</a:t>
              </a: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VRRP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상태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17"/>
          <p:cNvGrpSpPr/>
          <p:nvPr/>
        </p:nvGrpSpPr>
        <p:grpSpPr>
          <a:xfrm>
            <a:off x="80798" y="1214422"/>
            <a:ext cx="3928663" cy="5572140"/>
            <a:chOff x="80930" y="1214422"/>
            <a:chExt cx="4429740" cy="557214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930" y="1214422"/>
              <a:ext cx="4419631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9870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 VRRP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HA(High Availablity)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143116"/>
            <a:ext cx="3512578" cy="3984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71604" y="6096348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L2 Switch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06" y="3214686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UTM-1(Master)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0100" y="4357694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eth1 </a:t>
            </a:r>
            <a:endParaRPr lang="ko-KR" altLang="en-US" sz="1100" b="1" dirty="0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8860" y="4357694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eth1</a:t>
            </a:r>
            <a:endParaRPr lang="ko-KR" altLang="en-US" sz="1100" b="1" dirty="0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43174" y="3238828"/>
            <a:ext cx="128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UTM-2(Backup)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0100" y="3714752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eth2</a:t>
            </a:r>
            <a:endParaRPr lang="ko-KR" altLang="en-US" sz="1100" b="1" dirty="0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28860" y="3714752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eth2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100" y="4729171"/>
            <a:ext cx="1928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192.168.[</a:t>
            </a:r>
            <a:r>
              <a:rPr lang="ko-KR" altLang="en-US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장비번호</a:t>
            </a:r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].0/24</a:t>
            </a:r>
            <a:endParaRPr lang="ko-KR" altLang="en-US" sz="1100" b="1" dirty="0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034" y="4714884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251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488" y="4714884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252</a:t>
            </a:r>
            <a:endParaRPr lang="ko-KR" altLang="en-US" sz="1100" b="1" dirty="0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57290" y="5024778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VIP: 1(UTM-1)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VRRP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Multi-VRRP</a:t>
            </a:r>
          </a:p>
        </p:txBody>
      </p:sp>
      <p:grpSp>
        <p:nvGrpSpPr>
          <p:cNvPr id="2" name="그룹 17"/>
          <p:cNvGrpSpPr/>
          <p:nvPr/>
        </p:nvGrpSpPr>
        <p:grpSpPr>
          <a:xfrm>
            <a:off x="80779" y="1214422"/>
            <a:ext cx="3857244" cy="5572140"/>
            <a:chOff x="80930" y="1214422"/>
            <a:chExt cx="4429928" cy="557214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930" y="1214422"/>
              <a:ext cx="4419631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90058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 Multi-VRRP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4"/>
          <p:cNvGrpSpPr/>
          <p:nvPr/>
        </p:nvGrpSpPr>
        <p:grpSpPr>
          <a:xfrm>
            <a:off x="4071934" y="1214422"/>
            <a:ext cx="4967322" cy="2928958"/>
            <a:chOff x="4605338" y="1428736"/>
            <a:chExt cx="4324380" cy="292895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605338" y="1428736"/>
              <a:ext cx="4320000" cy="2928958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Multi-VRRP 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7"/>
          <p:cNvGrpSpPr/>
          <p:nvPr/>
        </p:nvGrpSpPr>
        <p:grpSpPr>
          <a:xfrm>
            <a:off x="4071934" y="4267206"/>
            <a:ext cx="4967322" cy="2071702"/>
            <a:chOff x="4605338" y="1428736"/>
            <a:chExt cx="4324380" cy="207170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605338" y="1428736"/>
              <a:ext cx="4320000" cy="2071702"/>
            </a:xfrm>
            <a:prstGeom prst="roundRect">
              <a:avLst>
                <a:gd name="adj" fmla="val 953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sh vrrp brief 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VrID  Interface  State        Priority    AD-Interval   Preempt   Circuit-Failover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-----------------------------------------------------------------------------------</a:t>
              </a:r>
            </a:p>
            <a:p>
              <a:pPr marL="228600" lvl="0" indent="-22860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10   eth1       Master       250/250     3             TRUE      eth2/100/UP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20   eth1       Backup      200/200     3             TRUE      eth2/100/UP</a:t>
              </a:r>
            </a:p>
            <a:p>
              <a:pPr lvl="0">
                <a:defRPr/>
              </a:pPr>
              <a:endParaRPr lang="en-US" altLang="ko-KR" sz="9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B-UTM-2# sh vrrp brief 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VrID  Interface  State        Priority    AD-Interval   Preempt   Circuit-Failover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-----------------------------------------------------------------------------------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10    eth1       Backup       200/200     3             TRUE      eth2/100/UP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20    eth1       Master        250/250     3             TRUE      eth2/100/UP</a:t>
              </a:r>
            </a:p>
            <a:p>
              <a:pPr lvl="0">
                <a:defRPr/>
              </a:pPr>
              <a:endParaRPr lang="en-US" altLang="ko-KR" sz="9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6" name="양쪽 모서리가 둥근 사각형 35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Multi-VRRP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상태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357686" y="1714488"/>
            <a:ext cx="188545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B-UTM-1# 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sh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run router 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vrrp</a:t>
            </a:r>
            <a:endParaRPr lang="en-US" altLang="ko-KR" sz="1000" dirty="0" smtClean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!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router 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vrrp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10 eth1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virtual-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ip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192.168.1.1 backup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circuit-failover eth2 100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priority 250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advertisement-interval 3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enable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router 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vrrp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20 eth1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virtual-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ip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192.168.1.2 backup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circuit-failover eth2 100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priority 200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advertisement-interval 3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enable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!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6643702" y="1714488"/>
            <a:ext cx="195598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B-UTM-2# 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sh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run router 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vrrp</a:t>
            </a:r>
            <a:endParaRPr lang="en-US" altLang="ko-KR" sz="1000" dirty="0" smtClean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!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router 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vrrp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10 eth1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virtual-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ip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192.168.1.1 backup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circuit-failover eth2 100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priority 200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advertisement-interval 3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enable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router 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vrrp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20 eth1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virtual-</a:t>
            </a:r>
            <a:r>
              <a:rPr lang="en-US" altLang="ko-KR" sz="1000" dirty="0" err="1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ip</a:t>
            </a: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192.168.1.2 backup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circuit-failover eth2 100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priority 250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advertisement-interval 3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enable</a:t>
            </a:r>
          </a:p>
          <a:p>
            <a:pPr lvl="0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!</a:t>
            </a:r>
            <a:endParaRPr lang="ko-KR" altLang="en-US" sz="1000" dirty="0"/>
          </a:p>
        </p:txBody>
      </p:sp>
      <p:sp>
        <p:nvSpPr>
          <p:cNvPr id="4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HA(High Availablity)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071678"/>
            <a:ext cx="3512578" cy="3984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500166" y="6000768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L3 Switch</a:t>
            </a:r>
            <a:endParaRPr lang="ko-KR" altLang="en-US" sz="1100" dirty="0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3143248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UTM-1(Master)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1858" y="4310398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eth1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22056" y="4310398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eth1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3174" y="3143248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UTM-2(Master)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8662" y="3476296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eth2</a:t>
            </a:r>
            <a:endParaRPr lang="ko-KR" altLang="en-US" sz="1100" b="1" dirty="0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28860" y="3500438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eth2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8662" y="4572008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192.168.[</a:t>
            </a:r>
            <a:r>
              <a:rPr lang="ko-KR" altLang="en-US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장비번호</a:t>
            </a:r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].0/24</a:t>
            </a:r>
            <a:endParaRPr lang="ko-KR" altLang="en-US" sz="1100" b="1" dirty="0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7158" y="4643446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251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00364" y="4643446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252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5852" y="4762180"/>
            <a:ext cx="1357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VIP: 1(UTM-1)</a:t>
            </a:r>
          </a:p>
          <a:p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VIP: 2(UTM-2)</a:t>
            </a:r>
            <a:endParaRPr lang="ko-KR" altLang="en-US" sz="1100" b="1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85852" y="3738894"/>
            <a:ext cx="1191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Eth0 </a:t>
            </a:r>
            <a:r>
              <a:rPr lang="en-US" altLang="ko-KR" sz="1100" b="1" dirty="0" smtClean="0">
                <a:solidFill>
                  <a:srgbClr val="C00000"/>
                </a:solidFill>
                <a:latin typeface="Tahoma" pitchFamily="34" charset="0"/>
                <a:cs typeface="Tahoma" pitchFamily="34" charset="0"/>
                <a:sym typeface="Wingdings" pitchFamily="2" charset="2"/>
              </a:rPr>
              <a:t> eth0</a:t>
            </a:r>
            <a:endParaRPr lang="ko-KR" altLang="en-US" sz="1100" b="1" dirty="0" smtClean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/>
          <p:cNvCxnSpPr>
            <a:stCxn id="91" idx="2"/>
            <a:endCxn id="94" idx="2"/>
          </p:cNvCxnSpPr>
          <p:nvPr/>
        </p:nvCxnSpPr>
        <p:spPr>
          <a:xfrm rot="16200000" flipH="1">
            <a:off x="7033419" y="5063350"/>
            <a:ext cx="1006475" cy="7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555" name="TextBox 2"/>
          <p:cNvSpPr txBox="1">
            <a:spLocks noChangeArrowheads="1"/>
          </p:cNvSpPr>
          <p:nvPr/>
        </p:nvSpPr>
        <p:spPr bwMode="auto">
          <a:xfrm>
            <a:off x="428596" y="1500174"/>
            <a:ext cx="842962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kumimoji="0" lang="en-US" altLang="ko-KR" sz="2000" b="1" dirty="0">
                <a:latin typeface="맑은 고딕" pitchFamily="50" charset="-127"/>
                <a:ea typeface="맑은 고딕" pitchFamily="50" charset="-127"/>
              </a:rPr>
              <a:t> Active-Active, Active-Backup, All Active Clustering </a:t>
            </a:r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방식 모두 지원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20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2000" b="1" dirty="0" smtClean="0">
                <a:latin typeface="맑은 고딕" pitchFamily="50" charset="-127"/>
                <a:ea typeface="맑은 고딕" pitchFamily="50" charset="-127"/>
              </a:rPr>
              <a:t>이중화 </a:t>
            </a:r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구성 망 에서 장비의 </a:t>
            </a:r>
            <a:r>
              <a:rPr kumimoji="0" lang="en-US" altLang="ko-KR" sz="2000" b="1" dirty="0">
                <a:latin typeface="맑은 고딕" pitchFamily="50" charset="-127"/>
                <a:ea typeface="맑은 고딕" pitchFamily="50" charset="-127"/>
              </a:rPr>
              <a:t>Fail-over </a:t>
            </a:r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시에도 끊김 없는 </a:t>
            </a:r>
            <a:r>
              <a:rPr kumimoji="0" lang="ko-KR" altLang="en-US" sz="2000" b="1" dirty="0" smtClean="0">
                <a:latin typeface="맑은 고딕" pitchFamily="50" charset="-127"/>
                <a:ea typeface="맑은 고딕" pitchFamily="50" charset="-127"/>
              </a:rPr>
              <a:t>서비스를</a:t>
            </a:r>
            <a:endParaRPr kumimoji="0"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제공하기 위해 세션 정보를 실시간 공유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2000" b="1" dirty="0">
                <a:latin typeface="맑은 고딕" pitchFamily="50" charset="-127"/>
                <a:ea typeface="맑은 고딕" pitchFamily="50" charset="-127"/>
              </a:rPr>
              <a:t>- 2</a:t>
            </a:r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대 이상의 </a:t>
            </a:r>
            <a:r>
              <a:rPr kumimoji="0" lang="en-US" altLang="ko-KR" sz="2000" b="1" dirty="0">
                <a:latin typeface="맑은 고딕" pitchFamily="50" charset="-127"/>
                <a:ea typeface="맑은 고딕" pitchFamily="50" charset="-127"/>
              </a:rPr>
              <a:t>Clustering</a:t>
            </a:r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구성을 위해 </a:t>
            </a:r>
            <a:r>
              <a:rPr kumimoji="0" lang="en-US" altLang="ko-KR" sz="2000" b="1" dirty="0">
                <a:latin typeface="맑은 고딕" pitchFamily="50" charset="-127"/>
                <a:ea typeface="맑은 고딕" pitchFamily="50" charset="-127"/>
              </a:rPr>
              <a:t>Multicast </a:t>
            </a:r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방식으로 세션 정보 공유</a:t>
            </a:r>
          </a:p>
        </p:txBody>
      </p:sp>
      <p:grpSp>
        <p:nvGrpSpPr>
          <p:cNvPr id="2" name="그룹 46"/>
          <p:cNvGrpSpPr>
            <a:grpSpLocks/>
          </p:cNvGrpSpPr>
          <p:nvPr/>
        </p:nvGrpSpPr>
        <p:grpSpPr bwMode="auto">
          <a:xfrm>
            <a:off x="285750" y="3998931"/>
            <a:ext cx="2778125" cy="1571625"/>
            <a:chOff x="744828" y="4000504"/>
            <a:chExt cx="3156232" cy="1785950"/>
          </a:xfrm>
        </p:grpSpPr>
        <p:sp>
          <p:nvSpPr>
            <p:cNvPr id="23605" name="TextBox 10"/>
            <p:cNvSpPr txBox="1">
              <a:spLocks noChangeArrowheads="1"/>
            </p:cNvSpPr>
            <p:nvPr/>
          </p:nvSpPr>
          <p:spPr bwMode="auto">
            <a:xfrm>
              <a:off x="1572663" y="4000504"/>
              <a:ext cx="1579920" cy="368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ko-KR" sz="1500" b="1" dirty="0">
                  <a:latin typeface="Segoe UI" pitchFamily="34" charset="0"/>
                  <a:ea typeface="Yoon 윤고딕 530_TT" pitchFamily="18" charset="-127"/>
                </a:rPr>
                <a:t>Active-Active</a:t>
              </a:r>
            </a:p>
          </p:txBody>
        </p:sp>
        <p:cxnSp>
          <p:nvCxnSpPr>
            <p:cNvPr id="28" name="직선 연결선 27"/>
            <p:cNvCxnSpPr>
              <a:stCxn id="25" idx="3"/>
              <a:endCxn id="23" idx="2"/>
            </p:cNvCxnSpPr>
            <p:nvPr/>
          </p:nvCxnSpPr>
          <p:spPr>
            <a:xfrm flipV="1">
              <a:off x="1572663" y="4642724"/>
              <a:ext cx="714210" cy="465429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25" idx="3"/>
              <a:endCxn id="26" idx="0"/>
            </p:cNvCxnSpPr>
            <p:nvPr/>
          </p:nvCxnSpPr>
          <p:spPr>
            <a:xfrm>
              <a:off x="1572663" y="5108154"/>
              <a:ext cx="714210" cy="463625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24" idx="1"/>
              <a:endCxn id="26" idx="0"/>
            </p:cNvCxnSpPr>
            <p:nvPr/>
          </p:nvCxnSpPr>
          <p:spPr>
            <a:xfrm rot="10800000" flipV="1">
              <a:off x="2286873" y="5106349"/>
              <a:ext cx="714210" cy="465429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24" idx="1"/>
              <a:endCxn id="23" idx="2"/>
            </p:cNvCxnSpPr>
            <p:nvPr/>
          </p:nvCxnSpPr>
          <p:spPr>
            <a:xfrm rot="10800000">
              <a:off x="2286873" y="4642724"/>
              <a:ext cx="714210" cy="465429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5" idx="3"/>
              <a:endCxn id="24" idx="1"/>
            </p:cNvCxnSpPr>
            <p:nvPr/>
          </p:nvCxnSpPr>
          <p:spPr>
            <a:xfrm>
              <a:off x="1572663" y="5108154"/>
              <a:ext cx="1428420" cy="180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1929768" y="4429854"/>
              <a:ext cx="714210" cy="21287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</a:rPr>
                <a:t>S/W</a:t>
              </a:r>
              <a:endPara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1084" y="4999914"/>
              <a:ext cx="714210" cy="21467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</a:rPr>
                <a:t>F/W 1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56649" y="4999914"/>
              <a:ext cx="716014" cy="21467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</a:rPr>
                <a:t>F/W 2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29768" y="5571779"/>
              <a:ext cx="714210" cy="21467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</a:rPr>
                <a:t>S/W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endParaRPr>
            </a:p>
          </p:txBody>
        </p:sp>
        <p:sp>
          <p:nvSpPr>
            <p:cNvPr id="23615" name="TextBox 38"/>
            <p:cNvSpPr txBox="1">
              <a:spLocks noChangeArrowheads="1"/>
            </p:cNvSpPr>
            <p:nvPr/>
          </p:nvSpPr>
          <p:spPr bwMode="auto">
            <a:xfrm>
              <a:off x="744828" y="4752767"/>
              <a:ext cx="678139" cy="279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Segoe UI" pitchFamily="34" charset="0"/>
                  <a:cs typeface="Segoe UI" pitchFamily="34" charset="0"/>
                </a:rPr>
                <a:t>master</a:t>
              </a:r>
              <a:endParaRPr lang="ko-KR" altLang="en-US" sz="1000" b="1"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616" name="TextBox 39"/>
            <p:cNvSpPr txBox="1">
              <a:spLocks noChangeArrowheads="1"/>
            </p:cNvSpPr>
            <p:nvPr/>
          </p:nvSpPr>
          <p:spPr bwMode="auto">
            <a:xfrm>
              <a:off x="744828" y="5223609"/>
              <a:ext cx="708800" cy="279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Segoe UI" pitchFamily="34" charset="0"/>
                  <a:cs typeface="Segoe UI" pitchFamily="34" charset="0"/>
                </a:rPr>
                <a:t>backup</a:t>
              </a:r>
              <a:endParaRPr lang="ko-KR" altLang="en-US" sz="1000" b="1"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617" name="TextBox 41"/>
            <p:cNvSpPr txBox="1">
              <a:spLocks noChangeArrowheads="1"/>
            </p:cNvSpPr>
            <p:nvPr/>
          </p:nvSpPr>
          <p:spPr bwMode="auto">
            <a:xfrm>
              <a:off x="3192261" y="4758180"/>
              <a:ext cx="708799" cy="279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Segoe UI" pitchFamily="34" charset="0"/>
                  <a:cs typeface="Segoe UI" pitchFamily="34" charset="0"/>
                </a:rPr>
                <a:t>backup</a:t>
              </a:r>
              <a:endParaRPr lang="ko-KR" altLang="en-US" sz="1000" b="1"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618" name="TextBox 42"/>
            <p:cNvSpPr txBox="1">
              <a:spLocks noChangeArrowheads="1"/>
            </p:cNvSpPr>
            <p:nvPr/>
          </p:nvSpPr>
          <p:spPr bwMode="auto">
            <a:xfrm>
              <a:off x="3192261" y="5229021"/>
              <a:ext cx="678139" cy="279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Segoe UI" pitchFamily="34" charset="0"/>
                  <a:cs typeface="Segoe UI" pitchFamily="34" charset="0"/>
                </a:rPr>
                <a:t>master</a:t>
              </a:r>
              <a:endParaRPr lang="ko-KR" altLang="en-US" sz="1000" b="1"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아래쪽 화살표 43"/>
            <p:cNvSpPr/>
            <p:nvPr/>
          </p:nvSpPr>
          <p:spPr>
            <a:xfrm>
              <a:off x="1643001" y="4642724"/>
              <a:ext cx="142482" cy="1001214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아래쪽 화살표 44"/>
            <p:cNvSpPr/>
            <p:nvPr/>
          </p:nvSpPr>
          <p:spPr>
            <a:xfrm rot="10800000">
              <a:off x="2714317" y="4642724"/>
              <a:ext cx="142482" cy="1001214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46"/>
          <p:cNvGrpSpPr>
            <a:grpSpLocks/>
          </p:cNvGrpSpPr>
          <p:nvPr/>
        </p:nvGrpSpPr>
        <p:grpSpPr bwMode="auto">
          <a:xfrm>
            <a:off x="3178175" y="3998931"/>
            <a:ext cx="2751138" cy="1571625"/>
            <a:chOff x="744828" y="4000504"/>
            <a:chExt cx="3125561" cy="1785950"/>
          </a:xfrm>
        </p:grpSpPr>
        <p:sp>
          <p:nvSpPr>
            <p:cNvPr id="23589" name="TextBox 65"/>
            <p:cNvSpPr txBox="1">
              <a:spLocks noChangeArrowheads="1"/>
            </p:cNvSpPr>
            <p:nvPr/>
          </p:nvSpPr>
          <p:spPr bwMode="auto">
            <a:xfrm>
              <a:off x="1435590" y="4000504"/>
              <a:ext cx="1693537" cy="368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ko-KR" sz="1500" b="1" dirty="0">
                  <a:latin typeface="Segoe UI" pitchFamily="34" charset="0"/>
                  <a:ea typeface="Yoon 윤고딕 530_TT" pitchFamily="18" charset="-127"/>
                </a:rPr>
                <a:t>Active-Backup</a:t>
              </a:r>
            </a:p>
          </p:txBody>
        </p:sp>
        <p:cxnSp>
          <p:nvCxnSpPr>
            <p:cNvPr id="68" name="직선 연결선 67"/>
            <p:cNvCxnSpPr>
              <a:stCxn id="75" idx="3"/>
              <a:endCxn id="73" idx="2"/>
            </p:cNvCxnSpPr>
            <p:nvPr/>
          </p:nvCxnSpPr>
          <p:spPr>
            <a:xfrm flipV="1">
              <a:off x="1572660" y="4642724"/>
              <a:ext cx="714208" cy="4654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75" idx="3"/>
              <a:endCxn id="76" idx="0"/>
            </p:cNvCxnSpPr>
            <p:nvPr/>
          </p:nvCxnSpPr>
          <p:spPr>
            <a:xfrm>
              <a:off x="1572660" y="5108154"/>
              <a:ext cx="714208" cy="463625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stCxn id="74" idx="1"/>
              <a:endCxn id="76" idx="0"/>
            </p:cNvCxnSpPr>
            <p:nvPr/>
          </p:nvCxnSpPr>
          <p:spPr>
            <a:xfrm rot="10800000" flipV="1">
              <a:off x="2286868" y="5106349"/>
              <a:ext cx="714208" cy="4654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74" idx="1"/>
              <a:endCxn id="73" idx="2"/>
            </p:cNvCxnSpPr>
            <p:nvPr/>
          </p:nvCxnSpPr>
          <p:spPr>
            <a:xfrm rot="10800000">
              <a:off x="2286868" y="4642724"/>
              <a:ext cx="714208" cy="4654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75" idx="3"/>
              <a:endCxn id="74" idx="1"/>
            </p:cNvCxnSpPr>
            <p:nvPr/>
          </p:nvCxnSpPr>
          <p:spPr>
            <a:xfrm>
              <a:off x="1572660" y="5108154"/>
              <a:ext cx="1428415" cy="18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1929764" y="4429854"/>
              <a:ext cx="714208" cy="21287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</a:rPr>
                <a:t>S/W</a:t>
              </a:r>
              <a:endPara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01076" y="4999914"/>
              <a:ext cx="714208" cy="21467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</a:rPr>
                <a:t>F/W 1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56648" y="4999914"/>
              <a:ext cx="716012" cy="21467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</a:rPr>
                <a:t>F/W 2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29764" y="5571779"/>
              <a:ext cx="714208" cy="21467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</a:rPr>
                <a:t>S/W</a:t>
              </a:r>
              <a:endPara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endParaRPr>
            </a:p>
          </p:txBody>
        </p:sp>
        <p:sp>
          <p:nvSpPr>
            <p:cNvPr id="23599" name="TextBox 76"/>
            <p:cNvSpPr txBox="1">
              <a:spLocks noChangeArrowheads="1"/>
            </p:cNvSpPr>
            <p:nvPr/>
          </p:nvSpPr>
          <p:spPr bwMode="auto">
            <a:xfrm>
              <a:off x="744828" y="4752767"/>
              <a:ext cx="708798" cy="279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Segoe UI" pitchFamily="34" charset="0"/>
                  <a:cs typeface="Segoe UI" pitchFamily="34" charset="0"/>
                </a:rPr>
                <a:t>backup</a:t>
              </a:r>
              <a:endParaRPr lang="ko-KR" altLang="en-US" sz="1000" b="1"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600" name="TextBox 77"/>
            <p:cNvSpPr txBox="1">
              <a:spLocks noChangeArrowheads="1"/>
            </p:cNvSpPr>
            <p:nvPr/>
          </p:nvSpPr>
          <p:spPr bwMode="auto">
            <a:xfrm>
              <a:off x="744828" y="5223609"/>
              <a:ext cx="708798" cy="279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Segoe UI" pitchFamily="34" charset="0"/>
                  <a:cs typeface="Segoe UI" pitchFamily="34" charset="0"/>
                </a:rPr>
                <a:t>backup</a:t>
              </a:r>
              <a:endParaRPr lang="ko-KR" altLang="en-US" sz="1000" b="1"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601" name="TextBox 78"/>
            <p:cNvSpPr txBox="1">
              <a:spLocks noChangeArrowheads="1"/>
            </p:cNvSpPr>
            <p:nvPr/>
          </p:nvSpPr>
          <p:spPr bwMode="auto">
            <a:xfrm>
              <a:off x="3192252" y="4758180"/>
              <a:ext cx="678137" cy="279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Segoe UI" pitchFamily="34" charset="0"/>
                  <a:cs typeface="Segoe UI" pitchFamily="34" charset="0"/>
                </a:rPr>
                <a:t>master</a:t>
              </a:r>
              <a:endParaRPr lang="ko-KR" altLang="en-US" sz="1000" b="1"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602" name="TextBox 79"/>
            <p:cNvSpPr txBox="1">
              <a:spLocks noChangeArrowheads="1"/>
            </p:cNvSpPr>
            <p:nvPr/>
          </p:nvSpPr>
          <p:spPr bwMode="auto">
            <a:xfrm>
              <a:off x="3192252" y="5229021"/>
              <a:ext cx="678137" cy="279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Segoe UI" pitchFamily="34" charset="0"/>
                  <a:cs typeface="Segoe UI" pitchFamily="34" charset="0"/>
                </a:rPr>
                <a:t>master</a:t>
              </a:r>
              <a:endParaRPr lang="ko-KR" altLang="en-US" sz="1000" b="1"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아래쪽 화살표 80"/>
            <p:cNvSpPr/>
            <p:nvPr/>
          </p:nvSpPr>
          <p:spPr>
            <a:xfrm>
              <a:off x="2842363" y="4642724"/>
              <a:ext cx="142480" cy="1001214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" name="아래쪽 화살표 81"/>
            <p:cNvSpPr/>
            <p:nvPr/>
          </p:nvSpPr>
          <p:spPr>
            <a:xfrm rot="10800000">
              <a:off x="2714310" y="4642724"/>
              <a:ext cx="142481" cy="1001214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558" name="TextBox 84"/>
          <p:cNvSpPr txBox="1">
            <a:spLocks noChangeArrowheads="1"/>
          </p:cNvSpPr>
          <p:nvPr/>
        </p:nvSpPr>
        <p:spPr bwMode="auto">
          <a:xfrm>
            <a:off x="7000875" y="3998931"/>
            <a:ext cx="1108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500" b="1">
                <a:latin typeface="Segoe UI" pitchFamily="34" charset="0"/>
                <a:ea typeface="Yoon 윤고딕 530_TT" pitchFamily="18" charset="-127"/>
              </a:rPr>
              <a:t>Clustering</a:t>
            </a:r>
          </a:p>
        </p:txBody>
      </p:sp>
      <p:cxnSp>
        <p:nvCxnSpPr>
          <p:cNvPr id="86" name="직선 연결선 85"/>
          <p:cNvCxnSpPr>
            <a:stCxn id="93" idx="3"/>
            <a:endCxn id="91" idx="2"/>
          </p:cNvCxnSpPr>
          <p:nvPr/>
        </p:nvCxnSpPr>
        <p:spPr bwMode="auto">
          <a:xfrm flipV="1">
            <a:off x="6883400" y="4564081"/>
            <a:ext cx="649288" cy="4095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93" idx="3"/>
            <a:endCxn id="94" idx="0"/>
          </p:cNvCxnSpPr>
          <p:nvPr/>
        </p:nvCxnSpPr>
        <p:spPr bwMode="auto">
          <a:xfrm>
            <a:off x="6883400" y="4973656"/>
            <a:ext cx="657225" cy="4079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92" idx="1"/>
            <a:endCxn id="94" idx="0"/>
          </p:cNvCxnSpPr>
          <p:nvPr/>
        </p:nvCxnSpPr>
        <p:spPr bwMode="auto">
          <a:xfrm rot="10800000" flipV="1">
            <a:off x="7540625" y="4973656"/>
            <a:ext cx="600075" cy="4079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92" idx="1"/>
            <a:endCxn id="91" idx="2"/>
          </p:cNvCxnSpPr>
          <p:nvPr/>
        </p:nvCxnSpPr>
        <p:spPr bwMode="auto">
          <a:xfrm rot="10800000">
            <a:off x="7532688" y="4564081"/>
            <a:ext cx="608012" cy="4095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93" idx="3"/>
            <a:endCxn id="92" idx="1"/>
          </p:cNvCxnSpPr>
          <p:nvPr/>
        </p:nvCxnSpPr>
        <p:spPr bwMode="auto">
          <a:xfrm>
            <a:off x="6883400" y="4973656"/>
            <a:ext cx="1257300" cy="15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 bwMode="auto">
          <a:xfrm>
            <a:off x="7165975" y="4376756"/>
            <a:ext cx="733425" cy="18732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rPr>
              <a:t>L3-S/W</a:t>
            </a:r>
            <a:endParaRPr lang="ko-KR" altLang="en-US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8140700" y="4878406"/>
            <a:ext cx="628650" cy="188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rPr>
              <a:t>F/W 3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6254750" y="4878406"/>
            <a:ext cx="628650" cy="188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rPr>
              <a:t>F/W 1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</a:endParaRPr>
          </a:p>
        </p:txBody>
      </p:sp>
      <p:sp>
        <p:nvSpPr>
          <p:cNvPr id="23567" name="TextBox 94"/>
          <p:cNvSpPr txBox="1">
            <a:spLocks noChangeArrowheads="1"/>
          </p:cNvSpPr>
          <p:nvPr/>
        </p:nvSpPr>
        <p:spPr bwMode="auto">
          <a:xfrm>
            <a:off x="6154738" y="4660918"/>
            <a:ext cx="5969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Segoe UI" pitchFamily="34" charset="0"/>
                <a:cs typeface="Segoe UI" pitchFamily="34" charset="0"/>
              </a:rPr>
              <a:t>master</a:t>
            </a:r>
            <a:endParaRPr lang="ko-KR" altLang="en-US" sz="1000" b="1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3568" name="TextBox 95"/>
          <p:cNvSpPr txBox="1">
            <a:spLocks noChangeArrowheads="1"/>
          </p:cNvSpPr>
          <p:nvPr/>
        </p:nvSpPr>
        <p:spPr bwMode="auto">
          <a:xfrm>
            <a:off x="6154738" y="5075256"/>
            <a:ext cx="5969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Segoe UI" pitchFamily="34" charset="0"/>
                <a:cs typeface="Segoe UI" pitchFamily="34" charset="0"/>
              </a:rPr>
              <a:t>master</a:t>
            </a:r>
            <a:endParaRPr lang="ko-KR" altLang="en-US" sz="1000" b="1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3569" name="TextBox 96"/>
          <p:cNvSpPr txBox="1">
            <a:spLocks noChangeArrowheads="1"/>
          </p:cNvSpPr>
          <p:nvPr/>
        </p:nvSpPr>
        <p:spPr bwMode="auto">
          <a:xfrm>
            <a:off x="8308975" y="4665681"/>
            <a:ext cx="5969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Segoe UI" pitchFamily="34" charset="0"/>
                <a:cs typeface="Segoe UI" pitchFamily="34" charset="0"/>
              </a:rPr>
              <a:t>master</a:t>
            </a:r>
            <a:endParaRPr lang="ko-KR" altLang="en-US" sz="1000" b="1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3570" name="TextBox 97"/>
          <p:cNvSpPr txBox="1">
            <a:spLocks noChangeArrowheads="1"/>
          </p:cNvSpPr>
          <p:nvPr/>
        </p:nvSpPr>
        <p:spPr bwMode="auto">
          <a:xfrm>
            <a:off x="8308975" y="5080018"/>
            <a:ext cx="5969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Segoe UI" pitchFamily="34" charset="0"/>
                <a:cs typeface="Segoe UI" pitchFamily="34" charset="0"/>
              </a:rPr>
              <a:t>master</a:t>
            </a:r>
            <a:endParaRPr lang="ko-KR" altLang="en-US" sz="1000" b="1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9" name="아래쪽 화살표 98"/>
          <p:cNvSpPr/>
          <p:nvPr/>
        </p:nvSpPr>
        <p:spPr bwMode="auto">
          <a:xfrm>
            <a:off x="8004175" y="4564081"/>
            <a:ext cx="125413" cy="88106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아래쪽 화살표 99"/>
          <p:cNvSpPr/>
          <p:nvPr/>
        </p:nvSpPr>
        <p:spPr bwMode="auto">
          <a:xfrm rot="10800000">
            <a:off x="7875588" y="4564081"/>
            <a:ext cx="125412" cy="88106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아래쪽 화살표 102"/>
          <p:cNvSpPr/>
          <p:nvPr/>
        </p:nvSpPr>
        <p:spPr bwMode="auto">
          <a:xfrm>
            <a:off x="7042150" y="4570431"/>
            <a:ext cx="125413" cy="879475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" name="아래쪽 화살표 103"/>
          <p:cNvSpPr/>
          <p:nvPr/>
        </p:nvSpPr>
        <p:spPr bwMode="auto">
          <a:xfrm rot="10800000">
            <a:off x="6897688" y="4570431"/>
            <a:ext cx="125412" cy="879475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rot="5400000">
            <a:off x="2035175" y="5107006"/>
            <a:ext cx="207168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 bwMode="auto">
          <a:xfrm>
            <a:off x="7173913" y="5381643"/>
            <a:ext cx="733425" cy="18891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rPr>
              <a:t>L3-S/W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 rot="5400000">
            <a:off x="4965700" y="5105418"/>
            <a:ext cx="20716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83"/>
          <p:cNvSpPr txBox="1">
            <a:spLocks noChangeArrowheads="1"/>
          </p:cNvSpPr>
          <p:nvPr/>
        </p:nvSpPr>
        <p:spPr bwMode="auto">
          <a:xfrm>
            <a:off x="1162050" y="4935556"/>
            <a:ext cx="9286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Segoe UI" pitchFamily="34" charset="0"/>
                <a:cs typeface="Segoe UI" pitchFamily="34" charset="0"/>
              </a:rPr>
              <a:t>Session sync</a:t>
            </a:r>
            <a:endParaRPr lang="ko-KR" altLang="en-US" sz="10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" name="TextBox 107"/>
          <p:cNvSpPr txBox="1">
            <a:spLocks noChangeArrowheads="1"/>
          </p:cNvSpPr>
          <p:nvPr/>
        </p:nvSpPr>
        <p:spPr bwMode="auto">
          <a:xfrm>
            <a:off x="4054475" y="4935556"/>
            <a:ext cx="9286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Segoe UI" pitchFamily="34" charset="0"/>
                <a:cs typeface="Segoe UI" pitchFamily="34" charset="0"/>
              </a:rPr>
              <a:t>Session sync</a:t>
            </a:r>
            <a:endParaRPr lang="ko-KR" altLang="en-US" sz="1000" b="1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TextBox 108"/>
          <p:cNvSpPr txBox="1">
            <a:spLocks noChangeArrowheads="1"/>
          </p:cNvSpPr>
          <p:nvPr/>
        </p:nvSpPr>
        <p:spPr bwMode="auto">
          <a:xfrm>
            <a:off x="7070725" y="5053031"/>
            <a:ext cx="9286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Segoe UI" pitchFamily="34" charset="0"/>
                <a:cs typeface="Segoe UI" pitchFamily="34" charset="0"/>
              </a:rPr>
              <a:t>Session sync</a:t>
            </a:r>
            <a:endParaRPr lang="ko-KR" altLang="en-US" sz="10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7215188" y="4889518"/>
            <a:ext cx="628650" cy="18891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</a:rPr>
              <a:t>F/W 2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</a:endParaRPr>
          </a:p>
        </p:txBody>
      </p:sp>
      <p:sp>
        <p:nvSpPr>
          <p:cNvPr id="77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Clustering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HA (High Availability) &amp; Clustering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HA(High Availablity)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Clustering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세션 싱크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80564" y="1214422"/>
            <a:ext cx="4071774" cy="5072098"/>
            <a:chOff x="80930" y="1214422"/>
            <a:chExt cx="5932893" cy="507209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0930" y="1214422"/>
              <a:ext cx="5919830" cy="5072098"/>
            </a:xfrm>
            <a:prstGeom prst="roundRect">
              <a:avLst>
                <a:gd name="adj" fmla="val 428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900" smtClean="0"/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92825" y="1214422"/>
              <a:ext cx="5920998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HA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4"/>
          <p:cNvGrpSpPr/>
          <p:nvPr/>
        </p:nvGrpSpPr>
        <p:grpSpPr>
          <a:xfrm>
            <a:off x="4357686" y="1214422"/>
            <a:ext cx="4681570" cy="2571768"/>
            <a:chOff x="6105536" y="1428736"/>
            <a:chExt cx="2824182" cy="2571768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6105536" y="1428736"/>
              <a:ext cx="2819802" cy="2571768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L3-SW-1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fastEthernet0/0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10.10.10.1 255.255.255.0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route 20.20.20.0/24 192.168.100.1</a:t>
              </a: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L3-SW-2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fastEthernet0/0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20.20.20.1 255.255.255.0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route 20.20.20.0/24 192.168.200.1</a:t>
              </a:r>
            </a:p>
          </p:txBody>
        </p:sp>
        <p:sp>
          <p:nvSpPr>
            <p:cNvPr id="133" name="양쪽 모서리가 둥근 사각형 132"/>
            <p:cNvSpPr/>
            <p:nvPr/>
          </p:nvSpPr>
          <p:spPr>
            <a:xfrm>
              <a:off x="6105536" y="1428736"/>
              <a:ext cx="282418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L3 Switch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357686" y="3929066"/>
            <a:ext cx="4681570" cy="2357454"/>
            <a:chOff x="6105536" y="1428736"/>
            <a:chExt cx="2824182" cy="2357454"/>
          </a:xfrm>
        </p:grpSpPr>
        <p:sp>
          <p:nvSpPr>
            <p:cNvPr id="135" name="모서리가 둥근 직사각형 134"/>
            <p:cNvSpPr/>
            <p:nvPr/>
          </p:nvSpPr>
          <p:spPr>
            <a:xfrm>
              <a:off x="6105536" y="1428736"/>
              <a:ext cx="2819802" cy="2357454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</a:t>
              </a:r>
              <a:r>
                <a:rPr lang="en-US" altLang="ko-KR" sz="11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config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-if)#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nccs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</a:t>
              </a:r>
              <a:r>
                <a:rPr lang="en-US" altLang="ko-KR" sz="11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nccsp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</a:t>
              </a:r>
              <a:r>
                <a:rPr lang="en-US" altLang="ko-KR" sz="11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NexG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Clustering Session Sync Protocol</a:t>
              </a:r>
            </a:p>
            <a:p>
              <a:pPr lvl="0">
                <a:defRPr/>
              </a:pPr>
              <a:endParaRPr lang="en-US" altLang="ko-KR" sz="11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</a:t>
              </a:r>
              <a:r>
                <a:rPr lang="en-US" altLang="ko-KR" sz="11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config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-if)#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nccsp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?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&lt;1-4294967295&gt;  Multicast Group ID</a:t>
              </a:r>
            </a:p>
            <a:p>
              <a:pPr lvl="0">
                <a:defRPr/>
              </a:pPr>
              <a:endParaRPr lang="en-US" altLang="ko-KR" sz="11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*B-UTM-2(</a:t>
              </a:r>
              <a:r>
                <a:rPr lang="en-US" altLang="ko-KR" sz="11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config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-if)#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nccsp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10 ?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A.B.C.D  Multicast IP Address (224.0.0.0 - 239.255.255.255)</a:t>
              </a:r>
            </a:p>
            <a:p>
              <a:pPr lvl="0">
                <a:defRPr/>
              </a:pPr>
              <a:endParaRPr lang="en-US" altLang="ko-KR" sz="11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*B-UTM-2(</a:t>
              </a:r>
              <a:r>
                <a:rPr lang="en-US" altLang="ko-KR" sz="11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config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-if)#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nccsp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10 224.0.0.99</a:t>
              </a:r>
            </a:p>
          </p:txBody>
        </p:sp>
        <p:sp>
          <p:nvSpPr>
            <p:cNvPr id="136" name="양쪽 모서리가 둥근 사각형 135"/>
            <p:cNvSpPr/>
            <p:nvPr/>
          </p:nvSpPr>
          <p:spPr>
            <a:xfrm>
              <a:off x="6105536" y="1428736"/>
              <a:ext cx="282418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NCSSP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cxnSp>
        <p:nvCxnSpPr>
          <p:cNvPr id="139" name="직선 화살표 연결선 138"/>
          <p:cNvCxnSpPr/>
          <p:nvPr/>
        </p:nvCxnSpPr>
        <p:spPr>
          <a:xfrm>
            <a:off x="2500297" y="1785926"/>
            <a:ext cx="857256" cy="1588"/>
          </a:xfrm>
          <a:prstGeom prst="straightConnector1">
            <a:avLst/>
          </a:prstGeom>
          <a:ln>
            <a:prstDash val="solid"/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>
            <a:off x="2500297" y="2000240"/>
            <a:ext cx="857256" cy="1588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HA(High Availablity)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071678"/>
            <a:ext cx="3467148" cy="3949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Text Box 85"/>
          <p:cNvSpPr txBox="1">
            <a:spLocks noChangeArrowheads="1"/>
          </p:cNvSpPr>
          <p:nvPr/>
        </p:nvSpPr>
        <p:spPr bwMode="auto">
          <a:xfrm>
            <a:off x="2780289" y="2960816"/>
            <a:ext cx="1077331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PC-1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2" name="Text Box 85"/>
          <p:cNvSpPr txBox="1">
            <a:spLocks noChangeArrowheads="1"/>
          </p:cNvSpPr>
          <p:nvPr/>
        </p:nvSpPr>
        <p:spPr bwMode="auto">
          <a:xfrm>
            <a:off x="71406" y="5846880"/>
            <a:ext cx="642942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PC-2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3" name="Text Box 85"/>
          <p:cNvSpPr txBox="1">
            <a:spLocks noChangeArrowheads="1"/>
          </p:cNvSpPr>
          <p:nvPr/>
        </p:nvSpPr>
        <p:spPr bwMode="auto">
          <a:xfrm>
            <a:off x="214282" y="5775442"/>
            <a:ext cx="1799777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192.168.[</a:t>
            </a:r>
            <a:r>
              <a:rPr kumimoji="0" lang="ko-KR" altLang="en-US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장비번호</a:t>
            </a:r>
            <a:r>
              <a:rPr kumimoji="0" lang="en-US" altLang="ko-KR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].0/24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4" name="Text Box 85"/>
          <p:cNvSpPr txBox="1">
            <a:spLocks noChangeArrowheads="1"/>
          </p:cNvSpPr>
          <p:nvPr/>
        </p:nvSpPr>
        <p:spPr bwMode="auto">
          <a:xfrm>
            <a:off x="1000100" y="4314800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253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5" name="Text Box 85"/>
          <p:cNvSpPr txBox="1">
            <a:spLocks noChangeArrowheads="1"/>
          </p:cNvSpPr>
          <p:nvPr/>
        </p:nvSpPr>
        <p:spPr bwMode="auto">
          <a:xfrm>
            <a:off x="2357422" y="4314800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254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6" name="Text Box 85"/>
          <p:cNvSpPr txBox="1">
            <a:spLocks noChangeArrowheads="1"/>
          </p:cNvSpPr>
          <p:nvPr/>
        </p:nvSpPr>
        <p:spPr bwMode="auto">
          <a:xfrm>
            <a:off x="1000100" y="3528982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253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7" name="Text Box 85"/>
          <p:cNvSpPr txBox="1">
            <a:spLocks noChangeArrowheads="1"/>
          </p:cNvSpPr>
          <p:nvPr/>
        </p:nvSpPr>
        <p:spPr bwMode="auto">
          <a:xfrm>
            <a:off x="2357422" y="3528982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254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8" name="Text Box 85"/>
          <p:cNvSpPr txBox="1">
            <a:spLocks noChangeArrowheads="1"/>
          </p:cNvSpPr>
          <p:nvPr/>
        </p:nvSpPr>
        <p:spPr bwMode="auto">
          <a:xfrm>
            <a:off x="2714612" y="2671726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10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9" name="Text Box 85"/>
          <p:cNvSpPr txBox="1">
            <a:spLocks noChangeArrowheads="1"/>
          </p:cNvSpPr>
          <p:nvPr/>
        </p:nvSpPr>
        <p:spPr bwMode="auto">
          <a:xfrm>
            <a:off x="1357290" y="6029312"/>
            <a:ext cx="1077331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L3-SW-2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0" name="Text Box 85"/>
          <p:cNvSpPr txBox="1">
            <a:spLocks noChangeArrowheads="1"/>
          </p:cNvSpPr>
          <p:nvPr/>
        </p:nvSpPr>
        <p:spPr bwMode="auto">
          <a:xfrm>
            <a:off x="1357290" y="1885908"/>
            <a:ext cx="1077331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L3-SW-1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1" name="Text Box 85"/>
          <p:cNvSpPr txBox="1">
            <a:spLocks noChangeArrowheads="1"/>
          </p:cNvSpPr>
          <p:nvPr/>
        </p:nvSpPr>
        <p:spPr bwMode="auto">
          <a:xfrm>
            <a:off x="1142976" y="5517724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2" name="Text Box 85"/>
          <p:cNvSpPr txBox="1">
            <a:spLocks noChangeArrowheads="1"/>
          </p:cNvSpPr>
          <p:nvPr/>
        </p:nvSpPr>
        <p:spPr bwMode="auto">
          <a:xfrm>
            <a:off x="571472" y="5517724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55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3" name="Text Box 85"/>
          <p:cNvSpPr txBox="1">
            <a:spLocks noChangeArrowheads="1"/>
          </p:cNvSpPr>
          <p:nvPr/>
        </p:nvSpPr>
        <p:spPr bwMode="auto">
          <a:xfrm>
            <a:off x="2224916" y="2671726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4" name="Text Box 85"/>
          <p:cNvSpPr txBox="1">
            <a:spLocks noChangeArrowheads="1"/>
          </p:cNvSpPr>
          <p:nvPr/>
        </p:nvSpPr>
        <p:spPr bwMode="auto">
          <a:xfrm>
            <a:off x="2084082" y="2389312"/>
            <a:ext cx="1371149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10.10.10.0/24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5" name="Text Box 85"/>
          <p:cNvSpPr txBox="1">
            <a:spLocks noChangeArrowheads="1"/>
          </p:cNvSpPr>
          <p:nvPr/>
        </p:nvSpPr>
        <p:spPr bwMode="auto">
          <a:xfrm>
            <a:off x="1653412" y="4743428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222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6" name="Text Box 85"/>
          <p:cNvSpPr txBox="1">
            <a:spLocks noChangeArrowheads="1"/>
          </p:cNvSpPr>
          <p:nvPr/>
        </p:nvSpPr>
        <p:spPr bwMode="auto">
          <a:xfrm>
            <a:off x="1643042" y="3171792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222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7" name="Text Box 85"/>
          <p:cNvSpPr txBox="1">
            <a:spLocks noChangeArrowheads="1"/>
          </p:cNvSpPr>
          <p:nvPr/>
        </p:nvSpPr>
        <p:spPr bwMode="auto">
          <a:xfrm>
            <a:off x="1200587" y="3771318"/>
            <a:ext cx="1371149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3.3.3.0/24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8" name="Text Box 85"/>
          <p:cNvSpPr txBox="1">
            <a:spLocks noChangeArrowheads="1"/>
          </p:cNvSpPr>
          <p:nvPr/>
        </p:nvSpPr>
        <p:spPr bwMode="auto">
          <a:xfrm>
            <a:off x="928662" y="3814734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9" name="Text Box 85"/>
          <p:cNvSpPr txBox="1">
            <a:spLocks noChangeArrowheads="1"/>
          </p:cNvSpPr>
          <p:nvPr/>
        </p:nvSpPr>
        <p:spPr bwMode="auto">
          <a:xfrm>
            <a:off x="2439230" y="3814734"/>
            <a:ext cx="489696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80" name="Text Box 85"/>
          <p:cNvSpPr txBox="1">
            <a:spLocks noChangeArrowheads="1"/>
          </p:cNvSpPr>
          <p:nvPr/>
        </p:nvSpPr>
        <p:spPr bwMode="auto">
          <a:xfrm>
            <a:off x="3351792" y="1714488"/>
            <a:ext cx="648704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Active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81" name="Text Box 85"/>
          <p:cNvSpPr txBox="1">
            <a:spLocks noChangeArrowheads="1"/>
          </p:cNvSpPr>
          <p:nvPr/>
        </p:nvSpPr>
        <p:spPr bwMode="auto">
          <a:xfrm>
            <a:off x="3351792" y="1928802"/>
            <a:ext cx="648704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Standby</a:t>
            </a:r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자유형 83"/>
          <p:cNvSpPr/>
          <p:nvPr/>
        </p:nvSpPr>
        <p:spPr>
          <a:xfrm>
            <a:off x="571472" y="2321100"/>
            <a:ext cx="2643206" cy="3325882"/>
          </a:xfrm>
          <a:custGeom>
            <a:avLst/>
            <a:gdLst>
              <a:gd name="connsiteX0" fmla="*/ 0 w 2623930"/>
              <a:gd name="connsiteY0" fmla="*/ 3084443 h 3331265"/>
              <a:gd name="connsiteX1" fmla="*/ 1013791 w 2623930"/>
              <a:gd name="connsiteY1" fmla="*/ 3124200 h 3331265"/>
              <a:gd name="connsiteX2" fmla="*/ 188843 w 2623930"/>
              <a:gd name="connsiteY2" fmla="*/ 1842052 h 3331265"/>
              <a:gd name="connsiteX3" fmla="*/ 1431234 w 2623930"/>
              <a:gd name="connsiteY3" fmla="*/ 291548 h 3331265"/>
              <a:gd name="connsiteX4" fmla="*/ 2623930 w 2623930"/>
              <a:gd name="connsiteY4" fmla="*/ 92765 h 3331265"/>
              <a:gd name="connsiteX0" fmla="*/ 0 w 2623930"/>
              <a:gd name="connsiteY0" fmla="*/ 3053487 h 3331265"/>
              <a:gd name="connsiteX1" fmla="*/ 1013791 w 2623930"/>
              <a:gd name="connsiteY1" fmla="*/ 3093244 h 3331265"/>
              <a:gd name="connsiteX2" fmla="*/ 209316 w 2623930"/>
              <a:gd name="connsiteY2" fmla="*/ 1625362 h 3331265"/>
              <a:gd name="connsiteX3" fmla="*/ 1431234 w 2623930"/>
              <a:gd name="connsiteY3" fmla="*/ 260592 h 3331265"/>
              <a:gd name="connsiteX4" fmla="*/ 2623930 w 2623930"/>
              <a:gd name="connsiteY4" fmla="*/ 61809 h 3331265"/>
              <a:gd name="connsiteX0" fmla="*/ 0 w 2623930"/>
              <a:gd name="connsiteY0" fmla="*/ 3046039 h 3323817"/>
              <a:gd name="connsiteX1" fmla="*/ 1013791 w 2623930"/>
              <a:gd name="connsiteY1" fmla="*/ 3085796 h 3323817"/>
              <a:gd name="connsiteX2" fmla="*/ 209316 w 2623930"/>
              <a:gd name="connsiteY2" fmla="*/ 1617914 h 3323817"/>
              <a:gd name="connsiteX3" fmla="*/ 1352324 w 2623930"/>
              <a:gd name="connsiteY3" fmla="*/ 260592 h 3323817"/>
              <a:gd name="connsiteX4" fmla="*/ 2623930 w 2623930"/>
              <a:gd name="connsiteY4" fmla="*/ 54361 h 3323817"/>
              <a:gd name="connsiteX0" fmla="*/ 0 w 2623930"/>
              <a:gd name="connsiteY0" fmla="*/ 3038061 h 3315839"/>
              <a:gd name="connsiteX1" fmla="*/ 1013791 w 2623930"/>
              <a:gd name="connsiteY1" fmla="*/ 3077818 h 3315839"/>
              <a:gd name="connsiteX2" fmla="*/ 209316 w 2623930"/>
              <a:gd name="connsiteY2" fmla="*/ 1609936 h 3315839"/>
              <a:gd name="connsiteX3" fmla="*/ 1352324 w 2623930"/>
              <a:gd name="connsiteY3" fmla="*/ 252614 h 3315839"/>
              <a:gd name="connsiteX4" fmla="*/ 2623930 w 2623930"/>
              <a:gd name="connsiteY4" fmla="*/ 46383 h 3315839"/>
              <a:gd name="connsiteX0" fmla="*/ 0 w 2638208"/>
              <a:gd name="connsiteY0" fmla="*/ 3036092 h 3313870"/>
              <a:gd name="connsiteX1" fmla="*/ 1013791 w 2638208"/>
              <a:gd name="connsiteY1" fmla="*/ 3075849 h 3313870"/>
              <a:gd name="connsiteX2" fmla="*/ 209316 w 2638208"/>
              <a:gd name="connsiteY2" fmla="*/ 1607967 h 3313870"/>
              <a:gd name="connsiteX3" fmla="*/ 1352324 w 2638208"/>
              <a:gd name="connsiteY3" fmla="*/ 250645 h 3313870"/>
              <a:gd name="connsiteX4" fmla="*/ 2638208 w 2638208"/>
              <a:gd name="connsiteY4" fmla="*/ 107769 h 3313870"/>
              <a:gd name="connsiteX0" fmla="*/ 0 w 2643206"/>
              <a:gd name="connsiteY0" fmla="*/ 3179602 h 3337788"/>
              <a:gd name="connsiteX1" fmla="*/ 1018789 w 2643206"/>
              <a:gd name="connsiteY1" fmla="*/ 3075849 h 3337788"/>
              <a:gd name="connsiteX2" fmla="*/ 214314 w 2643206"/>
              <a:gd name="connsiteY2" fmla="*/ 1607967 h 3337788"/>
              <a:gd name="connsiteX3" fmla="*/ 1357322 w 2643206"/>
              <a:gd name="connsiteY3" fmla="*/ 250645 h 3337788"/>
              <a:gd name="connsiteX4" fmla="*/ 2643206 w 2643206"/>
              <a:gd name="connsiteY4" fmla="*/ 107769 h 3337788"/>
              <a:gd name="connsiteX0" fmla="*/ 0 w 2643206"/>
              <a:gd name="connsiteY0" fmla="*/ 3179602 h 3337788"/>
              <a:gd name="connsiteX1" fmla="*/ 1018789 w 2643206"/>
              <a:gd name="connsiteY1" fmla="*/ 3075849 h 3337788"/>
              <a:gd name="connsiteX2" fmla="*/ 214314 w 2643206"/>
              <a:gd name="connsiteY2" fmla="*/ 1607967 h 3337788"/>
              <a:gd name="connsiteX3" fmla="*/ 1357322 w 2643206"/>
              <a:gd name="connsiteY3" fmla="*/ 250645 h 3337788"/>
              <a:gd name="connsiteX4" fmla="*/ 2643206 w 2643206"/>
              <a:gd name="connsiteY4" fmla="*/ 107769 h 3337788"/>
              <a:gd name="connsiteX0" fmla="*/ 0 w 2643206"/>
              <a:gd name="connsiteY0" fmla="*/ 3108164 h 3325882"/>
              <a:gd name="connsiteX1" fmla="*/ 1018789 w 2643206"/>
              <a:gd name="connsiteY1" fmla="*/ 3075849 h 3325882"/>
              <a:gd name="connsiteX2" fmla="*/ 214314 w 2643206"/>
              <a:gd name="connsiteY2" fmla="*/ 1607967 h 3325882"/>
              <a:gd name="connsiteX3" fmla="*/ 1357322 w 2643206"/>
              <a:gd name="connsiteY3" fmla="*/ 250645 h 3325882"/>
              <a:gd name="connsiteX4" fmla="*/ 2643206 w 2643206"/>
              <a:gd name="connsiteY4" fmla="*/ 107769 h 332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206" h="3325882">
                <a:moveTo>
                  <a:pt x="0" y="3108164"/>
                </a:moveTo>
                <a:cubicBezTo>
                  <a:pt x="483107" y="3114154"/>
                  <a:pt x="983070" y="3325882"/>
                  <a:pt x="1018789" y="3075849"/>
                </a:cubicBezTo>
                <a:cubicBezTo>
                  <a:pt x="1054508" y="2825816"/>
                  <a:pt x="157892" y="2078834"/>
                  <a:pt x="214314" y="1607967"/>
                </a:cubicBezTo>
                <a:cubicBezTo>
                  <a:pt x="270736" y="1137100"/>
                  <a:pt x="954886" y="511237"/>
                  <a:pt x="1357322" y="250645"/>
                </a:cubicBezTo>
                <a:cubicBezTo>
                  <a:pt x="1817545" y="0"/>
                  <a:pt x="2249782" y="61386"/>
                  <a:pt x="2643206" y="107769"/>
                </a:cubicBezTo>
              </a:path>
            </a:pathLst>
          </a:custGeom>
          <a:ln w="38100" cmpd="sng"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85" name="자유형 84"/>
          <p:cNvSpPr/>
          <p:nvPr/>
        </p:nvSpPr>
        <p:spPr>
          <a:xfrm>
            <a:off x="586409" y="2559942"/>
            <a:ext cx="2633869" cy="3226289"/>
          </a:xfrm>
          <a:custGeom>
            <a:avLst/>
            <a:gdLst>
              <a:gd name="connsiteX0" fmla="*/ 0 w 2660373"/>
              <a:gd name="connsiteY0" fmla="*/ 3076161 h 3298135"/>
              <a:gd name="connsiteX1" fmla="*/ 1381539 w 2660373"/>
              <a:gd name="connsiteY1" fmla="*/ 3036405 h 3298135"/>
              <a:gd name="connsiteX2" fmla="*/ 2613991 w 2660373"/>
              <a:gd name="connsiteY2" fmla="*/ 1505779 h 3298135"/>
              <a:gd name="connsiteX3" fmla="*/ 1659834 w 2660373"/>
              <a:gd name="connsiteY3" fmla="*/ 243509 h 3298135"/>
              <a:gd name="connsiteX4" fmla="*/ 2633869 w 2660373"/>
              <a:gd name="connsiteY4" fmla="*/ 44727 h 3298135"/>
              <a:gd name="connsiteX0" fmla="*/ 0 w 2633869"/>
              <a:gd name="connsiteY0" fmla="*/ 3058768 h 3298135"/>
              <a:gd name="connsiteX1" fmla="*/ 1381539 w 2633869"/>
              <a:gd name="connsiteY1" fmla="*/ 3019012 h 3298135"/>
              <a:gd name="connsiteX2" fmla="*/ 2556831 w 2633869"/>
              <a:gd name="connsiteY2" fmla="*/ 1384029 h 3298135"/>
              <a:gd name="connsiteX3" fmla="*/ 1659834 w 2633869"/>
              <a:gd name="connsiteY3" fmla="*/ 226116 h 3298135"/>
              <a:gd name="connsiteX4" fmla="*/ 2633869 w 2633869"/>
              <a:gd name="connsiteY4" fmla="*/ 27334 h 3298135"/>
              <a:gd name="connsiteX0" fmla="*/ 0 w 2633869"/>
              <a:gd name="connsiteY0" fmla="*/ 3058768 h 3169755"/>
              <a:gd name="connsiteX1" fmla="*/ 1485261 w 2633869"/>
              <a:gd name="connsiteY1" fmla="*/ 2884226 h 3169755"/>
              <a:gd name="connsiteX2" fmla="*/ 2556831 w 2633869"/>
              <a:gd name="connsiteY2" fmla="*/ 1384029 h 3169755"/>
              <a:gd name="connsiteX3" fmla="*/ 1659834 w 2633869"/>
              <a:gd name="connsiteY3" fmla="*/ 226116 h 3169755"/>
              <a:gd name="connsiteX4" fmla="*/ 2633869 w 2633869"/>
              <a:gd name="connsiteY4" fmla="*/ 27334 h 3169755"/>
              <a:gd name="connsiteX0" fmla="*/ 0 w 2633869"/>
              <a:gd name="connsiteY0" fmla="*/ 3115302 h 3226289"/>
              <a:gd name="connsiteX1" fmla="*/ 1485261 w 2633869"/>
              <a:gd name="connsiteY1" fmla="*/ 2940760 h 3226289"/>
              <a:gd name="connsiteX2" fmla="*/ 2556831 w 2633869"/>
              <a:gd name="connsiteY2" fmla="*/ 1440563 h 3226289"/>
              <a:gd name="connsiteX3" fmla="*/ 1699575 w 2633869"/>
              <a:gd name="connsiteY3" fmla="*/ 226116 h 3226289"/>
              <a:gd name="connsiteX4" fmla="*/ 2633869 w 2633869"/>
              <a:gd name="connsiteY4" fmla="*/ 83868 h 3226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3869" h="3226289">
                <a:moveTo>
                  <a:pt x="0" y="3115302"/>
                </a:moveTo>
                <a:cubicBezTo>
                  <a:pt x="472937" y="3226289"/>
                  <a:pt x="1059123" y="3219883"/>
                  <a:pt x="1485261" y="2940760"/>
                </a:cubicBezTo>
                <a:cubicBezTo>
                  <a:pt x="1911400" y="2661637"/>
                  <a:pt x="2521112" y="1893004"/>
                  <a:pt x="2556831" y="1440563"/>
                </a:cubicBezTo>
                <a:cubicBezTo>
                  <a:pt x="2592550" y="988122"/>
                  <a:pt x="1686735" y="452232"/>
                  <a:pt x="1699575" y="226116"/>
                </a:cubicBezTo>
                <a:cubicBezTo>
                  <a:pt x="1712415" y="0"/>
                  <a:pt x="2148508" y="61504"/>
                  <a:pt x="2633869" y="83868"/>
                </a:cubicBezTo>
              </a:path>
            </a:pathLst>
          </a:custGeom>
          <a:ln w="38100" cmpd="sng">
            <a:solidFill>
              <a:schemeClr val="accent3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Clustering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VRRP +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세션싱크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4714876" y="1214422"/>
            <a:ext cx="4324380" cy="5072098"/>
            <a:chOff x="4605338" y="1428736"/>
            <a:chExt cx="4324380" cy="507209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605338" y="1428736"/>
              <a:ext cx="4320000" cy="5072098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UTM-2#</a:t>
              </a:r>
            </a:p>
            <a:p>
              <a:pPr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eth0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3.3.3.2/24 link-timeout 1 2 arp 3.3.3.1</a:t>
              </a:r>
            </a:p>
            <a:p>
              <a:pPr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nccsp 10 224.0.0.99 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eth1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192.168.100.254/24 link-timeout 5 3 arp 192.168.100.222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eth2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192.168.200.254/24 link-timeout 5 3 arp 192.168.200.222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route 10.10.10.0/24 192.168.100.222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route 20.20.20.0/24 192.168.200.222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router vrrp 10 eth1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virtual-ip 192.168.100.1 backup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circuit-failover eth2 100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9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priority 240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advertisement-interval 3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router vrrp 20 eth2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virtual-ip 192.168.200.1 backup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circuit-failover eth1 100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9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priority 240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advertisement-interval 3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rule 1000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source any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destination any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policy pass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5. Configuration(CLI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4"/>
          <p:cNvGrpSpPr/>
          <p:nvPr/>
        </p:nvGrpSpPr>
        <p:grpSpPr>
          <a:xfrm>
            <a:off x="157132" y="1214422"/>
            <a:ext cx="4324380" cy="5072098"/>
            <a:chOff x="4605338" y="1428736"/>
            <a:chExt cx="4324380" cy="5072098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4605338" y="1428736"/>
              <a:ext cx="4320000" cy="5072098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UTM-1#</a:t>
              </a:r>
            </a:p>
            <a:p>
              <a:pPr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eth0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3.3.3.1/24 link-timeout 1 2 arp 3.3.3.2</a:t>
              </a:r>
            </a:p>
            <a:p>
              <a:pPr>
                <a:defRPr/>
              </a:pPr>
              <a:r>
                <a:rPr lang="en-US" altLang="ko-KR" sz="900" b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</a:t>
              </a:r>
              <a:r>
                <a:rPr lang="en-US" altLang="ko-KR" sz="9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nccsp 10 224.0.0.99 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eth1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192.168.100.253/24 link-timeout 5 3 arp 192.168.100.222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eth2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192.168.200.253/24 link-timeout 5 3 arp 192.168.200.222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route 10.10.10.0/24 192.168.100.222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route 20.20.20.0/24 192.168.200.222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router vrrp 10 eth1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virtual-ip 192.168.100.1 backup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circuit-failover eth2 100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9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priority 250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advertisement-interval 3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router vrrp 20 eth2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virtual-ip 192.168.200.1 backup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circuit-failover eth1 100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9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priority 250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advertisement-interval 3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rule 1000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source any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destination any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policy pass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</p:txBody>
        </p:sp>
        <p:sp>
          <p:nvSpPr>
            <p:cNvPr id="58" name="양쪽 모서리가 둥근 사각형 57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4. Configuration(CLI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59" name="모서리가 둥근 사각형 설명선 58"/>
          <p:cNvSpPr/>
          <p:nvPr/>
        </p:nvSpPr>
        <p:spPr>
          <a:xfrm>
            <a:off x="1714480" y="2214554"/>
            <a:ext cx="2286016" cy="428628"/>
          </a:xfrm>
          <a:prstGeom prst="wedgeRoundRectCallout">
            <a:avLst>
              <a:gd name="adj1" fmla="val -53699"/>
              <a:gd name="adj2" fmla="val -3710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NexG  Clustering Session Sync Protocol</a:t>
            </a:r>
            <a:endParaRPr lang="ko-KR" altLang="en-US" sz="1100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HA(High Availablity)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215074" y="2214554"/>
            <a:ext cx="2286016" cy="428628"/>
          </a:xfrm>
          <a:prstGeom prst="wedgeRoundRectCallout">
            <a:avLst>
              <a:gd name="adj1" fmla="val -53699"/>
              <a:gd name="adj2" fmla="val -3710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NexG  Clustering Session Sync Protocol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4714876" y="1214422"/>
            <a:ext cx="4324380" cy="5072098"/>
            <a:chOff x="4605338" y="1428736"/>
            <a:chExt cx="4324380" cy="507209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605338" y="1428736"/>
              <a:ext cx="4320000" cy="5072098"/>
            </a:xfrm>
            <a:prstGeom prst="roundRect">
              <a:avLst>
                <a:gd name="adj" fmla="val 438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B-UTM-2# sh ip session source 20.20.20.99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 </a:t>
              </a:r>
              <a:r>
                <a:rPr lang="ko-KR" altLang="en-US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생 략 * 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LAST_ACK 6 20.20.20.99:3885 - 211.115.88.50:80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3597 20.20.20.99:3875 - 110.9.164.82:80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3596 20.20.20.99:3860 - 211.233.29.83:80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3597 20.20.20.99:3879 - 110.9.164.82:80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3452 20.20.20.99:3702 - 121.254.250.22:80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3596 20.20.20.99:3867 - 211.233.29.83:80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3596 20.20.20.99:3856 - 211.233.29.28:80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3597 20.20.20.99:3889 - 211.32.117.212:80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3596 20.20.20.99:3868 - 211.233.29.83:80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LAST_ACK 7 20.20.20.99:3893 - 211.172.253.47:80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3597 20.20.20.99:3878 - 211.115.109.43:80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3596 20.20.20.99:3862 - 211.233.29.83:80 rule=0 tx=0/0 rx=0/0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3597 20.20.20.99:3877 - 211.115.109.43:80 rule=0 tx=0/0 rx=0/0 ASSURED</a:t>
              </a:r>
            </a:p>
            <a:p>
              <a:pPr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Total 46 sessions has been shown</a:t>
              </a:r>
            </a:p>
            <a:p>
              <a:pPr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B-UTM-2# </a:t>
              </a: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7. UTM-2 session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상태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4"/>
          <p:cNvGrpSpPr/>
          <p:nvPr/>
        </p:nvGrpSpPr>
        <p:grpSpPr>
          <a:xfrm>
            <a:off x="157132" y="1214422"/>
            <a:ext cx="4324380" cy="5072098"/>
            <a:chOff x="4605338" y="1428736"/>
            <a:chExt cx="4324380" cy="5072098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4605338" y="1428736"/>
              <a:ext cx="4320000" cy="5072098"/>
            </a:xfrm>
            <a:prstGeom prst="roundRect">
              <a:avLst>
                <a:gd name="adj" fmla="val 438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sh ip session source 20.20.20.99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 </a:t>
              </a:r>
              <a:r>
                <a:rPr lang="ko-KR" altLang="en-US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생 략 *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LAST_ACK 7 20.20.20.99:3892 - 222.231.50.218:80 rule=999 tx=7/2509 rx=6/476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3597 20.20.20.99:3875 - 110.9.164.82:80 rule=999 tx=5/1233 rx=4/460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3596 20.20.20.99:3852 - 211.115.109.43:80 rule=999 tx=10/3956 rx=9/1222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3597 20.20.20.99:3891 - 222.231.42.48:80 rule=999 tx=4/689 rx=3/278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LAST_ACK 6 20.20.20.99:3850 - 116.124.130.241:80 rule=999 tx=35/3612 rx=58/79573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LAST_ACK 7 20.20.20.99:3884 - 211.172.253.47:80 rule=999 tx=7/1096 rx=6/2690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3596 20.20.20.99:3857 - 211.233.29.28:80 rule=999 tx=13/5445 rx=12/1918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CLOSE 7 20.20.20.99:3886 - 211.233.28.81:80 rule=999 tx=7/909 rx=6/388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3596 20.20.20.99:3868 - 211.233.29.83:80 rule=999 tx=4/645 rx=3/246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ESTABLISHED 3597 20.20.20.99:3889 - 211.32.117.212:80 rule=999 tx=4/688 rx=3/236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LAST_ACK 7 20.20.20.99:3890 - 211.233.28.56:80 rule=999 tx=6/1379 rx=5/1003 ASSURED</a:t>
              </a: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LAST_ACK 7 20.20.20.99:3883 - 211.233.28.81:80 rule=999 tx=7/855 rx=6/1779 ASSURED</a:t>
              </a:r>
            </a:p>
            <a:p>
              <a:pPr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Total 46 sessions has been shown</a:t>
              </a:r>
            </a:p>
            <a:p>
              <a:pPr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</a:p>
          </p:txBody>
        </p:sp>
        <p:sp>
          <p:nvSpPr>
            <p:cNvPr id="58" name="양쪽 모서리가 둥근 사각형 57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6. UTM-1 session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상태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HA(High Availablity)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Clustering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HA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세션 테이블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실습 교육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HA(High Availablity)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7224" y="1714488"/>
            <a:ext cx="6858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각 조별로 나누어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VRRP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를 설정 하시오</a:t>
            </a: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HA Session sync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될수 있도록 설정 하시오</a:t>
            </a: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1037755" y="1643050"/>
            <a:ext cx="3962873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8.1 HTTP Filter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URL HOST Filter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Full URL custom DB Filter (1)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Full URL custom DB Filter (2)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Full URL custom DB Filter (3)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유해사이트 차단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(KISCOM DB)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8.2 FTP Filter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및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8.3 Mail Filter(Anti-spam)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LOG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보기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714876" y="1643050"/>
            <a:ext cx="3462807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8.4 IM Filter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ea typeface="+mn-ea"/>
                <a:cs typeface="Arial" charset="0"/>
              </a:rPr>
              <a:t>8.6 </a:t>
            </a:r>
            <a:r>
              <a:rPr kumimoji="0" lang="ko-KR" altLang="en-US" b="1" smtClean="0">
                <a:latin typeface="+mn-ea"/>
                <a:ea typeface="+mn-ea"/>
                <a:cs typeface="Arial" charset="0"/>
              </a:rPr>
              <a:t>실습 교육</a:t>
            </a:r>
            <a:endParaRPr kumimoji="0" lang="en-US" altLang="ko-KR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1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2</a:t>
            </a:r>
            <a:endParaRPr kumimoji="0" lang="en-US" altLang="ko-KR" sz="1400" b="1">
              <a:latin typeface="+mn-ea"/>
              <a:ea typeface="+mn-ea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Chapter 8. Contents Filter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0"/>
          <p:cNvSpPr txBox="1">
            <a:spLocks noChangeArrowheads="1"/>
          </p:cNvSpPr>
          <p:nvPr/>
        </p:nvSpPr>
        <p:spPr bwMode="auto">
          <a:xfrm>
            <a:off x="357158" y="1239268"/>
            <a:ext cx="4429156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HTTP Request Header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를 이용한 차단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- *.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cyworld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.*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차단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POST Method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차단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Full URL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차단 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sz="1200" b="1">
                <a:latin typeface="맑은 고딕" pitchFamily="50" charset="-127"/>
                <a:ea typeface="맑은 고딕" pitchFamily="50" charset="-127"/>
                <a:hlinkClick r:id="rId3"/>
              </a:rPr>
              <a:t>www.daum.net/mail</a:t>
            </a:r>
            <a:r>
              <a:rPr lang="en-US" altLang="ko-KR" sz="1200" b="1" smtClean="0">
                <a:latin typeface="맑은 고딕" pitchFamily="50" charset="-127"/>
                <a:ea typeface="맑은 고딕" pitchFamily="50" charset="-127"/>
                <a:hlinkClick r:id="rId3"/>
              </a:rPr>
              <a:t>/*</a:t>
            </a:r>
            <a:endParaRPr lang="en-US" altLang="ko-KR" sz="1200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주요포탈쓰기메일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: mail.nate.com/NateMailSendMgr.*</a:t>
            </a:r>
          </a:p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주요포탈쓰기메일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en-US" sz="1200" smtClean="0">
                <a:latin typeface="맑은 고딕" pitchFamily="50" charset="-127"/>
                <a:ea typeface="맑은 고딕" pitchFamily="50" charset="-127"/>
              </a:rPr>
              <a:t>*mail.google.com*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주요포탈쓰기메일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en-US" sz="1200" smtClean="0">
                <a:latin typeface="맑은 고딕" pitchFamily="50" charset="-127"/>
                <a:ea typeface="맑은 고딕" pitchFamily="50" charset="-127"/>
              </a:rPr>
              <a:t>mail*.naver.com/writ*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유해사이트 차단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- KISCOM DB(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구 정통부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DB)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- Phishing, Malware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배포 사이트 차단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Full URL Custom DB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개수 무제한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차단 목록이 대용량일 때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Database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를 활용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5" y="4143380"/>
            <a:ext cx="4143404" cy="225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857232"/>
            <a:ext cx="4230973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4500570"/>
            <a:ext cx="422398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URL HOST Filter (1)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143536"/>
            <a:chOff x="4605338" y="1428736"/>
            <a:chExt cx="8786874" cy="514353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605338" y="1428736"/>
              <a:ext cx="8786874" cy="5143536"/>
            </a:xfrm>
            <a:prstGeom prst="roundRect">
              <a:avLst>
                <a:gd name="adj" fmla="val 338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609718" y="1428736"/>
              <a:ext cx="878249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HTTP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객체 생성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85926"/>
            <a:ext cx="176212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3521" y="2857496"/>
            <a:ext cx="6314759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>
            <a:off x="2143108" y="3357562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8596" y="3348037"/>
            <a:ext cx="1643074" cy="2428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044247" y="3786190"/>
            <a:ext cx="642942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Users\gskim\Desktop\UTM\넥스지(NEXG)\VF 3408\VF3408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772" y="1108229"/>
            <a:ext cx="7955756" cy="1677829"/>
          </a:xfrm>
          <a:prstGeom prst="rect">
            <a:avLst/>
          </a:prstGeom>
          <a:noFill/>
        </p:spPr>
      </p:pic>
      <p:sp>
        <p:nvSpPr>
          <p:cNvPr id="25614" name="Rectangle 2"/>
          <p:cNvSpPr>
            <a:spLocks noChangeArrowheads="1"/>
          </p:cNvSpPr>
          <p:nvPr/>
        </p:nvSpPr>
        <p:spPr bwMode="auto">
          <a:xfrm>
            <a:off x="35715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kumimoji="0"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kumimoji="0"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3408</a:t>
            </a:r>
          </a:p>
        </p:txBody>
      </p:sp>
      <p:sp>
        <p:nvSpPr>
          <p:cNvPr id="18" name="직사각형 21"/>
          <p:cNvSpPr/>
          <p:nvPr/>
        </p:nvSpPr>
        <p:spPr>
          <a:xfrm>
            <a:off x="3377763" y="2241373"/>
            <a:ext cx="590550" cy="35718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1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1"/>
          <p:cNvSpPr/>
          <p:nvPr/>
        </p:nvSpPr>
        <p:spPr>
          <a:xfrm>
            <a:off x="4110600" y="2250800"/>
            <a:ext cx="304800" cy="35718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1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1"/>
          <p:cNvSpPr/>
          <p:nvPr/>
        </p:nvSpPr>
        <p:spPr>
          <a:xfrm>
            <a:off x="4472281" y="2028521"/>
            <a:ext cx="3786214" cy="64294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1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사각형 설명선 35"/>
          <p:cNvSpPr/>
          <p:nvPr/>
        </p:nvSpPr>
        <p:spPr>
          <a:xfrm>
            <a:off x="7358029" y="928672"/>
            <a:ext cx="1119189" cy="344494"/>
          </a:xfrm>
          <a:prstGeom prst="wedgeRoundRectCallout">
            <a:avLst>
              <a:gd name="adj1" fmla="val -36617"/>
              <a:gd name="adj2" fmla="val 1068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 x 250G </a:t>
            </a:r>
            <a:r>
              <a:rPr kumimoji="0" lang="ko-KR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내장</a:t>
            </a:r>
            <a:endParaRPr kumimoji="0" lang="en-US" altLang="ko-KR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사각형 설명선 37"/>
          <p:cNvSpPr/>
          <p:nvPr/>
        </p:nvSpPr>
        <p:spPr>
          <a:xfrm>
            <a:off x="2714612" y="1714488"/>
            <a:ext cx="811213" cy="311172"/>
          </a:xfrm>
          <a:prstGeom prst="wedgeRoundRectCallout">
            <a:avLst>
              <a:gd name="adj1" fmla="val 48859"/>
              <a:gd name="adj2" fmla="val 9291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사각형 설명선 37"/>
          <p:cNvSpPr/>
          <p:nvPr/>
        </p:nvSpPr>
        <p:spPr>
          <a:xfrm>
            <a:off x="3643306" y="1714488"/>
            <a:ext cx="811213" cy="311172"/>
          </a:xfrm>
          <a:prstGeom prst="wedgeRoundRectCallout">
            <a:avLst>
              <a:gd name="adj1" fmla="val 29528"/>
              <a:gd name="adj2" fmla="val 10512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MGT Port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857225" y="2928934"/>
          <a:ext cx="7500989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238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90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16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90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4G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90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90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HDD /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x 250G Expansion 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9050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 x Combo Gigabit Ethernet SFP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90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Management 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90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90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100~240V / 400W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1+1 Redundant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9050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905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90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2,000,000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90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905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CC(EAL4)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출고 가능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5" name="모서리가 둥근 사각형 설명선 26"/>
          <p:cNvSpPr/>
          <p:nvPr/>
        </p:nvSpPr>
        <p:spPr>
          <a:xfrm>
            <a:off x="5786446" y="1571612"/>
            <a:ext cx="2428892" cy="357190"/>
          </a:xfrm>
          <a:prstGeom prst="wedgeRoundRectCallout">
            <a:avLst>
              <a:gd name="adj1" fmla="val -27055"/>
              <a:gd name="adj2" fmla="val 10192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8 x Combo Gigabit Ethernet SFP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4 x L2 Bypass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21"/>
          <p:cNvSpPr/>
          <p:nvPr/>
        </p:nvSpPr>
        <p:spPr>
          <a:xfrm>
            <a:off x="2947857" y="2237768"/>
            <a:ext cx="328607" cy="36512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사각형 설명선 37"/>
          <p:cNvSpPr/>
          <p:nvPr/>
        </p:nvSpPr>
        <p:spPr>
          <a:xfrm>
            <a:off x="1785918" y="1714488"/>
            <a:ext cx="811213" cy="311172"/>
          </a:xfrm>
          <a:prstGeom prst="wedgeRoundRectCallout">
            <a:avLst>
              <a:gd name="adj1" fmla="val 79696"/>
              <a:gd name="adj2" fmla="val 12970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17475" y="0"/>
            <a:ext cx="902652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3400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URL HOST Filter (2)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143536"/>
            <a:chOff x="4605338" y="1428736"/>
            <a:chExt cx="8786874" cy="514353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605338" y="1428736"/>
              <a:ext cx="8786874" cy="5143536"/>
            </a:xfrm>
            <a:prstGeom prst="roundRect">
              <a:avLst>
                <a:gd name="adj" fmla="val 338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609718" y="1428736"/>
              <a:ext cx="878249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HTTP Filter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객체 설정 화면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428868"/>
            <a:ext cx="8649707" cy="294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3525830" y="3513138"/>
            <a:ext cx="2428892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954722" y="3992570"/>
            <a:ext cx="1357322" cy="285752"/>
          </a:xfrm>
          <a:prstGeom prst="wedgeRoundRectCallout">
            <a:avLst>
              <a:gd name="adj1" fmla="val -63484"/>
              <a:gd name="adj2" fmla="val 622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차단 페이지 설정</a:t>
            </a:r>
            <a:endParaRPr lang="ko-KR" altLang="en-US" sz="1100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5668970" y="4349760"/>
            <a:ext cx="1643074" cy="285752"/>
          </a:xfrm>
          <a:prstGeom prst="wedgeRoundRectCallout">
            <a:avLst>
              <a:gd name="adj1" fmla="val -58356"/>
              <a:gd name="adj2" fmla="val 622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Block </a:t>
            </a:r>
            <a:r>
              <a:rPr lang="ko-KR" altLang="en-US" sz="1100" smtClean="0"/>
              <a:t>정책 설정</a:t>
            </a:r>
            <a:endParaRPr lang="ko-KR" altLang="en-US" sz="110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811714" y="3013072"/>
            <a:ext cx="928694" cy="214314"/>
          </a:xfrm>
          <a:prstGeom prst="wedgeRoundRectCallout">
            <a:avLst>
              <a:gd name="adj1" fmla="val -43995"/>
              <a:gd name="adj2" fmla="val 10844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URL </a:t>
            </a:r>
            <a:r>
              <a:rPr lang="ko-KR" altLang="en-US" sz="1100" smtClean="0"/>
              <a:t>설정</a:t>
            </a:r>
            <a:endParaRPr lang="ko-KR" altLang="en-US" sz="110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2597136" y="5064140"/>
            <a:ext cx="3143272" cy="285752"/>
          </a:xfrm>
          <a:prstGeom prst="wedgeRoundRectCallout">
            <a:avLst>
              <a:gd name="adj1" fmla="val 24999"/>
              <a:gd name="adj2" fmla="val -9155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설정된 </a:t>
            </a:r>
            <a:r>
              <a:rPr lang="en-US" altLang="ko-KR" sz="1100" smtClean="0"/>
              <a:t>URL</a:t>
            </a:r>
            <a:r>
              <a:rPr lang="ko-KR" altLang="en-US" sz="1100" smtClean="0"/>
              <a:t>을 제외한 나머지 정책을 통과시킴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HTTP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정책 적용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2844" y="1214422"/>
            <a:ext cx="8786874" cy="5143536"/>
            <a:chOff x="4605338" y="1428736"/>
            <a:chExt cx="8786874" cy="514353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605338" y="1428736"/>
              <a:ext cx="8786874" cy="5143536"/>
            </a:xfrm>
            <a:prstGeom prst="roundRect">
              <a:avLst>
                <a:gd name="adj" fmla="val 338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</p:txBody>
        </p:sp>
        <p:sp>
          <p:nvSpPr>
            <p:cNvPr id="7" name="양쪽 모서리가 둥근 사각형 6"/>
            <p:cNvSpPr/>
            <p:nvPr/>
          </p:nvSpPr>
          <p:spPr>
            <a:xfrm>
              <a:off x="4609718" y="1428736"/>
              <a:ext cx="878249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HTTP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정책 적용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932305"/>
            <a:ext cx="6072230" cy="4148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571736" y="4500570"/>
            <a:ext cx="3429024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71736" y="2928934"/>
            <a:ext cx="4143404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Full URL custom DB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143536"/>
            <a:chOff x="4605338" y="1428736"/>
            <a:chExt cx="8786874" cy="514353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605338" y="1428736"/>
              <a:ext cx="8786874" cy="5143536"/>
            </a:xfrm>
            <a:prstGeom prst="roundRect">
              <a:avLst>
                <a:gd name="adj" fmla="val 338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609718" y="1428736"/>
              <a:ext cx="878249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Full URL custom DB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파일 생성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85926"/>
            <a:ext cx="17716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4357694"/>
            <a:ext cx="59626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1857364"/>
            <a:ext cx="6024579" cy="135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오른쪽 화살표 12"/>
          <p:cNvSpPr/>
          <p:nvPr/>
        </p:nvSpPr>
        <p:spPr>
          <a:xfrm>
            <a:off x="2214546" y="2428868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572132" y="3357562"/>
            <a:ext cx="428628" cy="42862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8596" y="3695702"/>
            <a:ext cx="1643074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915298" y="2571744"/>
            <a:ext cx="685805" cy="233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938979" y="5081599"/>
            <a:ext cx="857256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357818" y="4500570"/>
            <a:ext cx="2786082" cy="285752"/>
          </a:xfrm>
          <a:prstGeom prst="wedgeRoundRectCallout">
            <a:avLst>
              <a:gd name="adj1" fmla="val -57785"/>
              <a:gd name="adj2" fmla="val 5445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Custom DB</a:t>
            </a:r>
            <a:r>
              <a:rPr lang="ko-KR" altLang="en-US" sz="1100" smtClean="0"/>
              <a:t>생성 위치와 파일이름을 설정</a:t>
            </a:r>
            <a:endParaRPr lang="ko-KR" altLang="en-US" sz="1100"/>
          </a:p>
        </p:txBody>
      </p:sp>
      <p:sp>
        <p:nvSpPr>
          <p:cNvPr id="19" name="직사각형 18"/>
          <p:cNvSpPr/>
          <p:nvPr/>
        </p:nvSpPr>
        <p:spPr>
          <a:xfrm>
            <a:off x="3654881" y="4749609"/>
            <a:ext cx="714380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4143372" y="5143512"/>
            <a:ext cx="2071702" cy="285752"/>
          </a:xfrm>
          <a:prstGeom prst="wedgeRoundRectCallout">
            <a:avLst>
              <a:gd name="adj1" fmla="val -64489"/>
              <a:gd name="adj2" fmla="val -589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HDD </a:t>
            </a:r>
            <a:r>
              <a:rPr lang="ko-KR" altLang="en-US" sz="1100" smtClean="0"/>
              <a:t>없는 제품일 경우 </a:t>
            </a:r>
            <a:r>
              <a:rPr lang="en-US" altLang="ko-KR" sz="1100" smtClean="0"/>
              <a:t>disk0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Full URL custom DB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(2)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143536"/>
            <a:chOff x="4605338" y="1428736"/>
            <a:chExt cx="8786874" cy="514353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605338" y="1428736"/>
              <a:ext cx="8786874" cy="5143536"/>
            </a:xfrm>
            <a:prstGeom prst="roundRect">
              <a:avLst>
                <a:gd name="adj" fmla="val 338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609718" y="1428736"/>
              <a:ext cx="878249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Full URL custom DB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그룹 생성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85926"/>
            <a:ext cx="17716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3771" y="2143116"/>
            <a:ext cx="6134509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28596" y="3695702"/>
            <a:ext cx="1643074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01024" y="3786190"/>
            <a:ext cx="714380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05694" y="5305438"/>
            <a:ext cx="1428760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214546" y="3714752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3071810"/>
            <a:ext cx="5624521" cy="662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위로 굽은 화살표 16"/>
          <p:cNvSpPr/>
          <p:nvPr/>
        </p:nvSpPr>
        <p:spPr>
          <a:xfrm rot="16200000">
            <a:off x="7679553" y="3178967"/>
            <a:ext cx="428628" cy="642942"/>
          </a:xfrm>
          <a:prstGeom prst="bentUpArrow">
            <a:avLst>
              <a:gd name="adj1" fmla="val 25000"/>
              <a:gd name="adj2" fmla="val 25000"/>
              <a:gd name="adj3" fmla="val 3833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로 굽은 화살표 17"/>
          <p:cNvSpPr/>
          <p:nvPr/>
        </p:nvSpPr>
        <p:spPr>
          <a:xfrm rot="16200000" flipH="1">
            <a:off x="8036743" y="5679297"/>
            <a:ext cx="500066" cy="428628"/>
          </a:xfrm>
          <a:prstGeom prst="bentUpArrow">
            <a:avLst>
              <a:gd name="adj1" fmla="val 25000"/>
              <a:gd name="adj2" fmla="val 25000"/>
              <a:gd name="adj3" fmla="val 3833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84" y="5643578"/>
            <a:ext cx="5695959" cy="68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000496" y="6019818"/>
            <a:ext cx="2143140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929058" y="3929066"/>
            <a:ext cx="1143008" cy="285752"/>
          </a:xfrm>
          <a:prstGeom prst="wedgeRoundRectCallout">
            <a:avLst>
              <a:gd name="adj1" fmla="val -32715"/>
              <a:gd name="adj2" fmla="val -11377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DB </a:t>
            </a:r>
            <a:r>
              <a:rPr lang="ko-KR" altLang="en-US" sz="1100" smtClean="0"/>
              <a:t>그룹 생성</a:t>
            </a:r>
            <a:endParaRPr lang="ko-KR" altLang="en-US" sz="110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572132" y="5286388"/>
            <a:ext cx="1500198" cy="285752"/>
          </a:xfrm>
          <a:prstGeom prst="wedgeRoundRectCallout">
            <a:avLst>
              <a:gd name="adj1" fmla="val 62451"/>
              <a:gd name="adj2" fmla="val -710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FULL URL </a:t>
            </a:r>
            <a:r>
              <a:rPr lang="ko-KR" altLang="en-US" sz="1100" smtClean="0"/>
              <a:t>등록 방식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Full URL custom DB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(3)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143536"/>
            <a:chOff x="4605338" y="1428736"/>
            <a:chExt cx="8786874" cy="514353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605338" y="1428736"/>
              <a:ext cx="8786874" cy="5143536"/>
            </a:xfrm>
            <a:prstGeom prst="roundRect">
              <a:avLst>
                <a:gd name="adj" fmla="val 338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609718" y="1428736"/>
              <a:ext cx="878249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Full URL custom DB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그룹 목록 추가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85926"/>
            <a:ext cx="17716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28596" y="3695702"/>
            <a:ext cx="1643074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214546" y="3714752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1928802"/>
            <a:ext cx="625510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528873" y="3062285"/>
            <a:ext cx="571504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4744" y="4929198"/>
            <a:ext cx="714380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5474984"/>
            <a:ext cx="3500462" cy="74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2643174" y="5884562"/>
            <a:ext cx="714380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로 굽은 화살표 17"/>
          <p:cNvSpPr/>
          <p:nvPr/>
        </p:nvSpPr>
        <p:spPr>
          <a:xfrm rot="10800000" flipH="1">
            <a:off x="4500562" y="5000635"/>
            <a:ext cx="500066" cy="428628"/>
          </a:xfrm>
          <a:prstGeom prst="bentUpArrow">
            <a:avLst>
              <a:gd name="adj1" fmla="val 25000"/>
              <a:gd name="adj2" fmla="val 25000"/>
              <a:gd name="adj3" fmla="val 3833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428992" y="3429000"/>
            <a:ext cx="2071702" cy="285752"/>
          </a:xfrm>
          <a:prstGeom prst="wedgeRoundRectCallout">
            <a:avLst>
              <a:gd name="adj1" fmla="val -63963"/>
              <a:gd name="adj2" fmla="val -13710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DB </a:t>
            </a:r>
            <a:r>
              <a:rPr lang="ko-KR" altLang="en-US" sz="1100" smtClean="0"/>
              <a:t>그룹 선택시 리스트 표시</a:t>
            </a:r>
            <a:endParaRPr lang="ko-KR" altLang="en-US" sz="110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85786" y="4857760"/>
            <a:ext cx="1785950" cy="285752"/>
          </a:xfrm>
          <a:prstGeom prst="wedgeRoundRectCallout">
            <a:avLst>
              <a:gd name="adj1" fmla="val 52284"/>
              <a:gd name="adj2" fmla="val -12043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리스트 선택후 그룹 지정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Full URL custom DB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샘플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143536"/>
            <a:chOff x="4605338" y="1428736"/>
            <a:chExt cx="8786874" cy="514353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605338" y="1428736"/>
              <a:ext cx="8786874" cy="5143536"/>
            </a:xfrm>
            <a:prstGeom prst="roundRect">
              <a:avLst>
                <a:gd name="adj" fmla="val 338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609718" y="1428736"/>
              <a:ext cx="878249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HTTP Custom DB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 샘플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607517"/>
            <a:ext cx="8143932" cy="4709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유해사이트 차단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(KISCOM DB)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143536"/>
            <a:chOff x="4605338" y="1428736"/>
            <a:chExt cx="8786874" cy="514353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605338" y="1428736"/>
              <a:ext cx="8786874" cy="5143536"/>
            </a:xfrm>
            <a:prstGeom prst="roundRect">
              <a:avLst>
                <a:gd name="adj" fmla="val 338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609718" y="1428736"/>
              <a:ext cx="878249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KISCOM DB WebUI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85926"/>
            <a:ext cx="176212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8992" y="1643050"/>
            <a:ext cx="4786346" cy="97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>
            <a:off x="2428860" y="2000240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8596" y="3348037"/>
            <a:ext cx="1643074" cy="2428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48584" y="2333617"/>
            <a:ext cx="642942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29004" y="2607092"/>
            <a:ext cx="4400581" cy="362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7143768" y="6053155"/>
            <a:ext cx="357190" cy="1714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715008" y="4357694"/>
            <a:ext cx="1857388" cy="285752"/>
          </a:xfrm>
          <a:prstGeom prst="wedgeRoundRectCallout">
            <a:avLst>
              <a:gd name="adj1" fmla="val -32715"/>
              <a:gd name="adj2" fmla="val -11377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방송통신 위원회 </a:t>
            </a:r>
            <a:r>
              <a:rPr lang="en-US" altLang="ko-KR" sz="1100" smtClean="0"/>
              <a:t>DB </a:t>
            </a:r>
            <a:r>
              <a:rPr lang="ko-KR" altLang="en-US" sz="1100" smtClean="0"/>
              <a:t>차단</a:t>
            </a:r>
            <a:endParaRPr lang="ko-KR" altLang="en-US" sz="1100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715140" y="5143512"/>
            <a:ext cx="1643074" cy="285752"/>
          </a:xfrm>
          <a:prstGeom prst="wedgeRoundRectCallout">
            <a:avLst>
              <a:gd name="adj1" fmla="val -58356"/>
              <a:gd name="adj2" fmla="val 622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URL Custom DB </a:t>
            </a:r>
            <a:r>
              <a:rPr lang="ko-KR" altLang="en-US" sz="1100" smtClean="0"/>
              <a:t>설정</a:t>
            </a:r>
            <a:endParaRPr lang="ko-KR" altLang="en-US" sz="1100"/>
          </a:p>
        </p:txBody>
      </p:sp>
      <p:sp>
        <p:nvSpPr>
          <p:cNvPr id="12" name="아래쪽 화살표 11"/>
          <p:cNvSpPr/>
          <p:nvPr/>
        </p:nvSpPr>
        <p:spPr>
          <a:xfrm>
            <a:off x="5500694" y="2428868"/>
            <a:ext cx="428628" cy="42862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357422" y="5072074"/>
            <a:ext cx="1357322" cy="285752"/>
          </a:xfrm>
          <a:prstGeom prst="wedgeRoundRectCallout">
            <a:avLst>
              <a:gd name="adj1" fmla="val 64542"/>
              <a:gd name="adj2" fmla="val 5956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차단 페이지 설정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HTTP Filter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8008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HTTP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객체 생성후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rule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 적용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(block :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안내페이지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cut :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페이지 차단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pass :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허용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60320" y="1713975"/>
          <a:ext cx="8643998" cy="454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4622"/>
                <a:gridCol w="3689376"/>
              </a:tblGrid>
              <a:tr h="180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 Filter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객체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appgw http http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strict-http action pass log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HTTP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Protocol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이 아닐 경우 통과 시키며 로그 기록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clause 1 hostname www.naver.com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도메인 한 개를 차단 하고 싶을 경우 설정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clause 90 signature custom 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Custom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DB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있는 모든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DB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등록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clause 100 signature grade 4 4 4 4 4 4 1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정통부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DB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차단 정책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4029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page 1 code 200 body &lt;html&gt;&lt;head&gt;&lt;meta http-equiv="refresh" content="5; URL=http://www.warning.or.kr" /&gt;&lt;meta http-equiv="Content-Type" content="text/html" charset=utf-8 /&gt;&lt;/head&gt;&lt;h1&gt; NexG UTM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에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SimSun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의해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SimSun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5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초뒤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SimSun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차단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SimSun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페이지로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SimSun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이동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SimSun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합니다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.&lt;/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h1&gt;&lt;/html&gt;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(5)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차단 안내 페이지 샘플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Tahoma"/>
                        </a:rPr>
                        <a:t> rule 1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block page 1 clause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 : clause 1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적용한 도메인을 안내 페이지 출력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Tahoma"/>
                        </a:rPr>
                        <a:t> rule 90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cut clause 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(7) : clause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90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등록된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URL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을 차단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Tahoma"/>
                        </a:rPr>
                        <a:t> rule 100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block page 1 clause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(8) : clause 100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적용된 정통부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DB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차단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Tahoma"/>
                        </a:rPr>
                        <a:t> rule 1000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pass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(9)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모든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url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허용 룰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ip rule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source 192.168.1.0/24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destination 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protocol tcp sport any dport eq 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(10)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목적이 포트가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tcp 80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포트만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appgw http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적용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policy appgw 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방화벽 정책을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appgw http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객체 적용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log connections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09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FTP Filter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및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4714908" cy="5214974"/>
            <a:chOff x="4605338" y="1428736"/>
            <a:chExt cx="4714908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4714908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4710528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FTP Filter WebUI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786190"/>
            <a:ext cx="4140758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785926"/>
            <a:ext cx="4356131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아래쪽 화살표 21"/>
          <p:cNvSpPr/>
          <p:nvPr/>
        </p:nvSpPr>
        <p:spPr>
          <a:xfrm>
            <a:off x="2214546" y="3071810"/>
            <a:ext cx="428628" cy="42862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71934" y="2500306"/>
            <a:ext cx="500066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357554" y="4929198"/>
            <a:ext cx="500066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008566" y="1214422"/>
            <a:ext cx="4071934" cy="4643470"/>
            <a:chOff x="4605338" y="1428736"/>
            <a:chExt cx="4071934" cy="464347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605338" y="1428736"/>
              <a:ext cx="4071934" cy="4643470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sh run appgw ftp 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appgw ftp ftp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strict-ftp action pass log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block upload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block download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rule 401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description HTTP Filter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source 192.168.1.0/24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destination any</a:t>
              </a: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protocol tcp sport any dport eq 21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policy appgw ftp 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(2)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log connections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lvl="0" indent="-228600">
                <a:buAutoNum type="arabicParenBoth"/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FTP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서비스 포트 설정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lvl="0" indent="-228600">
                <a:buAutoNum type="arabicParenBoth"/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FTP Filter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객체 이름 설정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09718" y="1428736"/>
              <a:ext cx="406755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FTP Filter 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57356" y="33575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NAA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9256" y="3657740"/>
            <a:ext cx="3207098" cy="2485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7651" name="TextBox 10"/>
          <p:cNvSpPr txBox="1">
            <a:spLocks noChangeArrowheads="1"/>
          </p:cNvSpPr>
          <p:nvPr/>
        </p:nvSpPr>
        <p:spPr bwMode="auto">
          <a:xfrm>
            <a:off x="571472" y="1208093"/>
            <a:ext cx="3854450" cy="307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Static Filter</a:t>
            </a: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메일 사이즈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첨부파일 사이즈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송신자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수신자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수신자 수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제목 등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..</a:t>
            </a:r>
          </a:p>
          <a:p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SPAM Score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를 이용한 차단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- 50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개 이상의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SPAM Rule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을 이용하여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종합적인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SPAM Score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를 산출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실시간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RBL(Real-Time 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Blackhole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List)</a:t>
            </a:r>
          </a:p>
          <a:p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500" b="1" dirty="0" err="1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 이용하여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SPAM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정확도를 높임</a:t>
            </a:r>
          </a:p>
          <a:p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 descr="httpfil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9256" y="1000108"/>
            <a:ext cx="3173111" cy="20717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2" name="그림 11" descr="aaa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910" y="4083401"/>
            <a:ext cx="4071934" cy="2274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Mail Filter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D:\Users\gskim\Desktop\UTM\넥스지(NEXG)\VF 2408\VF2406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202" y="1300736"/>
            <a:ext cx="7937183" cy="842010"/>
          </a:xfrm>
          <a:prstGeom prst="rect">
            <a:avLst/>
          </a:prstGeom>
          <a:noFill/>
        </p:spPr>
      </p:pic>
      <p:sp>
        <p:nvSpPr>
          <p:cNvPr id="24592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2408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모서리가 둥근 사각형 설명선 28"/>
          <p:cNvSpPr/>
          <p:nvPr/>
        </p:nvSpPr>
        <p:spPr>
          <a:xfrm>
            <a:off x="4457405" y="1152411"/>
            <a:ext cx="954088" cy="269876"/>
          </a:xfrm>
          <a:prstGeom prst="wedgeRoundRectCallout">
            <a:avLst>
              <a:gd name="adj1" fmla="val 41149"/>
              <a:gd name="adj2" fmla="val 13308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MGT Port</a:t>
            </a:r>
          </a:p>
        </p:txBody>
      </p:sp>
      <p:sp>
        <p:nvSpPr>
          <p:cNvPr id="26" name="직사각형 33"/>
          <p:cNvSpPr/>
          <p:nvPr/>
        </p:nvSpPr>
        <p:spPr>
          <a:xfrm>
            <a:off x="3180948" y="1571611"/>
            <a:ext cx="1857388" cy="50006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33"/>
          <p:cNvSpPr/>
          <p:nvPr/>
        </p:nvSpPr>
        <p:spPr>
          <a:xfrm>
            <a:off x="1342414" y="1571612"/>
            <a:ext cx="1785950" cy="50006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/>
          <p:nvPr/>
        </p:nvSpPr>
        <p:spPr>
          <a:xfrm>
            <a:off x="5071968" y="1652477"/>
            <a:ext cx="304800" cy="35718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1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/>
          <p:nvPr/>
        </p:nvSpPr>
        <p:spPr>
          <a:xfrm>
            <a:off x="5448208" y="1723915"/>
            <a:ext cx="304800" cy="34776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1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사각형 설명선 35"/>
          <p:cNvSpPr/>
          <p:nvPr/>
        </p:nvSpPr>
        <p:spPr>
          <a:xfrm>
            <a:off x="7128892" y="866659"/>
            <a:ext cx="1119189" cy="344494"/>
          </a:xfrm>
          <a:prstGeom prst="wedgeRoundRectCallout">
            <a:avLst>
              <a:gd name="adj1" fmla="val -36617"/>
              <a:gd name="adj2" fmla="val 1068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 x 250G </a:t>
            </a:r>
            <a:r>
              <a:rPr kumimoji="0" lang="ko-KR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내장</a:t>
            </a:r>
            <a:endParaRPr kumimoji="0" lang="en-US" altLang="ko-KR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37"/>
          <p:cNvSpPr/>
          <p:nvPr/>
        </p:nvSpPr>
        <p:spPr>
          <a:xfrm>
            <a:off x="5733862" y="2193112"/>
            <a:ext cx="811213" cy="311172"/>
          </a:xfrm>
          <a:prstGeom prst="wedgeRoundRectCallout">
            <a:avLst>
              <a:gd name="adj1" fmla="val -53149"/>
              <a:gd name="adj2" fmla="val -9466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857225" y="2643182"/>
          <a:ext cx="7500989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176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44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2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44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44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44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HDD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4455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 x Combo Gigabit Ethernet SFP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WAN Port /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100Base-Fx Support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44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Switch Port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44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x 10/100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Management 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58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44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100~240V, 65W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445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44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44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500,000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44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44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CC(EAL4) –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평가중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출고 가능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7" name="직사각형 21"/>
          <p:cNvSpPr/>
          <p:nvPr/>
        </p:nvSpPr>
        <p:spPr>
          <a:xfrm>
            <a:off x="5792659" y="1646263"/>
            <a:ext cx="208101" cy="41598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37"/>
          <p:cNvSpPr/>
          <p:nvPr/>
        </p:nvSpPr>
        <p:spPr>
          <a:xfrm>
            <a:off x="6215074" y="1357298"/>
            <a:ext cx="500066" cy="311172"/>
          </a:xfrm>
          <a:prstGeom prst="wedgeRoundRectCallout">
            <a:avLst>
              <a:gd name="adj1" fmla="val -88081"/>
              <a:gd name="adj2" fmla="val 6623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37"/>
          <p:cNvSpPr/>
          <p:nvPr/>
        </p:nvSpPr>
        <p:spPr>
          <a:xfrm>
            <a:off x="5724435" y="1009535"/>
            <a:ext cx="785817" cy="311172"/>
          </a:xfrm>
          <a:prstGeom prst="wedgeRoundRectCallout">
            <a:avLst>
              <a:gd name="adj1" fmla="val -44483"/>
              <a:gd name="adj2" fmla="val 7156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AUX Port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1"/>
          <p:cNvSpPr/>
          <p:nvPr/>
        </p:nvSpPr>
        <p:spPr>
          <a:xfrm>
            <a:off x="5448208" y="1394433"/>
            <a:ext cx="304800" cy="28575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1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17475" y="0"/>
            <a:ext cx="902652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2400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모서리가 둥근 사각형 설명선 32"/>
          <p:cNvSpPr/>
          <p:nvPr/>
        </p:nvSpPr>
        <p:spPr>
          <a:xfrm>
            <a:off x="1167573" y="2223981"/>
            <a:ext cx="1668467" cy="357188"/>
          </a:xfrm>
          <a:prstGeom prst="wedgeRoundRectCallout">
            <a:avLst>
              <a:gd name="adj1" fmla="val -18653"/>
              <a:gd name="adj2" fmla="val -1199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6 x 10/100/1000 Copper Switch Port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사각형 설명선 26"/>
          <p:cNvSpPr/>
          <p:nvPr/>
        </p:nvSpPr>
        <p:spPr>
          <a:xfrm>
            <a:off x="3199802" y="2223981"/>
            <a:ext cx="2357454" cy="357190"/>
          </a:xfrm>
          <a:prstGeom prst="wedgeRoundRectCallout">
            <a:avLst>
              <a:gd name="adj1" fmla="val -26988"/>
              <a:gd name="adj2" fmla="val -11659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Combo Gigabit Ethernet SFP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WAN Port 1 x L2 Copper Bypass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Mail Filter(Anti-spam)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245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Anti-Spam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옵션 설명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0320" y="1713968"/>
          <a:ext cx="8643998" cy="430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242"/>
                <a:gridCol w="4403756"/>
              </a:tblGrid>
              <a:tr h="399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Anti-Spam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객체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B-UTM-1(config-appgw-mail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)# ?    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APPGW MAIL configuration commands: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anti-relay   Anti-Relay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(1)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anti-realy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를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허용할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IP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및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local-domain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설정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anti-spam    Anti-SPAM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(2)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anti-spam filter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에 적용되지 않을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whitelist IP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설정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anti-virus   Anti-Virus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(3)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anti-virus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의검색 크기 설정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clause       Clause matches a request header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(4)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Mail Filter 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정책 설정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contents     Enable storing messages in disk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(5)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최대 보낼수 있는 메일 용량 설정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(Mbyte)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exit         End current mode and down to previous mode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help         Description of the interactive help 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no           Negate a command or set its defaults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45720" marR="45720" anchor="ctr"/>
                </a:tc>
              </a:tr>
              <a:tr h="2756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response     Server response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rule         Rule triggered by clause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(6)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(4)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번 정책 설정을 적용할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rule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생성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show         Show running system information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source       Source to bind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(7)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source bind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설정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  <a:tr h="2324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strict-mail  Strict mail settings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(8)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smtp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가 아닌 다른 프로토콜을 통과 시키기 위한 설정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Mail Filter(Anti-spam)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29409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Anti-Spam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샘플 설정 설명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0320" y="1713975"/>
          <a:ext cx="8643998" cy="464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804"/>
                <a:gridCol w="4475194"/>
              </a:tblGrid>
              <a:tr h="32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Anti-Spam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객체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appgw mail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source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 eth1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contents limit 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contents store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anti-relay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relay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를 허용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anti-relay permit 192.168.1.0/24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relay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를 허용할 아이피 대역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내부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PC IP)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anti-relay permit network-list server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network-list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를 이용한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relay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허용 방법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anti-relay local-domain mail.domain.com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도메인을 이용한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relay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허용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anti-relay local-domain mail3.domain.com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anti-relay local-domain domain.com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10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anti-spam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(5) : anti-spam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기능 동작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anti-spam whitelist </a:t>
                      </a:r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192.168.1.0/24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 : spam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탐지 제외 시킬 아이피 대역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anti-spam whitelist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219.5.16.24/32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clause 1 subject 4444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clause 2 subject Pfizer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clause 100 score 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clause 200 score 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clause 300 score 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rule 1 pass clause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(7)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메일 제목에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4444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표시된 내용이 존재할때 해당 메일을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통과 시킴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rule 2 block clause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(8)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메일 제목에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Pfizer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내용이 존재 할때 해당 메일을 차단 시킴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rule 100 block clause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(9)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메일 점수가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점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이상 일때 메일을  차단함 </a:t>
                      </a:r>
                    </a:p>
                  </a:txBody>
                  <a:tcPr marL="9525" marR="9525" marT="9525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rule 200 modify subject [SPAM] clause 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(10)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메일 점수가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점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이상 일때 메일 제목에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[SPAM]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태그를 추가 </a:t>
                      </a:r>
                    </a:p>
                  </a:txBody>
                  <a:tcPr marL="9525" marR="9525" marT="9525" marB="0" anchor="ctr"/>
                </a:tc>
              </a:tr>
              <a:tr h="186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rule 1000 pass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(11)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정책에 걸리지 않는 나머지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메일을 통과 시킴 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Mail Filter(Anti-spam)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LOG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보기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431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+mn-ea"/>
                  <a:cs typeface="Tahoma" pitchFamily="34" charset="0"/>
                </a:rPr>
                <a:t>Anti-Spam WebUI Log</a:t>
              </a:r>
              <a:endParaRPr lang="ko-KR" altLang="en-US" sz="1200" b="1">
                <a:latin typeface="+mn-ea"/>
                <a:cs typeface="Tahoma" pitchFamily="34" charset="0"/>
              </a:endParaRPr>
            </a:p>
          </p:txBody>
        </p:sp>
      </p:grpSp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682" y="2000240"/>
            <a:ext cx="865002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httpfil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5457" y="1142984"/>
            <a:ext cx="3424261" cy="223567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12" name="그림 11" descr="aaaaaaa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0694" y="4417327"/>
            <a:ext cx="3451734" cy="1583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6626" name="TextBox 10"/>
          <p:cNvSpPr txBox="1">
            <a:spLocks noChangeArrowheads="1"/>
          </p:cNvSpPr>
          <p:nvPr/>
        </p:nvSpPr>
        <p:spPr bwMode="auto">
          <a:xfrm>
            <a:off x="722313" y="1285860"/>
            <a:ext cx="414655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지원 메신저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 - MSN, </a:t>
            </a:r>
            <a:r>
              <a:rPr lang="en-US" altLang="ko-KR" sz="2000" b="1" dirty="0" err="1">
                <a:latin typeface="맑은 고딕" pitchFamily="50" charset="-127"/>
                <a:ea typeface="맑은 고딕" pitchFamily="50" charset="-127"/>
              </a:rPr>
              <a:t>NateOn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, Yahoo</a:t>
            </a:r>
          </a:p>
          <a:p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대화내용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및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내용 차단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 </a:t>
            </a:r>
            <a:endParaRPr kumimoji="0"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 descr="00012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596" y="3000372"/>
            <a:ext cx="4714908" cy="3411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IM(Instant Messenger) Filter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IM Filter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및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8596" y="1233058"/>
            <a:ext cx="2250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IM Filter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샘플 설정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60320" y="1713967"/>
          <a:ext cx="8643998" cy="4501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804"/>
                <a:gridCol w="4475194"/>
              </a:tblGrid>
              <a:tr h="338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Anti-Spam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객체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B-UTM-1# sh run appgw im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appgw im 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clause 1 file-transfer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(1)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파일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전송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차단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돋움"/>
                        </a:rPr>
                        <a:t>설정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clause 2 message hello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(2)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대화 내용 차단 설정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clause 3 encrypted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(3)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암호화된 대화 내용 차단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rule 1 block clause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rule 2 block clause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rule 3 block clause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rule 4 pass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(4)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: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이외 메시지 허용 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330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 rule 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description MSN, NateOn, Yahoo Messenger Proxy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source 192.168.1.0/24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destination 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protocol tcp sport any dport eq 1863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protocol tcp sport any dport eq 5004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protocol tcp sport any dport eq 5030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policy appgw im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(5)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: appgw im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객체 적용 </a:t>
                      </a:r>
                      <a:endParaRPr lang="ko-KR" altLang="en-US" sz="1100" b="1" i="0" u="none" strike="noStrike" smtClean="0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log connections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96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IM Filter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및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214974"/>
            <a:chOff x="4605338" y="1428736"/>
            <a:chExt cx="4714908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4714908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4710528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IM Filter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객체 설정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(WebUI)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3" y="2143116"/>
            <a:ext cx="7899735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IM Filter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및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214974"/>
            <a:chOff x="4605338" y="1428736"/>
            <a:chExt cx="4714908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4714908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4710528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IM Filter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객체 적용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(WebUI 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714488"/>
            <a:ext cx="6143668" cy="460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500298" y="4714884"/>
            <a:ext cx="3357586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실습 교육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224" y="1714488"/>
            <a:ext cx="68580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HTTP Filter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에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3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개의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URL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을 등록하여 차단 한뒤 접속 사용자에게 차단 메시지를 보여주시오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Full URL Custom DB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를 이용하여 주요 포탈 메일의 쓰기 버튼이 클릭 안되도록 설정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KISCOM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DB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를 이용하여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18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세 이상 등급으로 사이트 접속 설정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FTP Filter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를 설정하여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Upload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차단 설정을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Contents Filter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642910" y="1285860"/>
            <a:ext cx="3962873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9.1 IPS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구조 및 이해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IPS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의 이해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9.2 Anomaly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Traffic Anomaly 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Traffic Anomaly 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(1) / (2)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Traffic Anomaly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유형별 정책 목록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Traffic Anomaly IP Accounting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Protocol Anomaly 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Protocol Anomaly 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(1) / (2)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Protocol Anomaly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유형별 정책 목록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Self-learning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9.3 IPS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정책 관리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IPS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정책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IPS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정책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Custom Signature</a:t>
            </a:r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>
                <a:latin typeface="HY견고딕" pitchFamily="18" charset="-127"/>
                <a:ea typeface="HY견고딕" pitchFamily="18" charset="-127"/>
              </a:rPr>
              <a:t>Chapter </a:t>
            </a:r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9. IPS / Anti-Virus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966845" y="1500174"/>
            <a:ext cx="3462807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9.4 Anti-Virus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Anti-Virus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란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?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9.5 White List / Black list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9.6 Anti Evasion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ea typeface="+mn-ea"/>
                <a:cs typeface="Arial" charset="0"/>
              </a:rPr>
              <a:t>9.7 </a:t>
            </a:r>
            <a:r>
              <a:rPr kumimoji="0" lang="ko-KR" altLang="en-US" b="1" smtClean="0">
                <a:latin typeface="+mn-ea"/>
                <a:ea typeface="+mn-ea"/>
                <a:cs typeface="Arial" charset="0"/>
              </a:rPr>
              <a:t>실습 교육</a:t>
            </a:r>
            <a:endParaRPr kumimoji="0" lang="en-US" altLang="ko-KR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1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2</a:t>
            </a:r>
            <a:endParaRPr kumimoji="0" lang="en-US" altLang="ko-KR" sz="1400" b="1">
              <a:latin typeface="+mn-ea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352550"/>
            <a:ext cx="3904602" cy="279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Box 10"/>
          <p:cNvSpPr txBox="1">
            <a:spLocks noChangeArrowheads="1"/>
          </p:cNvSpPr>
          <p:nvPr/>
        </p:nvSpPr>
        <p:spPr bwMode="auto">
          <a:xfrm>
            <a:off x="428596" y="1357298"/>
            <a:ext cx="7497052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en-US" altLang="ko-KR" sz="2000" b="1" smtClean="0">
                <a:latin typeface="맑은 고딕" pitchFamily="50" charset="-127"/>
                <a:ea typeface="맑은 고딕" pitchFamily="50" charset="-127"/>
              </a:rPr>
              <a:t>Anomaly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 - Traffic Anomaly</a:t>
            </a:r>
          </a:p>
          <a:p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       Flooding Attack (TCP, UDP, ICMP)</a:t>
            </a:r>
          </a:p>
          <a:p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       smurf, portscan, portsweep, etc..</a:t>
            </a:r>
          </a:p>
          <a:p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       IP Accounting </a:t>
            </a:r>
          </a:p>
          <a:p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 - Protocol Anomaly</a:t>
            </a:r>
          </a:p>
          <a:p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       </a:t>
            </a:r>
            <a:r>
              <a:rPr lang="en-US" altLang="ko-KR" sz="1400" smtClean="0">
                <a:latin typeface="Segoe UI" pitchFamily="34" charset="0"/>
                <a:ea typeface="맑은 고딕" pitchFamily="50" charset="-127"/>
              </a:rPr>
              <a:t>Layer3 IP Protocol Anomaly</a:t>
            </a:r>
          </a:p>
          <a:p>
            <a:r>
              <a:rPr lang="en-US" altLang="ko-KR" sz="1400" smtClean="0">
                <a:latin typeface="Segoe UI" pitchFamily="34" charset="0"/>
                <a:ea typeface="맑은 고딕" pitchFamily="50" charset="-127"/>
              </a:rPr>
              <a:t>        Layer4 TCP, UDP, ICMP Anomaly</a:t>
            </a:r>
            <a:br>
              <a:rPr lang="en-US" altLang="ko-KR" sz="1400" smtClean="0">
                <a:latin typeface="Segoe UI" pitchFamily="34" charset="0"/>
                <a:ea typeface="맑은 고딕" pitchFamily="50" charset="-127"/>
              </a:rPr>
            </a:br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- Self-learning</a:t>
            </a:r>
          </a:p>
          <a:p>
            <a:r>
              <a:rPr lang="en-US" altLang="ko-KR" sz="160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Self-learning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을 통한 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DoS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탐지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특징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smtClean="0">
                <a:latin typeface="Segoe UI" pitchFamily="34" charset="0"/>
                <a:ea typeface="맑은 고딕" pitchFamily="50" charset="-127"/>
              </a:rPr>
              <a:t>       IPS</a:t>
            </a:r>
            <a:r>
              <a:rPr lang="ko-KR" altLang="en-US" sz="1400" smtClean="0">
                <a:latin typeface="Segoe UI" pitchFamily="34" charset="0"/>
                <a:ea typeface="맑은 고딕" pitchFamily="50" charset="-127"/>
              </a:rPr>
              <a:t>와 별도로 동작 가능</a:t>
            </a:r>
            <a:endParaRPr lang="en-US" altLang="ko-KR" sz="1400" smtClean="0">
              <a:latin typeface="Segoe UI" pitchFamily="34" charset="0"/>
              <a:ea typeface="맑은 고딕" pitchFamily="50" charset="-127"/>
            </a:endParaRPr>
          </a:p>
          <a:p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b="1" smtClean="0">
                <a:latin typeface="Segoe UI" pitchFamily="34" charset="0"/>
                <a:ea typeface="맑은 고딕" pitchFamily="50" charset="-127"/>
              </a:rPr>
              <a:t> Signature</a:t>
            </a:r>
            <a:endParaRPr lang="en-US" altLang="ko-KR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세션 기반 공격 징후 탐지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- Signature Action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변경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 (Signature, Group, Severity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별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   - Sinature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패턴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, Group, Severity,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별로 객체 생성 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Rule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별 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IPS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정책 차별 적용 가능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   - Signature/IP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별 예외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차단 정책 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(white list,black list)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기능으로 오탐율 최소화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   - Custom Signature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생성 기능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Users\gskim\Desktop\UTM\넥스지(NEXG)\VF 2406\VF2408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065" y="1214422"/>
            <a:ext cx="7918609" cy="829628"/>
          </a:xfrm>
          <a:prstGeom prst="rect">
            <a:avLst/>
          </a:prstGeom>
          <a:noFill/>
        </p:spPr>
      </p:pic>
      <p:sp>
        <p:nvSpPr>
          <p:cNvPr id="8" name="직사각형 28"/>
          <p:cNvSpPr/>
          <p:nvPr/>
        </p:nvSpPr>
        <p:spPr>
          <a:xfrm>
            <a:off x="876078" y="1440637"/>
            <a:ext cx="1062143" cy="4073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29"/>
          <p:cNvSpPr/>
          <p:nvPr/>
        </p:nvSpPr>
        <p:spPr>
          <a:xfrm>
            <a:off x="2574494" y="1545901"/>
            <a:ext cx="773829" cy="42605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30"/>
          <p:cNvSpPr/>
          <p:nvPr/>
        </p:nvSpPr>
        <p:spPr>
          <a:xfrm>
            <a:off x="3709263" y="1428736"/>
            <a:ext cx="1143000" cy="571504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31"/>
          <p:cNvSpPr/>
          <p:nvPr/>
        </p:nvSpPr>
        <p:spPr>
          <a:xfrm>
            <a:off x="4888380" y="1574182"/>
            <a:ext cx="378947" cy="42605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사각형 설명선 33"/>
          <p:cNvSpPr/>
          <p:nvPr/>
        </p:nvSpPr>
        <p:spPr>
          <a:xfrm>
            <a:off x="852331" y="2031382"/>
            <a:ext cx="596900" cy="254610"/>
          </a:xfrm>
          <a:prstGeom prst="wedgeRoundRectCallout">
            <a:avLst>
              <a:gd name="adj1" fmla="val 44748"/>
              <a:gd name="adj2" fmla="val -12680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LCD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사각형 설명선 34"/>
          <p:cNvSpPr/>
          <p:nvPr/>
        </p:nvSpPr>
        <p:spPr>
          <a:xfrm>
            <a:off x="1586480" y="2134384"/>
            <a:ext cx="1757362" cy="369900"/>
          </a:xfrm>
          <a:prstGeom prst="wedgeRoundRectCallout">
            <a:avLst>
              <a:gd name="adj1" fmla="val 30784"/>
              <a:gd name="adj2" fmla="val -10620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10/100/1000 Copper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WAN Port 1 x L2 Bypass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사각형 설명선 35"/>
          <p:cNvSpPr/>
          <p:nvPr/>
        </p:nvSpPr>
        <p:spPr>
          <a:xfrm>
            <a:off x="3593370" y="2139833"/>
            <a:ext cx="1600208" cy="369900"/>
          </a:xfrm>
          <a:prstGeom prst="wedgeRoundRectCallout">
            <a:avLst>
              <a:gd name="adj1" fmla="val -23813"/>
              <a:gd name="adj2" fmla="val -1139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4 x 10/100/1000  Copper Switch Port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사각형 설명선 36"/>
          <p:cNvSpPr/>
          <p:nvPr/>
        </p:nvSpPr>
        <p:spPr>
          <a:xfrm>
            <a:off x="4374033" y="1120847"/>
            <a:ext cx="990600" cy="257171"/>
          </a:xfrm>
          <a:prstGeom prst="wedgeRoundRectCallout">
            <a:avLst>
              <a:gd name="adj1" fmla="val 17597"/>
              <a:gd name="adj2" fmla="val 11051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MGT Port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사각형 설명선 37"/>
          <p:cNvSpPr/>
          <p:nvPr/>
        </p:nvSpPr>
        <p:spPr>
          <a:xfrm>
            <a:off x="5333515" y="2180824"/>
            <a:ext cx="811213" cy="311172"/>
          </a:xfrm>
          <a:prstGeom prst="wedgeRoundRectCallout">
            <a:avLst>
              <a:gd name="adj1" fmla="val -28491"/>
              <a:gd name="adj2" fmla="val -11915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31"/>
          <p:cNvSpPr/>
          <p:nvPr/>
        </p:nvSpPr>
        <p:spPr>
          <a:xfrm>
            <a:off x="5267328" y="1574182"/>
            <a:ext cx="357190" cy="42605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592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2)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2406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사각형 설명선 35"/>
          <p:cNvSpPr/>
          <p:nvPr/>
        </p:nvSpPr>
        <p:spPr>
          <a:xfrm>
            <a:off x="6836655" y="842356"/>
            <a:ext cx="1119189" cy="344494"/>
          </a:xfrm>
          <a:prstGeom prst="wedgeRoundRectCallout">
            <a:avLst>
              <a:gd name="adj1" fmla="val -36617"/>
              <a:gd name="adj2" fmla="val 1068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 x 250G </a:t>
            </a:r>
            <a:r>
              <a:rPr kumimoji="0"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내장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857225" y="2598440"/>
          <a:ext cx="7500989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214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2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2G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HDD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4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WAN 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Switch 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x 10/100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Management 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928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7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100~240V, 65W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4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754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7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500,000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CC(EAL4)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출고 가능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9" name="모서리가 둥근 사각형 설명선 37"/>
          <p:cNvSpPr/>
          <p:nvPr/>
        </p:nvSpPr>
        <p:spPr>
          <a:xfrm>
            <a:off x="6050838" y="1413860"/>
            <a:ext cx="500066" cy="311172"/>
          </a:xfrm>
          <a:prstGeom prst="wedgeRoundRectCallout">
            <a:avLst>
              <a:gd name="adj1" fmla="val -67345"/>
              <a:gd name="adj2" fmla="val 4503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31"/>
          <p:cNvSpPr/>
          <p:nvPr/>
        </p:nvSpPr>
        <p:spPr>
          <a:xfrm>
            <a:off x="5711716" y="1555328"/>
            <a:ext cx="212843" cy="44491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17475" y="0"/>
            <a:ext cx="902652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2400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구조 및 이해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IPS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의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이해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6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431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nimda240 Virus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패킷 상태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714488"/>
            <a:ext cx="781050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071538" y="5572140"/>
            <a:ext cx="2786082" cy="357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7224" y="3500438"/>
            <a:ext cx="3357586" cy="1071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357686" y="3786190"/>
            <a:ext cx="1500198" cy="285752"/>
          </a:xfrm>
          <a:prstGeom prst="wedgeRoundRectCallout">
            <a:avLst>
              <a:gd name="adj1" fmla="val -57084"/>
              <a:gd name="adj2" fmla="val -4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TCP Flag </a:t>
            </a:r>
            <a:r>
              <a:rPr lang="ko-KR" altLang="en-US" sz="1100" smtClean="0"/>
              <a:t>상태 판단</a:t>
            </a:r>
            <a:endParaRPr lang="ko-KR" altLang="en-US" sz="110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214942" y="5572140"/>
            <a:ext cx="2286016" cy="285752"/>
          </a:xfrm>
          <a:prstGeom prst="wedgeRoundRectCallout">
            <a:avLst>
              <a:gd name="adj1" fmla="val -57084"/>
              <a:gd name="adj2" fmla="val -4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Payload DATA </a:t>
            </a:r>
            <a:r>
              <a:rPr lang="ko-KR" altLang="en-US" sz="1100" smtClean="0"/>
              <a:t>내용을 보고 탐지</a:t>
            </a:r>
            <a:endParaRPr lang="ko-KR" altLang="en-US" sz="1100"/>
          </a:p>
        </p:txBody>
      </p:sp>
      <p:sp>
        <p:nvSpPr>
          <p:cNvPr id="16" name="직사각형 15"/>
          <p:cNvSpPr/>
          <p:nvPr/>
        </p:nvSpPr>
        <p:spPr>
          <a:xfrm>
            <a:off x="3929058" y="5572140"/>
            <a:ext cx="1071570" cy="357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Traffic anomaly 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8448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비정 상적인 트래픽을 차단 하기 위한 기능 이며 설치 위치 및 트래픽 사용 특성에 따라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600" b="1" smtClean="0">
                <a:latin typeface="+mn-ea"/>
                <a:ea typeface="+mn-ea"/>
                <a:cs typeface="Tahoma" pitchFamily="34" charset="0"/>
              </a:rPr>
            </a:b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 설정 값을 적용 해야함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0320" y="1847284"/>
          <a:ext cx="8643998" cy="1962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374"/>
                <a:gridCol w="3403624"/>
              </a:tblGrid>
              <a:tr h="281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>
                          <a:latin typeface="+mj-ea"/>
                          <a:ea typeface="+mj-ea"/>
                        </a:rPr>
                        <a:t>Traffic anomaly </a:t>
                      </a:r>
                      <a:r>
                        <a:rPr lang="ko-KR" altLang="en-US" sz="1400" baseline="0" smtClean="0">
                          <a:latin typeface="+mj-ea"/>
                          <a:ea typeface="+mj-ea"/>
                        </a:rPr>
                        <a:t>설정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28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B-UTM-1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sh run ip ips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8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8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ip ips anomaly traffic interval 5 sec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(1) : traffic anomaly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실행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8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ip ips anomaly traffic default policy alert threshold 3001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기본 설정 값을 경보로 설정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8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ip ips anomaly traffic synflooding policy drop threshold 1000 blocking-time 60 sec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(3)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 : synflooding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에 대해 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drop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설정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8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ip ips anomaly traffic ackflooding policy alert threshold 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890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no</a:t>
                      </a:r>
                      <a:r>
                        <a:rPr lang="en-US" sz="1000" b="1" i="0" u="none" strike="noStrike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ip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ips anomaly traffic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pingflooding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(4) :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탐지를 하고 싶지 않은 패턴에 대해 예외 처리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10133" y="3929066"/>
            <a:ext cx="8012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Traffic anomaly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기능을 사용할 경우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IP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별 실시간 트래픽 사용량을 확인할 수 있음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214282" y="4336022"/>
          <a:ext cx="8643998" cy="1950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878"/>
                <a:gridCol w="2832120"/>
              </a:tblGrid>
              <a:tr h="285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Protocol</a:t>
                      </a:r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 anomaly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ip accounting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(5)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실시간 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별 사용량 보기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Source		TX-Packets	TX-Bytes	RX-Packets	RX-Bytes	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168.128.224.98		36	2697	34	14290	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168.128.224.100	86	6009	41	10652	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168.128.224.123	25	1186	13	4932	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211.110.202.119	0	0	48	2214	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211.45.26.70		37	17706	47	2128	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211.115.13.26		2	98	22	1548	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168.128.224.101	8	1078	8	1422	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10.100.2.127		0	0	7	1357	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Blacklist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등록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6813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Traffic anomaly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 의해 탐지된 패킷은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blacklist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 등록되어 관리됨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.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0320" y="1643050"/>
          <a:ext cx="8643998" cy="3037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242"/>
                <a:gridCol w="4403756"/>
              </a:tblGrid>
              <a:tr h="287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j-ea"/>
                          <a:ea typeface="+mj-ea"/>
                        </a:rPr>
                        <a:t>Blacklist </a:t>
                      </a:r>
                      <a:r>
                        <a:rPr lang="ko-KR" altLang="en-US" sz="1400" smtClean="0">
                          <a:latin typeface="+mj-ea"/>
                          <a:ea typeface="+mj-ea"/>
                        </a:rPr>
                        <a:t>상태 보기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11941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*B-UTM-1#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sh ip ips blacklist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1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IPS Anomaly Blacklists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1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Flooding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  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423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[sid : 2000007] action =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alert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index = 4020 counter = 2619</a:t>
                      </a:r>
                    </a:p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protocol =   17, addr =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119.253.39.43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dport =   514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(1) : udpflooding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탐지되어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alert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으로 등록 됨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1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Flooding_DST       :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1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ARP Flooding       :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1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EchoLoop           :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1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PortScan           :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250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[sid : 2000016] action =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drop</a:t>
                      </a:r>
                      <a:r>
                        <a:rPr lang="en-US" sz="1100" b="0" i="0" u="none" strike="noStrike" baseline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index = 19780 counter = 3</a:t>
                      </a:r>
                    </a:p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 protocol =    6, saddr = 218.145.68.237, daddr = 111.32.22.37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(2)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 : traffic anomaly drop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정책에 따라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blacklist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에 등록 된 상태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1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Sweep              :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8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 Define        :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0320" y="5181409"/>
          <a:ext cx="8643998" cy="1105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374"/>
                <a:gridCol w="3403624"/>
              </a:tblGrid>
              <a:tr h="271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j-ea"/>
                          <a:ea typeface="+mj-ea"/>
                        </a:rPr>
                        <a:t>Anomaly</a:t>
                      </a:r>
                      <a:r>
                        <a:rPr lang="en-US" altLang="ko-KR" sz="14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aseline="0" smtClean="0">
                          <a:latin typeface="+mj-ea"/>
                          <a:ea typeface="+mj-ea"/>
                        </a:rPr>
                        <a:t>설정 상태 보기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000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kern="120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*B-UTM-1#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ip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ips anomaly | begin 2000016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6002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[portscan:2000016]: (medium) Port Scanning Detection</a:t>
                      </a:r>
                    </a:p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: Action = alert, threshold =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(3)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 blacklist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Tahoma" pitchFamily="34" charset="0"/>
                          <a:sym typeface="Wingdings" pitchFamily="2" charset="2"/>
                        </a:rPr>
                        <a:t>에 탐지된 종류 찾기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j-ea"/>
                        <a:ea typeface="+mj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28596" y="4786322"/>
            <a:ext cx="2773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Anomaly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 상태 찾기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Traffic anomaly policy option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6651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Traffic anomaly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에서 다양한 정책을 설정 하여 장비 안정성 강화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0320" y="1743175"/>
          <a:ext cx="8643998" cy="189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3118"/>
                <a:gridCol w="4260880"/>
              </a:tblGrid>
              <a:tr h="285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Traffic 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anomaly Policy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옵션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*B-UTM-1(config)# ip ips anomaly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traffic default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policy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alert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Alert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pass + logging)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통과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+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로그 기록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drop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Drop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drop + logging)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차단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+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로그 기록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pass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Pass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pass)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통과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탐지는 함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)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qos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Tahoma"/>
                        </a:rPr>
                        <a:t>QoS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QoS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+ logging)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QoS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정책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+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로그 기록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sqos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Tahoma"/>
                        </a:rPr>
                        <a:t>SQoS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QoS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 : QoS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정책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431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탐지 간격 및 기본 정책 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14488"/>
            <a:ext cx="1519257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385733" y="3614739"/>
            <a:ext cx="1428760" cy="233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735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1714488"/>
            <a:ext cx="6484029" cy="451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오른쪽 화살표 19"/>
          <p:cNvSpPr/>
          <p:nvPr/>
        </p:nvSpPr>
        <p:spPr>
          <a:xfrm>
            <a:off x="1928794" y="357187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001024" y="2428868"/>
            <a:ext cx="714380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4095755"/>
            <a:ext cx="5429288" cy="740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7686" y="4929198"/>
            <a:ext cx="4429156" cy="95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7429520" y="3124198"/>
            <a:ext cx="642942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위로 굽은 화살표 36"/>
          <p:cNvSpPr/>
          <p:nvPr/>
        </p:nvSpPr>
        <p:spPr>
          <a:xfrm rot="10800000">
            <a:off x="6905637" y="2466968"/>
            <a:ext cx="1000133" cy="1604974"/>
          </a:xfrm>
          <a:prstGeom prst="bentUpArrow">
            <a:avLst>
              <a:gd name="adj1" fmla="val 15476"/>
              <a:gd name="adj2" fmla="val 15000"/>
              <a:gd name="adj3" fmla="val 2595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3786182" y="3357562"/>
            <a:ext cx="2000264" cy="285752"/>
          </a:xfrm>
          <a:prstGeom prst="wedgeRoundRectCallout">
            <a:avLst>
              <a:gd name="adj1" fmla="val -27953"/>
              <a:gd name="adj2" fmla="val -10043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전체 그룹에 대한 기본 정책</a:t>
            </a:r>
            <a:endParaRPr lang="ko-KR" altLang="en-US" sz="1100"/>
          </a:p>
        </p:txBody>
      </p:sp>
      <p:sp>
        <p:nvSpPr>
          <p:cNvPr id="41" name="아래쪽 화살표 40"/>
          <p:cNvSpPr/>
          <p:nvPr/>
        </p:nvSpPr>
        <p:spPr>
          <a:xfrm>
            <a:off x="7786710" y="3429000"/>
            <a:ext cx="285752" cy="1500198"/>
          </a:xfrm>
          <a:prstGeom prst="downArrow">
            <a:avLst>
              <a:gd name="adj1" fmla="val 50000"/>
              <a:gd name="adj2" fmla="val 8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Traffic anomaly 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정책 목록별 세부 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1928794" y="357187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14488"/>
            <a:ext cx="1519257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385733" y="3614739"/>
            <a:ext cx="1428760" cy="233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1714488"/>
            <a:ext cx="6484029" cy="451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5286388"/>
            <a:ext cx="6500858" cy="1117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7339032" y="4572008"/>
            <a:ext cx="642942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로 굽은 화살표 16"/>
          <p:cNvSpPr/>
          <p:nvPr/>
        </p:nvSpPr>
        <p:spPr>
          <a:xfrm rot="10800000">
            <a:off x="6691327" y="4619633"/>
            <a:ext cx="571505" cy="642942"/>
          </a:xfrm>
          <a:prstGeom prst="bentUpArrow">
            <a:avLst>
              <a:gd name="adj1" fmla="val 25000"/>
              <a:gd name="adj2" fmla="val 25000"/>
              <a:gd name="adj3" fmla="val 3833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7500958" y="3643314"/>
            <a:ext cx="1143008" cy="285752"/>
          </a:xfrm>
          <a:prstGeom prst="wedgeRoundRectCallout">
            <a:avLst>
              <a:gd name="adj1" fmla="val 27999"/>
              <a:gd name="adj2" fmla="val 8289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탐지 제외 선택</a:t>
            </a:r>
            <a:endParaRPr lang="ko-KR" altLang="en-US" sz="1100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Traffic anomaly 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(2)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정책 목록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000232" y="357187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14488"/>
            <a:ext cx="1519257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385733" y="3614739"/>
            <a:ext cx="1428760" cy="233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3703" y="1643050"/>
            <a:ext cx="6080263" cy="464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Traffic anomaly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유형별 정책 목록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Traffic anomaly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권장 설정값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596" y="1233058"/>
            <a:ext cx="81017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TCP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의 정상 세션은 자동으로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whitelist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 등록 되어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Traffic anomaly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 걸리지 않음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.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260320" y="1643050"/>
          <a:ext cx="8643998" cy="4714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7564"/>
                <a:gridCol w="642942"/>
                <a:gridCol w="2403492"/>
              </a:tblGrid>
              <a:tr h="328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Traffic anomaly 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설정 보기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정책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interval 5 sec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default policy alert threshold 3002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tcpflooding policy alert threshold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synflooding policy drop threshold 200 blocking-time 120 sec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drop</a:t>
                      </a: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no ip ips anomaly traffic ackflooding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No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rstflooding policy alert threshold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finflooding policy alert threshold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udpflooding policy alert threshold 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dnspoison policy alert threshold 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icmpflooding policy alert threshold 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arpflooding policy alert threshold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pingflooding policy drop threshold 500 blocking-time 60 sec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smurf policy alert threshold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host-unreachable policy alert threshold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tcpsweep policy alert threshold 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icmpsweep policy alert threshold 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portscan policy alert threshold 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udpecho policy alert threshold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udpascend policy alert threshold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udpchargen policy alert threshold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udpsnork policy alert threshold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udpbomb policy alert threshold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907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맑은 고딕"/>
                        </a:rPr>
                        <a:t>ip ips anomaly traffic udpfraggle policy alert threshold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IP accounting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70" y="1643050"/>
            <a:ext cx="1509097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333345" y="6010293"/>
            <a:ext cx="1428760" cy="233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6767" y="1714488"/>
            <a:ext cx="6237199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6319" y="3714752"/>
            <a:ext cx="3817805" cy="264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3471855" y="2062153"/>
            <a:ext cx="785818" cy="142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3500430" y="1571612"/>
            <a:ext cx="785818" cy="285752"/>
          </a:xfrm>
          <a:prstGeom prst="wedgeRoundRectCallout">
            <a:avLst>
              <a:gd name="adj1" fmla="val 27166"/>
              <a:gd name="adj2" fmla="val 10289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IP </a:t>
            </a:r>
            <a:r>
              <a:rPr lang="ko-KR" altLang="en-US" sz="1100" smtClean="0"/>
              <a:t>검색 </a:t>
            </a:r>
            <a:endParaRPr lang="ko-KR" altLang="en-US" sz="1100"/>
          </a:p>
        </p:txBody>
      </p:sp>
      <p:sp>
        <p:nvSpPr>
          <p:cNvPr id="11" name="오른쪽 화살표 10"/>
          <p:cNvSpPr/>
          <p:nvPr/>
        </p:nvSpPr>
        <p:spPr>
          <a:xfrm>
            <a:off x="1928794" y="357187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 accounting WebUI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Protocol Anomaly(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비정상 적인 패킷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6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korgo240 Virus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패킷 상태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643050"/>
            <a:ext cx="6786610" cy="4726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285852" y="4143380"/>
            <a:ext cx="1428760" cy="1619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14414" y="5152477"/>
            <a:ext cx="1785950" cy="142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42976" y="5348861"/>
            <a:ext cx="4000528" cy="7858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00364" y="3929066"/>
            <a:ext cx="1357322" cy="285752"/>
          </a:xfrm>
          <a:prstGeom prst="wedgeRoundRectCallout">
            <a:avLst>
              <a:gd name="adj1" fmla="val -64099"/>
              <a:gd name="adj2" fmla="val 43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Syn flags enable</a:t>
            </a:r>
            <a:endParaRPr lang="ko-KR" altLang="en-US" sz="110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429256" y="5500702"/>
            <a:ext cx="1214446" cy="428628"/>
          </a:xfrm>
          <a:prstGeom prst="wedgeRoundRectCallout">
            <a:avLst>
              <a:gd name="adj1" fmla="val -66314"/>
              <a:gd name="adj2" fmla="val -1527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쓸모없는 내용</a:t>
            </a:r>
            <a:endParaRPr lang="en-US" altLang="ko-KR" sz="1100" smtClean="0"/>
          </a:p>
          <a:p>
            <a:r>
              <a:rPr lang="en-US" altLang="ko-KR" sz="1100" smtClean="0"/>
              <a:t>(Syn + DATA)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Users\gskim\Desktop\UTM\넥스지(NEXG)\VF 2404\VF2404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607" y="1462466"/>
            <a:ext cx="7900035" cy="879158"/>
          </a:xfrm>
          <a:prstGeom prst="rect">
            <a:avLst/>
          </a:prstGeom>
          <a:noFill/>
        </p:spPr>
      </p:pic>
      <p:sp>
        <p:nvSpPr>
          <p:cNvPr id="24592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3)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2404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모서리가 둥근 사각형 설명선 26"/>
          <p:cNvSpPr/>
          <p:nvPr/>
        </p:nvSpPr>
        <p:spPr>
          <a:xfrm>
            <a:off x="5799851" y="2429985"/>
            <a:ext cx="2357454" cy="357190"/>
          </a:xfrm>
          <a:prstGeom prst="wedgeRoundRectCallout">
            <a:avLst>
              <a:gd name="adj1" fmla="val -26988"/>
              <a:gd name="adj2" fmla="val -11659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4 x Combo Gigabit Ethernet SFP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 x L2 Copper Bypass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사각형 설명선 28"/>
          <p:cNvSpPr/>
          <p:nvPr/>
        </p:nvSpPr>
        <p:spPr>
          <a:xfrm>
            <a:off x="3299521" y="1332995"/>
            <a:ext cx="954088" cy="269876"/>
          </a:xfrm>
          <a:prstGeom prst="wedgeRoundRectCallout">
            <a:avLst>
              <a:gd name="adj1" fmla="val 41149"/>
              <a:gd name="adj2" fmla="val 13308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MGT Port</a:t>
            </a:r>
          </a:p>
        </p:txBody>
      </p:sp>
      <p:sp>
        <p:nvSpPr>
          <p:cNvPr id="31" name="직사각형 33"/>
          <p:cNvSpPr/>
          <p:nvPr/>
        </p:nvSpPr>
        <p:spPr>
          <a:xfrm>
            <a:off x="4707643" y="1780673"/>
            <a:ext cx="3286148" cy="42862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3"/>
          <p:cNvSpPr/>
          <p:nvPr/>
        </p:nvSpPr>
        <p:spPr>
          <a:xfrm>
            <a:off x="872100" y="1690185"/>
            <a:ext cx="1214446" cy="42862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/>
          <p:nvPr/>
        </p:nvSpPr>
        <p:spPr>
          <a:xfrm>
            <a:off x="3214678" y="1785436"/>
            <a:ext cx="357190" cy="42911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1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/>
          <p:nvPr/>
        </p:nvSpPr>
        <p:spPr>
          <a:xfrm>
            <a:off x="3987796" y="1780673"/>
            <a:ext cx="357190" cy="43388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1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사각형 설명선 35"/>
          <p:cNvSpPr/>
          <p:nvPr/>
        </p:nvSpPr>
        <p:spPr>
          <a:xfrm>
            <a:off x="7157173" y="975805"/>
            <a:ext cx="1119189" cy="344494"/>
          </a:xfrm>
          <a:prstGeom prst="wedgeRoundRectCallout">
            <a:avLst>
              <a:gd name="adj1" fmla="val -36617"/>
              <a:gd name="adj2" fmla="val 1068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 x 250G </a:t>
            </a:r>
            <a:r>
              <a:rPr kumimoji="0" lang="ko-KR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내장</a:t>
            </a:r>
            <a:endParaRPr kumimoji="0" lang="en-US" altLang="ko-KR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57225" y="2928934"/>
          <a:ext cx="7500989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201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4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2G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HDD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x Combo Gigabit Ethernet SFP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100Base-Fx Support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x 10/100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Management 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809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100~240V, 150W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462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1,500,000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CC(EAL4) –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평가중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출고 가능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6" name="직사각형 21"/>
          <p:cNvSpPr/>
          <p:nvPr/>
        </p:nvSpPr>
        <p:spPr>
          <a:xfrm>
            <a:off x="3571868" y="1785436"/>
            <a:ext cx="357190" cy="42911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1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37"/>
          <p:cNvSpPr/>
          <p:nvPr/>
        </p:nvSpPr>
        <p:spPr>
          <a:xfrm>
            <a:off x="3585274" y="2333127"/>
            <a:ext cx="785817" cy="311172"/>
          </a:xfrm>
          <a:prstGeom prst="wedgeRoundRectCallout">
            <a:avLst>
              <a:gd name="adj1" fmla="val -30378"/>
              <a:gd name="adj2" fmla="val -916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AUX Port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31"/>
          <p:cNvSpPr/>
          <p:nvPr/>
        </p:nvSpPr>
        <p:spPr>
          <a:xfrm>
            <a:off x="2873058" y="1743854"/>
            <a:ext cx="285752" cy="47069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117475" y="0"/>
            <a:ext cx="902652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2400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모서리가 둥근 사각형 설명선 33"/>
          <p:cNvSpPr/>
          <p:nvPr/>
        </p:nvSpPr>
        <p:spPr>
          <a:xfrm>
            <a:off x="852331" y="2354842"/>
            <a:ext cx="596900" cy="254610"/>
          </a:xfrm>
          <a:prstGeom prst="wedgeRoundRectCallout">
            <a:avLst>
              <a:gd name="adj1" fmla="val 44748"/>
              <a:gd name="adj2" fmla="val -12680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LCD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37"/>
          <p:cNvSpPr/>
          <p:nvPr/>
        </p:nvSpPr>
        <p:spPr>
          <a:xfrm>
            <a:off x="2349905" y="1475871"/>
            <a:ext cx="500066" cy="311172"/>
          </a:xfrm>
          <a:prstGeom prst="wedgeRoundRectCallout">
            <a:avLst>
              <a:gd name="adj1" fmla="val 71182"/>
              <a:gd name="adj2" fmla="val 5393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사각형 설명선 37"/>
          <p:cNvSpPr/>
          <p:nvPr/>
        </p:nvSpPr>
        <p:spPr>
          <a:xfrm>
            <a:off x="2513703" y="2333127"/>
            <a:ext cx="811213" cy="311172"/>
          </a:xfrm>
          <a:prstGeom prst="wedgeRoundRectCallout">
            <a:avLst>
              <a:gd name="adj1" fmla="val 39076"/>
              <a:gd name="adj2" fmla="val -1005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Protocol Anomaly(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정상 패킷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정상 패킷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723453"/>
            <a:ext cx="7261777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571604" y="4071942"/>
            <a:ext cx="1428760" cy="1619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14414" y="5357826"/>
            <a:ext cx="1785950" cy="142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286116" y="3857628"/>
            <a:ext cx="1357322" cy="285752"/>
          </a:xfrm>
          <a:prstGeom prst="wedgeRoundRectCallout">
            <a:avLst>
              <a:gd name="adj1" fmla="val -64099"/>
              <a:gd name="adj2" fmla="val 43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Syn flags enable</a:t>
            </a:r>
            <a:endParaRPr lang="ko-KR" altLang="en-US" sz="110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214678" y="5286388"/>
            <a:ext cx="1785950" cy="285752"/>
          </a:xfrm>
          <a:prstGeom prst="wedgeRoundRectCallout">
            <a:avLst>
              <a:gd name="adj1" fmla="val -59287"/>
              <a:gd name="adj2" fmla="val -1213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TCP Segment data </a:t>
            </a:r>
            <a:r>
              <a:rPr lang="ko-KR" altLang="en-US" sz="1100" smtClean="0"/>
              <a:t>없음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2071678"/>
            <a:ext cx="4261443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1189" y="2071678"/>
            <a:ext cx="4257091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Protocol Anomaly(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패킷 비교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596" y="1233058"/>
            <a:ext cx="6181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tcp-illegal-cnt-flags-rd sid:2000035</a:t>
            </a:r>
            <a:br>
              <a:rPr lang="en-US" altLang="ko-KR" sz="1600" b="1" smtClean="0">
                <a:latin typeface="+mn-ea"/>
                <a:ea typeface="+mn-ea"/>
                <a:cs typeface="Tahoma" pitchFamily="34" charset="0"/>
              </a:rPr>
            </a:b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TCP Illegal Control Flags (RST + Data) Detection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비교 하기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1604" y="5786454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비정상 패킷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72198" y="5786454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정상 패킷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7595" y="4881510"/>
            <a:ext cx="1000132" cy="142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38626" y="4619696"/>
            <a:ext cx="1000132" cy="142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1415" y="4444372"/>
            <a:ext cx="988257" cy="142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55834" y="4199578"/>
            <a:ext cx="988257" cy="142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Protocol anomaly 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86164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RFC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 정의 되지 않은 패킷 또는 정상적인 통신 상태에서는 발생 할 수 없는 패킷을 차단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600" b="1" smtClean="0">
                <a:latin typeface="+mn-ea"/>
                <a:ea typeface="+mn-ea"/>
                <a:cs typeface="Tahoma" pitchFamily="34" charset="0"/>
              </a:rPr>
            </a:b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오탐 율이 거의 없기 때문에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default drop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하고 필요에 따라 정책 예외 처리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0320" y="2071678"/>
          <a:ext cx="8643998" cy="242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3118"/>
                <a:gridCol w="4260880"/>
              </a:tblGrid>
              <a:tr h="285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Protocol</a:t>
                      </a:r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 anomaly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*B-UTM-1# sh run ip ips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ip ips anomaly protocol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Protocol anomaly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실행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ip ips anomaly protocol default policy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drop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전체 패턴에 대한 기본 설정을 차단 설정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ip ips anomaly protocol landattack policy drop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ip ips anomaly protocol arpspoof policy drop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ip ips anomaly protocol martianaddress-local policy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alert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세부 패턴에 대한 설정 값 적용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no ip ips anomaly protocol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martianaddress-test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탐지를 하고 싶지 않은 패턴에 대해 예외 처리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Protocol anomaly policy option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66604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Protocol anomaly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에서 다양한 정책을 설정 하여 장비 안정성 강화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0320" y="1743175"/>
          <a:ext cx="8643998" cy="2685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3118"/>
                <a:gridCol w="4260880"/>
              </a:tblGrid>
              <a:tr h="285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Protocol</a:t>
                      </a:r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 anomaly Policy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옵션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*B-UTM-1(config)# ip ips anomaly protocol default policy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alert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Alert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pass + logging)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통과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+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로그 기록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drop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Drop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drop + logging)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차단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+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로그 기록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pass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Pass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pass)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통과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탐지는 함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)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qos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QoS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QoS + logging)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QoS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정책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+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로그 기록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sdrop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Sdrop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drop)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(5)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차단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sqos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SQoS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QoS)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 : QoS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정책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reject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Reject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drop + reset + logging)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(7)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차단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+ TCP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Reset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+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로그 기록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45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sreject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Sreject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drop + reset)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(8)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차단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+ TCP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패킷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Reset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5. Configuration(WebUI)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1738321"/>
            <a:ext cx="6380325" cy="447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7339032" y="3871916"/>
            <a:ext cx="714380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위로 굽은 화살표 21"/>
          <p:cNvSpPr/>
          <p:nvPr/>
        </p:nvSpPr>
        <p:spPr>
          <a:xfrm rot="10800000">
            <a:off x="6767528" y="3981453"/>
            <a:ext cx="522408" cy="642942"/>
          </a:xfrm>
          <a:prstGeom prst="bentUpArrow">
            <a:avLst>
              <a:gd name="adj1" fmla="val 25000"/>
              <a:gd name="adj2" fmla="val 25000"/>
              <a:gd name="adj3" fmla="val 3833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1928794" y="357187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643050"/>
            <a:ext cx="1500198" cy="463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08" y="4663150"/>
            <a:ext cx="6365336" cy="105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Protocol anomaly 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Protocol anomaly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유형별 정책 목록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5. Configuration(WebUI)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2000232" y="357187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643050"/>
            <a:ext cx="1500198" cy="463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1643050"/>
            <a:ext cx="6166795" cy="465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18" name="AutoShape 34"/>
          <p:cNvCxnSpPr>
            <a:cxnSpLocks noChangeShapeType="1"/>
          </p:cNvCxnSpPr>
          <p:nvPr/>
        </p:nvCxnSpPr>
        <p:spPr bwMode="auto">
          <a:xfrm flipV="1">
            <a:off x="3143250" y="4000500"/>
            <a:ext cx="1571625" cy="1876425"/>
          </a:xfrm>
          <a:prstGeom prst="curvedConnector2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642938" y="1577975"/>
            <a:ext cx="835818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시시각각 변화하는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Network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의 상황을 사용자가 정의한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Threshold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로는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Anomaly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탐지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어려움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-&gt;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Engine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스스로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Network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Traffic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흐름을 학습하여 능동적인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Threshold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값을 추출</a:t>
            </a:r>
          </a:p>
        </p:txBody>
      </p:sp>
      <p:sp>
        <p:nvSpPr>
          <p:cNvPr id="34820" name="AutoShape 9"/>
          <p:cNvSpPr>
            <a:spLocks noChangeArrowheads="1"/>
          </p:cNvSpPr>
          <p:nvPr/>
        </p:nvSpPr>
        <p:spPr bwMode="auto">
          <a:xfrm>
            <a:off x="4448175" y="4614863"/>
            <a:ext cx="1695450" cy="1290637"/>
          </a:xfrm>
          <a:prstGeom prst="roundRect">
            <a:avLst>
              <a:gd name="adj" fmla="val 1063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ko-KR" altLang="ko-KR"/>
          </a:p>
        </p:txBody>
      </p:sp>
      <p:sp>
        <p:nvSpPr>
          <p:cNvPr id="34821" name="AutoShape 10"/>
          <p:cNvSpPr>
            <a:spLocks noChangeArrowheads="1"/>
          </p:cNvSpPr>
          <p:nvPr/>
        </p:nvSpPr>
        <p:spPr bwMode="auto">
          <a:xfrm>
            <a:off x="4462463" y="5986463"/>
            <a:ext cx="1681173" cy="24288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네트워크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프로파일 분석</a:t>
            </a:r>
          </a:p>
        </p:txBody>
      </p:sp>
      <p:sp>
        <p:nvSpPr>
          <p:cNvPr id="34822" name="Line 13"/>
          <p:cNvSpPr>
            <a:spLocks noChangeShapeType="1"/>
          </p:cNvSpPr>
          <p:nvPr/>
        </p:nvSpPr>
        <p:spPr bwMode="auto">
          <a:xfrm>
            <a:off x="4645025" y="5776913"/>
            <a:ext cx="1343025" cy="31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4823" name="AutoShape 27"/>
          <p:cNvCxnSpPr>
            <a:cxnSpLocks noChangeShapeType="1"/>
          </p:cNvCxnSpPr>
          <p:nvPr/>
        </p:nvCxnSpPr>
        <p:spPr bwMode="auto">
          <a:xfrm>
            <a:off x="2641600" y="3363913"/>
            <a:ext cx="2144713" cy="56515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cxnSp>
        <p:nvCxnSpPr>
          <p:cNvPr id="34824" name="AutoShape 33"/>
          <p:cNvCxnSpPr>
            <a:cxnSpLocks noChangeShapeType="1"/>
          </p:cNvCxnSpPr>
          <p:nvPr/>
        </p:nvCxnSpPr>
        <p:spPr bwMode="auto">
          <a:xfrm flipV="1">
            <a:off x="2713038" y="3929063"/>
            <a:ext cx="2073275" cy="13874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7185025" y="3903663"/>
            <a:ext cx="315913" cy="481012"/>
            <a:chOff x="3123" y="2334"/>
            <a:chExt cx="819" cy="1182"/>
          </a:xfrm>
        </p:grpSpPr>
        <p:sp>
          <p:nvSpPr>
            <p:cNvPr id="34916" name="Freeform 38"/>
            <p:cNvSpPr>
              <a:spLocks/>
            </p:cNvSpPr>
            <p:nvPr/>
          </p:nvSpPr>
          <p:spPr bwMode="auto">
            <a:xfrm>
              <a:off x="3172" y="2340"/>
              <a:ext cx="740" cy="1172"/>
            </a:xfrm>
            <a:custGeom>
              <a:avLst/>
              <a:gdLst>
                <a:gd name="T0" fmla="*/ 0 w 740"/>
                <a:gd name="T1" fmla="*/ 132 h 1172"/>
                <a:gd name="T2" fmla="*/ 484 w 740"/>
                <a:gd name="T3" fmla="*/ 0 h 1172"/>
                <a:gd name="T4" fmla="*/ 692 w 740"/>
                <a:gd name="T5" fmla="*/ 52 h 1172"/>
                <a:gd name="T6" fmla="*/ 740 w 740"/>
                <a:gd name="T7" fmla="*/ 888 h 1172"/>
                <a:gd name="T8" fmla="*/ 700 w 740"/>
                <a:gd name="T9" fmla="*/ 992 h 1172"/>
                <a:gd name="T10" fmla="*/ 252 w 740"/>
                <a:gd name="T11" fmla="*/ 1172 h 1172"/>
                <a:gd name="T12" fmla="*/ 12 w 740"/>
                <a:gd name="T13" fmla="*/ 1008 h 1172"/>
                <a:gd name="T14" fmla="*/ 0 w 740"/>
                <a:gd name="T15" fmla="*/ 132 h 11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0"/>
                <a:gd name="T25" fmla="*/ 0 h 1172"/>
                <a:gd name="T26" fmla="*/ 740 w 740"/>
                <a:gd name="T27" fmla="*/ 1172 h 11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0" h="1172">
                  <a:moveTo>
                    <a:pt x="0" y="132"/>
                  </a:moveTo>
                  <a:lnTo>
                    <a:pt x="484" y="0"/>
                  </a:lnTo>
                  <a:lnTo>
                    <a:pt x="692" y="52"/>
                  </a:lnTo>
                  <a:lnTo>
                    <a:pt x="740" y="888"/>
                  </a:lnTo>
                  <a:lnTo>
                    <a:pt x="700" y="992"/>
                  </a:lnTo>
                  <a:lnTo>
                    <a:pt x="252" y="1172"/>
                  </a:lnTo>
                  <a:lnTo>
                    <a:pt x="12" y="1008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BF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7" name="Freeform 39"/>
            <p:cNvSpPr>
              <a:spLocks/>
            </p:cNvSpPr>
            <p:nvPr/>
          </p:nvSpPr>
          <p:spPr bwMode="auto">
            <a:xfrm>
              <a:off x="3447" y="2418"/>
              <a:ext cx="449" cy="1075"/>
            </a:xfrm>
            <a:custGeom>
              <a:avLst/>
              <a:gdLst>
                <a:gd name="T0" fmla="*/ 0 w 4937"/>
                <a:gd name="T1" fmla="*/ 0 h 11825"/>
                <a:gd name="T2" fmla="*/ 0 w 4937"/>
                <a:gd name="T3" fmla="*/ 0 h 11825"/>
                <a:gd name="T4" fmla="*/ 0 w 4937"/>
                <a:gd name="T5" fmla="*/ 0 h 11825"/>
                <a:gd name="T6" fmla="*/ 0 w 4937"/>
                <a:gd name="T7" fmla="*/ 0 h 11825"/>
                <a:gd name="T8" fmla="*/ 0 w 4937"/>
                <a:gd name="T9" fmla="*/ 0 h 118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37"/>
                <a:gd name="T16" fmla="*/ 0 h 11825"/>
                <a:gd name="T17" fmla="*/ 4937 w 4937"/>
                <a:gd name="T18" fmla="*/ 11825 h 118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37" h="11825">
                  <a:moveTo>
                    <a:pt x="154" y="2015"/>
                  </a:moveTo>
                  <a:lnTo>
                    <a:pt x="0" y="11825"/>
                  </a:lnTo>
                  <a:lnTo>
                    <a:pt x="4937" y="10158"/>
                  </a:lnTo>
                  <a:lnTo>
                    <a:pt x="4937" y="0"/>
                  </a:lnTo>
                  <a:lnTo>
                    <a:pt x="154" y="2015"/>
                  </a:lnTo>
                  <a:close/>
                </a:path>
              </a:pathLst>
            </a:custGeom>
            <a:solidFill>
              <a:srgbClr val="73B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8" name="Freeform 40"/>
            <p:cNvSpPr>
              <a:spLocks/>
            </p:cNvSpPr>
            <p:nvPr/>
          </p:nvSpPr>
          <p:spPr bwMode="auto">
            <a:xfrm>
              <a:off x="3232" y="2550"/>
              <a:ext cx="176" cy="97"/>
            </a:xfrm>
            <a:custGeom>
              <a:avLst/>
              <a:gdLst>
                <a:gd name="T0" fmla="*/ 0 w 1935"/>
                <a:gd name="T1" fmla="*/ 0 h 1073"/>
                <a:gd name="T2" fmla="*/ 0 w 1935"/>
                <a:gd name="T3" fmla="*/ 0 h 1073"/>
                <a:gd name="T4" fmla="*/ 0 w 1935"/>
                <a:gd name="T5" fmla="*/ 0 h 1073"/>
                <a:gd name="T6" fmla="*/ 0 w 1935"/>
                <a:gd name="T7" fmla="*/ 0 h 1073"/>
                <a:gd name="T8" fmla="*/ 0 w 1935"/>
                <a:gd name="T9" fmla="*/ 0 h 10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5"/>
                <a:gd name="T16" fmla="*/ 0 h 1073"/>
                <a:gd name="T17" fmla="*/ 1935 w 1935"/>
                <a:gd name="T18" fmla="*/ 1073 h 10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5" h="1073">
                  <a:moveTo>
                    <a:pt x="1935" y="871"/>
                  </a:moveTo>
                  <a:lnTo>
                    <a:pt x="23" y="0"/>
                  </a:lnTo>
                  <a:lnTo>
                    <a:pt x="0" y="223"/>
                  </a:lnTo>
                  <a:lnTo>
                    <a:pt x="1935" y="1073"/>
                  </a:lnTo>
                  <a:lnTo>
                    <a:pt x="1935" y="871"/>
                  </a:lnTo>
                  <a:close/>
                </a:path>
              </a:pathLst>
            </a:custGeom>
            <a:solidFill>
              <a:srgbClr val="73B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9" name="Freeform 41"/>
            <p:cNvSpPr>
              <a:spLocks/>
            </p:cNvSpPr>
            <p:nvPr/>
          </p:nvSpPr>
          <p:spPr bwMode="auto">
            <a:xfrm>
              <a:off x="3241" y="2718"/>
              <a:ext cx="146" cy="78"/>
            </a:xfrm>
            <a:custGeom>
              <a:avLst/>
              <a:gdLst>
                <a:gd name="T0" fmla="*/ 0 w 1607"/>
                <a:gd name="T1" fmla="*/ 0 h 861"/>
                <a:gd name="T2" fmla="*/ 0 w 1607"/>
                <a:gd name="T3" fmla="*/ 0 h 861"/>
                <a:gd name="T4" fmla="*/ 0 w 1607"/>
                <a:gd name="T5" fmla="*/ 0 h 861"/>
                <a:gd name="T6" fmla="*/ 0 w 1607"/>
                <a:gd name="T7" fmla="*/ 0 h 861"/>
                <a:gd name="T8" fmla="*/ 0 w 1607"/>
                <a:gd name="T9" fmla="*/ 0 h 8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7"/>
                <a:gd name="T16" fmla="*/ 0 h 861"/>
                <a:gd name="T17" fmla="*/ 1607 w 1607"/>
                <a:gd name="T18" fmla="*/ 861 h 8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7" h="861">
                  <a:moveTo>
                    <a:pt x="1587" y="715"/>
                  </a:moveTo>
                  <a:lnTo>
                    <a:pt x="34" y="0"/>
                  </a:lnTo>
                  <a:lnTo>
                    <a:pt x="0" y="164"/>
                  </a:lnTo>
                  <a:lnTo>
                    <a:pt x="1607" y="861"/>
                  </a:lnTo>
                  <a:lnTo>
                    <a:pt x="1587" y="715"/>
                  </a:lnTo>
                  <a:close/>
                </a:path>
              </a:pathLst>
            </a:custGeom>
            <a:solidFill>
              <a:srgbClr val="73B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0" name="Freeform 42"/>
            <p:cNvSpPr>
              <a:spLocks/>
            </p:cNvSpPr>
            <p:nvPr/>
          </p:nvSpPr>
          <p:spPr bwMode="auto">
            <a:xfrm>
              <a:off x="3237" y="3207"/>
              <a:ext cx="140" cy="92"/>
            </a:xfrm>
            <a:custGeom>
              <a:avLst/>
              <a:gdLst>
                <a:gd name="T0" fmla="*/ 0 w 1539"/>
                <a:gd name="T1" fmla="*/ 0 h 1010"/>
                <a:gd name="T2" fmla="*/ 0 w 1539"/>
                <a:gd name="T3" fmla="*/ 0 h 1010"/>
                <a:gd name="T4" fmla="*/ 0 w 1539"/>
                <a:gd name="T5" fmla="*/ 0 h 1010"/>
                <a:gd name="T6" fmla="*/ 0 w 1539"/>
                <a:gd name="T7" fmla="*/ 0 h 1010"/>
                <a:gd name="T8" fmla="*/ 0 w 1539"/>
                <a:gd name="T9" fmla="*/ 0 h 10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9"/>
                <a:gd name="T16" fmla="*/ 0 h 1010"/>
                <a:gd name="T17" fmla="*/ 1539 w 1539"/>
                <a:gd name="T18" fmla="*/ 1010 h 10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9" h="1010">
                  <a:moveTo>
                    <a:pt x="0" y="0"/>
                  </a:moveTo>
                  <a:lnTo>
                    <a:pt x="19" y="202"/>
                  </a:lnTo>
                  <a:lnTo>
                    <a:pt x="1539" y="1010"/>
                  </a:lnTo>
                  <a:lnTo>
                    <a:pt x="1514" y="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A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1" name="Freeform 43"/>
            <p:cNvSpPr>
              <a:spLocks/>
            </p:cNvSpPr>
            <p:nvPr/>
          </p:nvSpPr>
          <p:spPr bwMode="auto">
            <a:xfrm>
              <a:off x="3244" y="3257"/>
              <a:ext cx="120" cy="81"/>
            </a:xfrm>
            <a:custGeom>
              <a:avLst/>
              <a:gdLst>
                <a:gd name="T0" fmla="*/ 0 w 1316"/>
                <a:gd name="T1" fmla="*/ 0 h 894"/>
                <a:gd name="T2" fmla="*/ 0 w 1316"/>
                <a:gd name="T3" fmla="*/ 0 h 894"/>
                <a:gd name="T4" fmla="*/ 0 w 1316"/>
                <a:gd name="T5" fmla="*/ 0 h 894"/>
                <a:gd name="T6" fmla="*/ 0 w 1316"/>
                <a:gd name="T7" fmla="*/ 0 h 894"/>
                <a:gd name="T8" fmla="*/ 0 w 1316"/>
                <a:gd name="T9" fmla="*/ 0 h 8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6"/>
                <a:gd name="T16" fmla="*/ 0 h 894"/>
                <a:gd name="T17" fmla="*/ 1316 w 1316"/>
                <a:gd name="T18" fmla="*/ 894 h 8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6" h="894">
                  <a:moveTo>
                    <a:pt x="1293" y="735"/>
                  </a:moveTo>
                  <a:lnTo>
                    <a:pt x="0" y="0"/>
                  </a:lnTo>
                  <a:lnTo>
                    <a:pt x="0" y="155"/>
                  </a:lnTo>
                  <a:lnTo>
                    <a:pt x="1316" y="894"/>
                  </a:lnTo>
                  <a:lnTo>
                    <a:pt x="1293" y="735"/>
                  </a:lnTo>
                  <a:close/>
                </a:path>
              </a:pathLst>
            </a:custGeom>
            <a:solidFill>
              <a:srgbClr val="F5FA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2" name="Freeform 44"/>
            <p:cNvSpPr>
              <a:spLocks/>
            </p:cNvSpPr>
            <p:nvPr/>
          </p:nvSpPr>
          <p:spPr bwMode="auto">
            <a:xfrm>
              <a:off x="3242" y="3316"/>
              <a:ext cx="113" cy="75"/>
            </a:xfrm>
            <a:custGeom>
              <a:avLst/>
              <a:gdLst>
                <a:gd name="T0" fmla="*/ 0 w 1241"/>
                <a:gd name="T1" fmla="*/ 0 h 826"/>
                <a:gd name="T2" fmla="*/ 0 w 1241"/>
                <a:gd name="T3" fmla="*/ 0 h 826"/>
                <a:gd name="T4" fmla="*/ 0 w 1241"/>
                <a:gd name="T5" fmla="*/ 0 h 826"/>
                <a:gd name="T6" fmla="*/ 0 w 1241"/>
                <a:gd name="T7" fmla="*/ 0 h 826"/>
                <a:gd name="T8" fmla="*/ 0 w 1241"/>
                <a:gd name="T9" fmla="*/ 0 h 8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1"/>
                <a:gd name="T16" fmla="*/ 0 h 826"/>
                <a:gd name="T17" fmla="*/ 1241 w 1241"/>
                <a:gd name="T18" fmla="*/ 826 h 8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1" h="826">
                  <a:moveTo>
                    <a:pt x="1241" y="657"/>
                  </a:moveTo>
                  <a:lnTo>
                    <a:pt x="1241" y="826"/>
                  </a:lnTo>
                  <a:lnTo>
                    <a:pt x="25" y="145"/>
                  </a:lnTo>
                  <a:lnTo>
                    <a:pt x="0" y="0"/>
                  </a:lnTo>
                  <a:lnTo>
                    <a:pt x="1241" y="657"/>
                  </a:lnTo>
                  <a:close/>
                </a:path>
              </a:pathLst>
            </a:custGeom>
            <a:solidFill>
              <a:srgbClr val="F5FA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3" name="Freeform 45"/>
            <p:cNvSpPr>
              <a:spLocks/>
            </p:cNvSpPr>
            <p:nvPr/>
          </p:nvSpPr>
          <p:spPr bwMode="auto">
            <a:xfrm>
              <a:off x="3212" y="2334"/>
              <a:ext cx="684" cy="250"/>
            </a:xfrm>
            <a:custGeom>
              <a:avLst/>
              <a:gdLst>
                <a:gd name="T0" fmla="*/ 0 w 7529"/>
                <a:gd name="T1" fmla="*/ 0 h 2749"/>
                <a:gd name="T2" fmla="*/ 0 w 7529"/>
                <a:gd name="T3" fmla="*/ 0 h 2749"/>
                <a:gd name="T4" fmla="*/ 0 w 7529"/>
                <a:gd name="T5" fmla="*/ 0 h 2749"/>
                <a:gd name="T6" fmla="*/ 0 w 7529"/>
                <a:gd name="T7" fmla="*/ 0 h 2749"/>
                <a:gd name="T8" fmla="*/ 0 w 7529"/>
                <a:gd name="T9" fmla="*/ 0 h 2749"/>
                <a:gd name="T10" fmla="*/ 0 w 7529"/>
                <a:gd name="T11" fmla="*/ 0 h 2749"/>
                <a:gd name="T12" fmla="*/ 0 w 7529"/>
                <a:gd name="T13" fmla="*/ 0 h 27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29"/>
                <a:gd name="T22" fmla="*/ 0 h 2749"/>
                <a:gd name="T23" fmla="*/ 7529 w 7529"/>
                <a:gd name="T24" fmla="*/ 2749 h 27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29" h="2749">
                  <a:moveTo>
                    <a:pt x="67" y="1633"/>
                  </a:moveTo>
                  <a:lnTo>
                    <a:pt x="2567" y="2749"/>
                  </a:lnTo>
                  <a:lnTo>
                    <a:pt x="7244" y="1038"/>
                  </a:lnTo>
                  <a:lnTo>
                    <a:pt x="7529" y="826"/>
                  </a:lnTo>
                  <a:lnTo>
                    <a:pt x="4913" y="0"/>
                  </a:lnTo>
                  <a:lnTo>
                    <a:pt x="0" y="1609"/>
                  </a:lnTo>
                  <a:lnTo>
                    <a:pt x="67" y="1633"/>
                  </a:lnTo>
                  <a:close/>
                </a:path>
              </a:pathLst>
            </a:custGeom>
            <a:solidFill>
              <a:srgbClr val="E6F2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4" name="Freeform 46"/>
            <p:cNvSpPr>
              <a:spLocks/>
            </p:cNvSpPr>
            <p:nvPr/>
          </p:nvSpPr>
          <p:spPr bwMode="auto">
            <a:xfrm>
              <a:off x="3162" y="2983"/>
              <a:ext cx="760" cy="533"/>
            </a:xfrm>
            <a:custGeom>
              <a:avLst/>
              <a:gdLst>
                <a:gd name="T0" fmla="*/ 0 w 8368"/>
                <a:gd name="T1" fmla="*/ 0 h 5867"/>
                <a:gd name="T2" fmla="*/ 0 w 8368"/>
                <a:gd name="T3" fmla="*/ 0 h 5867"/>
                <a:gd name="T4" fmla="*/ 0 w 8368"/>
                <a:gd name="T5" fmla="*/ 0 h 5867"/>
                <a:gd name="T6" fmla="*/ 0 w 8368"/>
                <a:gd name="T7" fmla="*/ 0 h 5867"/>
                <a:gd name="T8" fmla="*/ 0 w 8368"/>
                <a:gd name="T9" fmla="*/ 0 h 5867"/>
                <a:gd name="T10" fmla="*/ 0 w 8368"/>
                <a:gd name="T11" fmla="*/ 0 h 5867"/>
                <a:gd name="T12" fmla="*/ 0 w 8368"/>
                <a:gd name="T13" fmla="*/ 0 h 5867"/>
                <a:gd name="T14" fmla="*/ 0 w 8368"/>
                <a:gd name="T15" fmla="*/ 0 h 5867"/>
                <a:gd name="T16" fmla="*/ 0 w 8368"/>
                <a:gd name="T17" fmla="*/ 0 h 5867"/>
                <a:gd name="T18" fmla="*/ 0 w 8368"/>
                <a:gd name="T19" fmla="*/ 0 h 5867"/>
                <a:gd name="T20" fmla="*/ 0 w 8368"/>
                <a:gd name="T21" fmla="*/ 0 h 5867"/>
                <a:gd name="T22" fmla="*/ 0 w 8368"/>
                <a:gd name="T23" fmla="*/ 0 h 5867"/>
                <a:gd name="T24" fmla="*/ 0 w 8368"/>
                <a:gd name="T25" fmla="*/ 0 h 5867"/>
                <a:gd name="T26" fmla="*/ 0 w 8368"/>
                <a:gd name="T27" fmla="*/ 0 h 5867"/>
                <a:gd name="T28" fmla="*/ 0 w 8368"/>
                <a:gd name="T29" fmla="*/ 0 h 5867"/>
                <a:gd name="T30" fmla="*/ 0 w 8368"/>
                <a:gd name="T31" fmla="*/ 0 h 5867"/>
                <a:gd name="T32" fmla="*/ 0 w 8368"/>
                <a:gd name="T33" fmla="*/ 0 h 5867"/>
                <a:gd name="T34" fmla="*/ 0 w 8368"/>
                <a:gd name="T35" fmla="*/ 0 h 5867"/>
                <a:gd name="T36" fmla="*/ 0 w 8368"/>
                <a:gd name="T37" fmla="*/ 0 h 5867"/>
                <a:gd name="T38" fmla="*/ 0 w 8368"/>
                <a:gd name="T39" fmla="*/ 0 h 5867"/>
                <a:gd name="T40" fmla="*/ 0 w 8368"/>
                <a:gd name="T41" fmla="*/ 0 h 5867"/>
                <a:gd name="T42" fmla="*/ 0 w 8368"/>
                <a:gd name="T43" fmla="*/ 0 h 5867"/>
                <a:gd name="T44" fmla="*/ 0 w 8368"/>
                <a:gd name="T45" fmla="*/ 0 h 5867"/>
                <a:gd name="T46" fmla="*/ 0 w 8368"/>
                <a:gd name="T47" fmla="*/ 0 h 5867"/>
                <a:gd name="T48" fmla="*/ 0 w 8368"/>
                <a:gd name="T49" fmla="*/ 0 h 5867"/>
                <a:gd name="T50" fmla="*/ 0 w 8368"/>
                <a:gd name="T51" fmla="*/ 0 h 5867"/>
                <a:gd name="T52" fmla="*/ 0 w 8368"/>
                <a:gd name="T53" fmla="*/ 0 h 5867"/>
                <a:gd name="T54" fmla="*/ 0 w 8368"/>
                <a:gd name="T55" fmla="*/ 0 h 5867"/>
                <a:gd name="T56" fmla="*/ 0 w 8368"/>
                <a:gd name="T57" fmla="*/ 0 h 5867"/>
                <a:gd name="T58" fmla="*/ 0 w 8368"/>
                <a:gd name="T59" fmla="*/ 0 h 5867"/>
                <a:gd name="T60" fmla="*/ 0 w 8368"/>
                <a:gd name="T61" fmla="*/ 0 h 5867"/>
                <a:gd name="T62" fmla="*/ 0 w 8368"/>
                <a:gd name="T63" fmla="*/ 0 h 5867"/>
                <a:gd name="T64" fmla="*/ 0 w 8368"/>
                <a:gd name="T65" fmla="*/ 0 h 5867"/>
                <a:gd name="T66" fmla="*/ 0 w 8368"/>
                <a:gd name="T67" fmla="*/ 0 h 5867"/>
                <a:gd name="T68" fmla="*/ 0 w 8368"/>
                <a:gd name="T69" fmla="*/ 0 h 5867"/>
                <a:gd name="T70" fmla="*/ 0 w 8368"/>
                <a:gd name="T71" fmla="*/ 0 h 5867"/>
                <a:gd name="T72" fmla="*/ 0 w 8368"/>
                <a:gd name="T73" fmla="*/ 0 h 5867"/>
                <a:gd name="T74" fmla="*/ 0 w 8368"/>
                <a:gd name="T75" fmla="*/ 0 h 5867"/>
                <a:gd name="T76" fmla="*/ 0 w 8368"/>
                <a:gd name="T77" fmla="*/ 0 h 5867"/>
                <a:gd name="T78" fmla="*/ 0 w 8368"/>
                <a:gd name="T79" fmla="*/ 0 h 5867"/>
                <a:gd name="T80" fmla="*/ 0 w 8368"/>
                <a:gd name="T81" fmla="*/ 0 h 5867"/>
                <a:gd name="T82" fmla="*/ 0 w 8368"/>
                <a:gd name="T83" fmla="*/ 0 h 5867"/>
                <a:gd name="T84" fmla="*/ 0 w 8368"/>
                <a:gd name="T85" fmla="*/ 0 h 5867"/>
                <a:gd name="T86" fmla="*/ 0 w 8368"/>
                <a:gd name="T87" fmla="*/ 0 h 5867"/>
                <a:gd name="T88" fmla="*/ 0 w 8368"/>
                <a:gd name="T89" fmla="*/ 0 h 5867"/>
                <a:gd name="T90" fmla="*/ 0 w 8368"/>
                <a:gd name="T91" fmla="*/ 0 h 5867"/>
                <a:gd name="T92" fmla="*/ 0 w 8368"/>
                <a:gd name="T93" fmla="*/ 0 h 5867"/>
                <a:gd name="T94" fmla="*/ 0 w 8368"/>
                <a:gd name="T95" fmla="*/ 0 h 5867"/>
                <a:gd name="T96" fmla="*/ 0 w 8368"/>
                <a:gd name="T97" fmla="*/ 0 h 5867"/>
                <a:gd name="T98" fmla="*/ 0 w 8368"/>
                <a:gd name="T99" fmla="*/ 0 h 5867"/>
                <a:gd name="T100" fmla="*/ 0 w 8368"/>
                <a:gd name="T101" fmla="*/ 0 h 5867"/>
                <a:gd name="T102" fmla="*/ 0 w 8368"/>
                <a:gd name="T103" fmla="*/ 0 h 5867"/>
                <a:gd name="T104" fmla="*/ 0 w 8368"/>
                <a:gd name="T105" fmla="*/ 0 h 5867"/>
                <a:gd name="T106" fmla="*/ 0 w 8368"/>
                <a:gd name="T107" fmla="*/ 0 h 5867"/>
                <a:gd name="T108" fmla="*/ 0 w 8368"/>
                <a:gd name="T109" fmla="*/ 0 h 5867"/>
                <a:gd name="T110" fmla="*/ 0 w 8368"/>
                <a:gd name="T111" fmla="*/ 0 h 5867"/>
                <a:gd name="T112" fmla="*/ 0 w 8368"/>
                <a:gd name="T113" fmla="*/ 0 h 5867"/>
                <a:gd name="T114" fmla="*/ 0 w 8368"/>
                <a:gd name="T115" fmla="*/ 0 h 5867"/>
                <a:gd name="T116" fmla="*/ 0 w 8368"/>
                <a:gd name="T117" fmla="*/ 0 h 5867"/>
                <a:gd name="T118" fmla="*/ 0 w 8368"/>
                <a:gd name="T119" fmla="*/ 0 h 5867"/>
                <a:gd name="T120" fmla="*/ 0 w 8368"/>
                <a:gd name="T121" fmla="*/ 0 h 5867"/>
                <a:gd name="T122" fmla="*/ 0 w 8368"/>
                <a:gd name="T123" fmla="*/ 0 h 586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368"/>
                <a:gd name="T187" fmla="*/ 0 h 5867"/>
                <a:gd name="T188" fmla="*/ 8368 w 8368"/>
                <a:gd name="T189" fmla="*/ 5867 h 586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368" h="5867">
                  <a:moveTo>
                    <a:pt x="7865" y="3949"/>
                  </a:moveTo>
                  <a:lnTo>
                    <a:pt x="7664" y="4035"/>
                  </a:lnTo>
                  <a:lnTo>
                    <a:pt x="7273" y="4234"/>
                  </a:lnTo>
                  <a:lnTo>
                    <a:pt x="7084" y="4340"/>
                  </a:lnTo>
                  <a:lnTo>
                    <a:pt x="6896" y="4451"/>
                  </a:lnTo>
                  <a:lnTo>
                    <a:pt x="6539" y="4557"/>
                  </a:lnTo>
                  <a:lnTo>
                    <a:pt x="6187" y="4673"/>
                  </a:lnTo>
                  <a:lnTo>
                    <a:pt x="5840" y="4804"/>
                  </a:lnTo>
                  <a:lnTo>
                    <a:pt x="5498" y="4940"/>
                  </a:lnTo>
                  <a:lnTo>
                    <a:pt x="4816" y="5219"/>
                  </a:lnTo>
                  <a:lnTo>
                    <a:pt x="4474" y="5355"/>
                  </a:lnTo>
                  <a:lnTo>
                    <a:pt x="4126" y="5481"/>
                  </a:lnTo>
                  <a:lnTo>
                    <a:pt x="4045" y="5519"/>
                  </a:lnTo>
                  <a:lnTo>
                    <a:pt x="3953" y="5539"/>
                  </a:lnTo>
                  <a:lnTo>
                    <a:pt x="3764" y="5562"/>
                  </a:lnTo>
                  <a:lnTo>
                    <a:pt x="3673" y="5572"/>
                  </a:lnTo>
                  <a:lnTo>
                    <a:pt x="3586" y="5592"/>
                  </a:lnTo>
                  <a:lnTo>
                    <a:pt x="3503" y="5620"/>
                  </a:lnTo>
                  <a:lnTo>
                    <a:pt x="3470" y="5646"/>
                  </a:lnTo>
                  <a:lnTo>
                    <a:pt x="3436" y="5674"/>
                  </a:lnTo>
                  <a:lnTo>
                    <a:pt x="3336" y="5727"/>
                  </a:lnTo>
                  <a:lnTo>
                    <a:pt x="3219" y="5780"/>
                  </a:lnTo>
                  <a:lnTo>
                    <a:pt x="3099" y="5824"/>
                  </a:lnTo>
                  <a:lnTo>
                    <a:pt x="2968" y="5853"/>
                  </a:lnTo>
                  <a:lnTo>
                    <a:pt x="2842" y="5867"/>
                  </a:lnTo>
                  <a:lnTo>
                    <a:pt x="2717" y="5857"/>
                  </a:lnTo>
                  <a:lnTo>
                    <a:pt x="2654" y="5843"/>
                  </a:lnTo>
                  <a:lnTo>
                    <a:pt x="2597" y="5824"/>
                  </a:lnTo>
                  <a:lnTo>
                    <a:pt x="2539" y="5795"/>
                  </a:lnTo>
                  <a:lnTo>
                    <a:pt x="2485" y="5755"/>
                  </a:lnTo>
                  <a:lnTo>
                    <a:pt x="2340" y="5625"/>
                  </a:lnTo>
                  <a:lnTo>
                    <a:pt x="2191" y="5519"/>
                  </a:lnTo>
                  <a:lnTo>
                    <a:pt x="2031" y="5423"/>
                  </a:lnTo>
                  <a:lnTo>
                    <a:pt x="1873" y="5330"/>
                  </a:lnTo>
                  <a:lnTo>
                    <a:pt x="1550" y="5157"/>
                  </a:lnTo>
                  <a:lnTo>
                    <a:pt x="1394" y="5060"/>
                  </a:lnTo>
                  <a:lnTo>
                    <a:pt x="1245" y="4949"/>
                  </a:lnTo>
                  <a:lnTo>
                    <a:pt x="1071" y="4838"/>
                  </a:lnTo>
                  <a:lnTo>
                    <a:pt x="908" y="4717"/>
                  </a:lnTo>
                  <a:lnTo>
                    <a:pt x="743" y="4577"/>
                  </a:lnTo>
                  <a:lnTo>
                    <a:pt x="589" y="4432"/>
                  </a:lnTo>
                  <a:lnTo>
                    <a:pt x="541" y="4422"/>
                  </a:lnTo>
                  <a:lnTo>
                    <a:pt x="497" y="4403"/>
                  </a:lnTo>
                  <a:lnTo>
                    <a:pt x="464" y="4374"/>
                  </a:lnTo>
                  <a:lnTo>
                    <a:pt x="429" y="4335"/>
                  </a:lnTo>
                  <a:lnTo>
                    <a:pt x="371" y="4258"/>
                  </a:lnTo>
                  <a:lnTo>
                    <a:pt x="315" y="4190"/>
                  </a:lnTo>
                  <a:lnTo>
                    <a:pt x="304" y="4142"/>
                  </a:lnTo>
                  <a:lnTo>
                    <a:pt x="294" y="4098"/>
                  </a:lnTo>
                  <a:lnTo>
                    <a:pt x="257" y="4012"/>
                  </a:lnTo>
                  <a:lnTo>
                    <a:pt x="222" y="3925"/>
                  </a:lnTo>
                  <a:lnTo>
                    <a:pt x="217" y="3877"/>
                  </a:lnTo>
                  <a:lnTo>
                    <a:pt x="217" y="3823"/>
                  </a:lnTo>
                  <a:lnTo>
                    <a:pt x="140" y="3789"/>
                  </a:lnTo>
                  <a:lnTo>
                    <a:pt x="39" y="2567"/>
                  </a:lnTo>
                  <a:lnTo>
                    <a:pt x="53" y="2436"/>
                  </a:lnTo>
                  <a:lnTo>
                    <a:pt x="58" y="2305"/>
                  </a:lnTo>
                  <a:lnTo>
                    <a:pt x="63" y="2036"/>
                  </a:lnTo>
                  <a:lnTo>
                    <a:pt x="48" y="1765"/>
                  </a:lnTo>
                  <a:lnTo>
                    <a:pt x="29" y="1494"/>
                  </a:lnTo>
                  <a:lnTo>
                    <a:pt x="10" y="1219"/>
                  </a:lnTo>
                  <a:lnTo>
                    <a:pt x="0" y="938"/>
                  </a:lnTo>
                  <a:lnTo>
                    <a:pt x="0" y="663"/>
                  </a:lnTo>
                  <a:lnTo>
                    <a:pt x="24" y="392"/>
                  </a:lnTo>
                  <a:lnTo>
                    <a:pt x="48" y="349"/>
                  </a:lnTo>
                  <a:lnTo>
                    <a:pt x="68" y="300"/>
                  </a:lnTo>
                  <a:lnTo>
                    <a:pt x="82" y="204"/>
                  </a:lnTo>
                  <a:lnTo>
                    <a:pt x="92" y="98"/>
                  </a:lnTo>
                  <a:lnTo>
                    <a:pt x="101" y="49"/>
                  </a:lnTo>
                  <a:lnTo>
                    <a:pt x="115" y="0"/>
                  </a:lnTo>
                  <a:lnTo>
                    <a:pt x="145" y="0"/>
                  </a:lnTo>
                  <a:lnTo>
                    <a:pt x="169" y="10"/>
                  </a:lnTo>
                  <a:lnTo>
                    <a:pt x="193" y="25"/>
                  </a:lnTo>
                  <a:lnTo>
                    <a:pt x="217" y="25"/>
                  </a:lnTo>
                  <a:lnTo>
                    <a:pt x="199" y="160"/>
                  </a:lnTo>
                  <a:lnTo>
                    <a:pt x="193" y="300"/>
                  </a:lnTo>
                  <a:lnTo>
                    <a:pt x="203" y="441"/>
                  </a:lnTo>
                  <a:lnTo>
                    <a:pt x="222" y="580"/>
                  </a:lnTo>
                  <a:lnTo>
                    <a:pt x="261" y="856"/>
                  </a:lnTo>
                  <a:lnTo>
                    <a:pt x="275" y="991"/>
                  </a:lnTo>
                  <a:lnTo>
                    <a:pt x="280" y="1131"/>
                  </a:lnTo>
                  <a:lnTo>
                    <a:pt x="319" y="1736"/>
                  </a:lnTo>
                  <a:lnTo>
                    <a:pt x="357" y="2349"/>
                  </a:lnTo>
                  <a:lnTo>
                    <a:pt x="377" y="2663"/>
                  </a:lnTo>
                  <a:lnTo>
                    <a:pt x="387" y="2972"/>
                  </a:lnTo>
                  <a:lnTo>
                    <a:pt x="387" y="3282"/>
                  </a:lnTo>
                  <a:lnTo>
                    <a:pt x="382" y="3591"/>
                  </a:lnTo>
                  <a:lnTo>
                    <a:pt x="362" y="3615"/>
                  </a:lnTo>
                  <a:lnTo>
                    <a:pt x="352" y="3640"/>
                  </a:lnTo>
                  <a:lnTo>
                    <a:pt x="348" y="3663"/>
                  </a:lnTo>
                  <a:lnTo>
                    <a:pt x="352" y="3693"/>
                  </a:lnTo>
                  <a:lnTo>
                    <a:pt x="366" y="3741"/>
                  </a:lnTo>
                  <a:lnTo>
                    <a:pt x="382" y="3789"/>
                  </a:lnTo>
                  <a:lnTo>
                    <a:pt x="415" y="3837"/>
                  </a:lnTo>
                  <a:lnTo>
                    <a:pt x="445" y="3895"/>
                  </a:lnTo>
                  <a:lnTo>
                    <a:pt x="483" y="4016"/>
                  </a:lnTo>
                  <a:lnTo>
                    <a:pt x="531" y="4142"/>
                  </a:lnTo>
                  <a:lnTo>
                    <a:pt x="559" y="4200"/>
                  </a:lnTo>
                  <a:lnTo>
                    <a:pt x="599" y="4258"/>
                  </a:lnTo>
                  <a:lnTo>
                    <a:pt x="738" y="4321"/>
                  </a:lnTo>
                  <a:lnTo>
                    <a:pt x="874" y="4388"/>
                  </a:lnTo>
                  <a:lnTo>
                    <a:pt x="1134" y="4543"/>
                  </a:lnTo>
                  <a:lnTo>
                    <a:pt x="1390" y="4712"/>
                  </a:lnTo>
                  <a:lnTo>
                    <a:pt x="1641" y="4886"/>
                  </a:lnTo>
                  <a:lnTo>
                    <a:pt x="1892" y="5060"/>
                  </a:lnTo>
                  <a:lnTo>
                    <a:pt x="2147" y="5230"/>
                  </a:lnTo>
                  <a:lnTo>
                    <a:pt x="2408" y="5379"/>
                  </a:lnTo>
                  <a:lnTo>
                    <a:pt x="2543" y="5451"/>
                  </a:lnTo>
                  <a:lnTo>
                    <a:pt x="2678" y="5514"/>
                  </a:lnTo>
                  <a:lnTo>
                    <a:pt x="2790" y="5548"/>
                  </a:lnTo>
                  <a:lnTo>
                    <a:pt x="2900" y="5587"/>
                  </a:lnTo>
                  <a:lnTo>
                    <a:pt x="3017" y="5611"/>
                  </a:lnTo>
                  <a:lnTo>
                    <a:pt x="3079" y="5611"/>
                  </a:lnTo>
                  <a:lnTo>
                    <a:pt x="3142" y="5606"/>
                  </a:lnTo>
                  <a:lnTo>
                    <a:pt x="3234" y="5553"/>
                  </a:lnTo>
                  <a:lnTo>
                    <a:pt x="3326" y="5500"/>
                  </a:lnTo>
                  <a:lnTo>
                    <a:pt x="3514" y="5413"/>
                  </a:lnTo>
                  <a:lnTo>
                    <a:pt x="3711" y="5345"/>
                  </a:lnTo>
                  <a:lnTo>
                    <a:pt x="3910" y="5277"/>
                  </a:lnTo>
                  <a:lnTo>
                    <a:pt x="4107" y="5214"/>
                  </a:lnTo>
                  <a:lnTo>
                    <a:pt x="4300" y="5142"/>
                  </a:lnTo>
                  <a:lnTo>
                    <a:pt x="4489" y="5056"/>
                  </a:lnTo>
                  <a:lnTo>
                    <a:pt x="4672" y="4949"/>
                  </a:lnTo>
                  <a:lnTo>
                    <a:pt x="4957" y="4877"/>
                  </a:lnTo>
                  <a:lnTo>
                    <a:pt x="5242" y="4794"/>
                  </a:lnTo>
                  <a:lnTo>
                    <a:pt x="5521" y="4707"/>
                  </a:lnTo>
                  <a:lnTo>
                    <a:pt x="5796" y="4615"/>
                  </a:lnTo>
                  <a:lnTo>
                    <a:pt x="5985" y="4519"/>
                  </a:lnTo>
                  <a:lnTo>
                    <a:pt x="6182" y="4437"/>
                  </a:lnTo>
                  <a:lnTo>
                    <a:pt x="6578" y="4282"/>
                  </a:lnTo>
                  <a:lnTo>
                    <a:pt x="6776" y="4204"/>
                  </a:lnTo>
                  <a:lnTo>
                    <a:pt x="6969" y="4118"/>
                  </a:lnTo>
                  <a:lnTo>
                    <a:pt x="7158" y="4021"/>
                  </a:lnTo>
                  <a:lnTo>
                    <a:pt x="7345" y="3914"/>
                  </a:lnTo>
                  <a:lnTo>
                    <a:pt x="7423" y="3891"/>
                  </a:lnTo>
                  <a:lnTo>
                    <a:pt x="7491" y="3852"/>
                  </a:lnTo>
                  <a:lnTo>
                    <a:pt x="7553" y="3804"/>
                  </a:lnTo>
                  <a:lnTo>
                    <a:pt x="7611" y="3746"/>
                  </a:lnTo>
                  <a:lnTo>
                    <a:pt x="7664" y="3693"/>
                  </a:lnTo>
                  <a:lnTo>
                    <a:pt x="7726" y="3640"/>
                  </a:lnTo>
                  <a:lnTo>
                    <a:pt x="7794" y="3601"/>
                  </a:lnTo>
                  <a:lnTo>
                    <a:pt x="7872" y="3582"/>
                  </a:lnTo>
                  <a:lnTo>
                    <a:pt x="7901" y="3562"/>
                  </a:lnTo>
                  <a:lnTo>
                    <a:pt x="7919" y="3543"/>
                  </a:lnTo>
                  <a:lnTo>
                    <a:pt x="7944" y="3494"/>
                  </a:lnTo>
                  <a:lnTo>
                    <a:pt x="7953" y="3441"/>
                  </a:lnTo>
                  <a:lnTo>
                    <a:pt x="7959" y="3383"/>
                  </a:lnTo>
                  <a:lnTo>
                    <a:pt x="7963" y="3325"/>
                  </a:lnTo>
                  <a:lnTo>
                    <a:pt x="7977" y="3273"/>
                  </a:lnTo>
                  <a:lnTo>
                    <a:pt x="8002" y="3229"/>
                  </a:lnTo>
                  <a:lnTo>
                    <a:pt x="8021" y="3209"/>
                  </a:lnTo>
                  <a:lnTo>
                    <a:pt x="8050" y="3190"/>
                  </a:lnTo>
                  <a:lnTo>
                    <a:pt x="8103" y="2890"/>
                  </a:lnTo>
                  <a:lnTo>
                    <a:pt x="8146" y="2577"/>
                  </a:lnTo>
                  <a:lnTo>
                    <a:pt x="8161" y="2421"/>
                  </a:lnTo>
                  <a:lnTo>
                    <a:pt x="8166" y="2268"/>
                  </a:lnTo>
                  <a:lnTo>
                    <a:pt x="8161" y="2108"/>
                  </a:lnTo>
                  <a:lnTo>
                    <a:pt x="8146" y="1958"/>
                  </a:lnTo>
                  <a:lnTo>
                    <a:pt x="8137" y="1919"/>
                  </a:lnTo>
                  <a:lnTo>
                    <a:pt x="8132" y="1876"/>
                  </a:lnTo>
                  <a:lnTo>
                    <a:pt x="8128" y="1789"/>
                  </a:lnTo>
                  <a:lnTo>
                    <a:pt x="8118" y="1750"/>
                  </a:lnTo>
                  <a:lnTo>
                    <a:pt x="8103" y="1721"/>
                  </a:lnTo>
                  <a:lnTo>
                    <a:pt x="8074" y="1692"/>
                  </a:lnTo>
                  <a:lnTo>
                    <a:pt x="8035" y="1683"/>
                  </a:lnTo>
                  <a:lnTo>
                    <a:pt x="7993" y="1639"/>
                  </a:lnTo>
                  <a:lnTo>
                    <a:pt x="7982" y="1609"/>
                  </a:lnTo>
                  <a:lnTo>
                    <a:pt x="7987" y="1581"/>
                  </a:lnTo>
                  <a:lnTo>
                    <a:pt x="8002" y="1600"/>
                  </a:lnTo>
                  <a:lnTo>
                    <a:pt x="8007" y="1571"/>
                  </a:lnTo>
                  <a:lnTo>
                    <a:pt x="8021" y="1557"/>
                  </a:lnTo>
                  <a:lnTo>
                    <a:pt x="8065" y="1547"/>
                  </a:lnTo>
                  <a:lnTo>
                    <a:pt x="8084" y="1542"/>
                  </a:lnTo>
                  <a:lnTo>
                    <a:pt x="8103" y="1533"/>
                  </a:lnTo>
                  <a:lnTo>
                    <a:pt x="8112" y="1518"/>
                  </a:lnTo>
                  <a:lnTo>
                    <a:pt x="8112" y="1484"/>
                  </a:lnTo>
                  <a:lnTo>
                    <a:pt x="8108" y="1456"/>
                  </a:lnTo>
                  <a:lnTo>
                    <a:pt x="8108" y="1421"/>
                  </a:lnTo>
                  <a:lnTo>
                    <a:pt x="8123" y="1388"/>
                  </a:lnTo>
                  <a:lnTo>
                    <a:pt x="8146" y="1358"/>
                  </a:lnTo>
                  <a:lnTo>
                    <a:pt x="8190" y="1358"/>
                  </a:lnTo>
                  <a:lnTo>
                    <a:pt x="8224" y="1374"/>
                  </a:lnTo>
                  <a:lnTo>
                    <a:pt x="8256" y="1399"/>
                  </a:lnTo>
                  <a:lnTo>
                    <a:pt x="8368" y="1887"/>
                  </a:lnTo>
                  <a:lnTo>
                    <a:pt x="8368" y="2561"/>
                  </a:lnTo>
                  <a:lnTo>
                    <a:pt x="8279" y="3189"/>
                  </a:lnTo>
                  <a:lnTo>
                    <a:pt x="8145" y="3547"/>
                  </a:lnTo>
                  <a:lnTo>
                    <a:pt x="7865" y="39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5" name="Freeform 47"/>
            <p:cNvSpPr>
              <a:spLocks/>
            </p:cNvSpPr>
            <p:nvPr/>
          </p:nvSpPr>
          <p:spPr bwMode="auto">
            <a:xfrm>
              <a:off x="3907" y="2412"/>
              <a:ext cx="35" cy="170"/>
            </a:xfrm>
            <a:custGeom>
              <a:avLst/>
              <a:gdLst>
                <a:gd name="T0" fmla="*/ 0 w 386"/>
                <a:gd name="T1" fmla="*/ 0 h 1875"/>
                <a:gd name="T2" fmla="*/ 0 w 386"/>
                <a:gd name="T3" fmla="*/ 0 h 1875"/>
                <a:gd name="T4" fmla="*/ 0 w 386"/>
                <a:gd name="T5" fmla="*/ 0 h 1875"/>
                <a:gd name="T6" fmla="*/ 0 w 386"/>
                <a:gd name="T7" fmla="*/ 0 h 1875"/>
                <a:gd name="T8" fmla="*/ 0 w 386"/>
                <a:gd name="T9" fmla="*/ 0 h 1875"/>
                <a:gd name="T10" fmla="*/ 0 w 386"/>
                <a:gd name="T11" fmla="*/ 0 h 1875"/>
                <a:gd name="T12" fmla="*/ 0 w 386"/>
                <a:gd name="T13" fmla="*/ 0 h 1875"/>
                <a:gd name="T14" fmla="*/ 0 w 386"/>
                <a:gd name="T15" fmla="*/ 0 h 1875"/>
                <a:gd name="T16" fmla="*/ 0 w 386"/>
                <a:gd name="T17" fmla="*/ 0 h 1875"/>
                <a:gd name="T18" fmla="*/ 0 w 386"/>
                <a:gd name="T19" fmla="*/ 0 h 1875"/>
                <a:gd name="T20" fmla="*/ 0 w 386"/>
                <a:gd name="T21" fmla="*/ 0 h 1875"/>
                <a:gd name="T22" fmla="*/ 0 w 386"/>
                <a:gd name="T23" fmla="*/ 0 h 1875"/>
                <a:gd name="T24" fmla="*/ 0 w 386"/>
                <a:gd name="T25" fmla="*/ 0 h 1875"/>
                <a:gd name="T26" fmla="*/ 0 w 386"/>
                <a:gd name="T27" fmla="*/ 0 h 1875"/>
                <a:gd name="T28" fmla="*/ 0 w 386"/>
                <a:gd name="T29" fmla="*/ 0 h 1875"/>
                <a:gd name="T30" fmla="*/ 0 w 386"/>
                <a:gd name="T31" fmla="*/ 0 h 1875"/>
                <a:gd name="T32" fmla="*/ 0 w 386"/>
                <a:gd name="T33" fmla="*/ 0 h 1875"/>
                <a:gd name="T34" fmla="*/ 0 w 386"/>
                <a:gd name="T35" fmla="*/ 0 h 1875"/>
                <a:gd name="T36" fmla="*/ 0 w 386"/>
                <a:gd name="T37" fmla="*/ 0 h 1875"/>
                <a:gd name="T38" fmla="*/ 0 w 386"/>
                <a:gd name="T39" fmla="*/ 0 h 1875"/>
                <a:gd name="T40" fmla="*/ 0 w 386"/>
                <a:gd name="T41" fmla="*/ 0 h 1875"/>
                <a:gd name="T42" fmla="*/ 0 w 386"/>
                <a:gd name="T43" fmla="*/ 0 h 1875"/>
                <a:gd name="T44" fmla="*/ 0 w 386"/>
                <a:gd name="T45" fmla="*/ 0 h 1875"/>
                <a:gd name="T46" fmla="*/ 0 w 386"/>
                <a:gd name="T47" fmla="*/ 0 h 1875"/>
                <a:gd name="T48" fmla="*/ 0 w 386"/>
                <a:gd name="T49" fmla="*/ 0 h 1875"/>
                <a:gd name="T50" fmla="*/ 0 w 386"/>
                <a:gd name="T51" fmla="*/ 0 h 1875"/>
                <a:gd name="T52" fmla="*/ 0 w 386"/>
                <a:gd name="T53" fmla="*/ 0 h 1875"/>
                <a:gd name="T54" fmla="*/ 0 w 386"/>
                <a:gd name="T55" fmla="*/ 0 h 1875"/>
                <a:gd name="T56" fmla="*/ 0 w 386"/>
                <a:gd name="T57" fmla="*/ 0 h 1875"/>
                <a:gd name="T58" fmla="*/ 0 w 386"/>
                <a:gd name="T59" fmla="*/ 0 h 1875"/>
                <a:gd name="T60" fmla="*/ 0 w 386"/>
                <a:gd name="T61" fmla="*/ 0 h 18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6"/>
                <a:gd name="T94" fmla="*/ 0 h 1875"/>
                <a:gd name="T95" fmla="*/ 386 w 386"/>
                <a:gd name="T96" fmla="*/ 1875 h 187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6" h="1875">
                  <a:moveTo>
                    <a:pt x="208" y="1875"/>
                  </a:moveTo>
                  <a:lnTo>
                    <a:pt x="125" y="1856"/>
                  </a:lnTo>
                  <a:lnTo>
                    <a:pt x="110" y="1624"/>
                  </a:lnTo>
                  <a:lnTo>
                    <a:pt x="110" y="1397"/>
                  </a:lnTo>
                  <a:lnTo>
                    <a:pt x="121" y="952"/>
                  </a:lnTo>
                  <a:lnTo>
                    <a:pt x="116" y="735"/>
                  </a:lnTo>
                  <a:lnTo>
                    <a:pt x="101" y="522"/>
                  </a:lnTo>
                  <a:lnTo>
                    <a:pt x="63" y="310"/>
                  </a:lnTo>
                  <a:lnTo>
                    <a:pt x="38" y="208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1" y="15"/>
                  </a:lnTo>
                  <a:lnTo>
                    <a:pt x="121" y="43"/>
                  </a:lnTo>
                  <a:lnTo>
                    <a:pt x="140" y="83"/>
                  </a:lnTo>
                  <a:lnTo>
                    <a:pt x="168" y="169"/>
                  </a:lnTo>
                  <a:lnTo>
                    <a:pt x="188" y="208"/>
                  </a:lnTo>
                  <a:lnTo>
                    <a:pt x="208" y="241"/>
                  </a:lnTo>
                  <a:lnTo>
                    <a:pt x="251" y="328"/>
                  </a:lnTo>
                  <a:lnTo>
                    <a:pt x="280" y="420"/>
                  </a:lnTo>
                  <a:lnTo>
                    <a:pt x="328" y="604"/>
                  </a:lnTo>
                  <a:lnTo>
                    <a:pt x="381" y="990"/>
                  </a:lnTo>
                  <a:lnTo>
                    <a:pt x="386" y="1106"/>
                  </a:lnTo>
                  <a:lnTo>
                    <a:pt x="386" y="1227"/>
                  </a:lnTo>
                  <a:lnTo>
                    <a:pt x="386" y="1469"/>
                  </a:lnTo>
                  <a:lnTo>
                    <a:pt x="376" y="1585"/>
                  </a:lnTo>
                  <a:lnTo>
                    <a:pt x="347" y="1692"/>
                  </a:lnTo>
                  <a:lnTo>
                    <a:pt x="324" y="1740"/>
                  </a:lnTo>
                  <a:lnTo>
                    <a:pt x="294" y="1787"/>
                  </a:lnTo>
                  <a:lnTo>
                    <a:pt x="256" y="1831"/>
                  </a:lnTo>
                  <a:lnTo>
                    <a:pt x="208" y="18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6" name="Freeform 48"/>
            <p:cNvSpPr>
              <a:spLocks/>
            </p:cNvSpPr>
            <p:nvPr/>
          </p:nvSpPr>
          <p:spPr bwMode="auto">
            <a:xfrm>
              <a:off x="3197" y="2335"/>
              <a:ext cx="717" cy="1123"/>
            </a:xfrm>
            <a:custGeom>
              <a:avLst/>
              <a:gdLst>
                <a:gd name="T0" fmla="*/ 0 w 7886"/>
                <a:gd name="T1" fmla="*/ 0 h 12346"/>
                <a:gd name="T2" fmla="*/ 0 w 7886"/>
                <a:gd name="T3" fmla="*/ 0 h 12346"/>
                <a:gd name="T4" fmla="*/ 0 w 7886"/>
                <a:gd name="T5" fmla="*/ 0 h 12346"/>
                <a:gd name="T6" fmla="*/ 0 w 7886"/>
                <a:gd name="T7" fmla="*/ 0 h 12346"/>
                <a:gd name="T8" fmla="*/ 0 w 7886"/>
                <a:gd name="T9" fmla="*/ 0 h 12346"/>
                <a:gd name="T10" fmla="*/ 0 w 7886"/>
                <a:gd name="T11" fmla="*/ 0 h 12346"/>
                <a:gd name="T12" fmla="*/ 0 w 7886"/>
                <a:gd name="T13" fmla="*/ 0 h 12346"/>
                <a:gd name="T14" fmla="*/ 0 w 7886"/>
                <a:gd name="T15" fmla="*/ 0 h 12346"/>
                <a:gd name="T16" fmla="*/ 0 w 7886"/>
                <a:gd name="T17" fmla="*/ 0 h 12346"/>
                <a:gd name="T18" fmla="*/ 0 w 7886"/>
                <a:gd name="T19" fmla="*/ 0 h 12346"/>
                <a:gd name="T20" fmla="*/ 0 w 7886"/>
                <a:gd name="T21" fmla="*/ 0 h 12346"/>
                <a:gd name="T22" fmla="*/ 0 w 7886"/>
                <a:gd name="T23" fmla="*/ 0 h 12346"/>
                <a:gd name="T24" fmla="*/ 0 w 7886"/>
                <a:gd name="T25" fmla="*/ 0 h 12346"/>
                <a:gd name="T26" fmla="*/ 0 w 7886"/>
                <a:gd name="T27" fmla="*/ 0 h 12346"/>
                <a:gd name="T28" fmla="*/ 0 w 7886"/>
                <a:gd name="T29" fmla="*/ 0 h 12346"/>
                <a:gd name="T30" fmla="*/ 0 w 7886"/>
                <a:gd name="T31" fmla="*/ 0 h 12346"/>
                <a:gd name="T32" fmla="*/ 0 w 7886"/>
                <a:gd name="T33" fmla="*/ 0 h 12346"/>
                <a:gd name="T34" fmla="*/ 0 w 7886"/>
                <a:gd name="T35" fmla="*/ 0 h 12346"/>
                <a:gd name="T36" fmla="*/ 0 w 7886"/>
                <a:gd name="T37" fmla="*/ 0 h 12346"/>
                <a:gd name="T38" fmla="*/ 0 w 7886"/>
                <a:gd name="T39" fmla="*/ 0 h 12346"/>
                <a:gd name="T40" fmla="*/ 0 w 7886"/>
                <a:gd name="T41" fmla="*/ 0 h 12346"/>
                <a:gd name="T42" fmla="*/ 0 w 7886"/>
                <a:gd name="T43" fmla="*/ 0 h 12346"/>
                <a:gd name="T44" fmla="*/ 0 w 7886"/>
                <a:gd name="T45" fmla="*/ 0 h 12346"/>
                <a:gd name="T46" fmla="*/ 0 w 7886"/>
                <a:gd name="T47" fmla="*/ 0 h 12346"/>
                <a:gd name="T48" fmla="*/ 0 w 7886"/>
                <a:gd name="T49" fmla="*/ 0 h 12346"/>
                <a:gd name="T50" fmla="*/ 0 w 7886"/>
                <a:gd name="T51" fmla="*/ 0 h 12346"/>
                <a:gd name="T52" fmla="*/ 0 w 7886"/>
                <a:gd name="T53" fmla="*/ 0 h 12346"/>
                <a:gd name="T54" fmla="*/ 0 w 7886"/>
                <a:gd name="T55" fmla="*/ 0 h 12346"/>
                <a:gd name="T56" fmla="*/ 0 w 7886"/>
                <a:gd name="T57" fmla="*/ 0 h 12346"/>
                <a:gd name="T58" fmla="*/ 0 w 7886"/>
                <a:gd name="T59" fmla="*/ 0 h 12346"/>
                <a:gd name="T60" fmla="*/ 0 w 7886"/>
                <a:gd name="T61" fmla="*/ 0 h 12346"/>
                <a:gd name="T62" fmla="*/ 0 w 7886"/>
                <a:gd name="T63" fmla="*/ 0 h 12346"/>
                <a:gd name="T64" fmla="*/ 0 w 7886"/>
                <a:gd name="T65" fmla="*/ 0 h 12346"/>
                <a:gd name="T66" fmla="*/ 0 w 7886"/>
                <a:gd name="T67" fmla="*/ 0 h 12346"/>
                <a:gd name="T68" fmla="*/ 0 w 7886"/>
                <a:gd name="T69" fmla="*/ 0 h 12346"/>
                <a:gd name="T70" fmla="*/ 0 w 7886"/>
                <a:gd name="T71" fmla="*/ 0 h 12346"/>
                <a:gd name="T72" fmla="*/ 0 w 7886"/>
                <a:gd name="T73" fmla="*/ 0 h 12346"/>
                <a:gd name="T74" fmla="*/ 0 w 7886"/>
                <a:gd name="T75" fmla="*/ 0 h 12346"/>
                <a:gd name="T76" fmla="*/ 0 w 7886"/>
                <a:gd name="T77" fmla="*/ 0 h 12346"/>
                <a:gd name="T78" fmla="*/ 0 w 7886"/>
                <a:gd name="T79" fmla="*/ 0 h 12346"/>
                <a:gd name="T80" fmla="*/ 0 w 7886"/>
                <a:gd name="T81" fmla="*/ 0 h 12346"/>
                <a:gd name="T82" fmla="*/ 0 w 7886"/>
                <a:gd name="T83" fmla="*/ 0 h 12346"/>
                <a:gd name="T84" fmla="*/ 0 w 7886"/>
                <a:gd name="T85" fmla="*/ 0 h 12346"/>
                <a:gd name="T86" fmla="*/ 0 w 7886"/>
                <a:gd name="T87" fmla="*/ 0 h 12346"/>
                <a:gd name="T88" fmla="*/ 0 w 7886"/>
                <a:gd name="T89" fmla="*/ 0 h 12346"/>
                <a:gd name="T90" fmla="*/ 0 w 7886"/>
                <a:gd name="T91" fmla="*/ 0 h 12346"/>
                <a:gd name="T92" fmla="*/ 0 w 7886"/>
                <a:gd name="T93" fmla="*/ 0 h 12346"/>
                <a:gd name="T94" fmla="*/ 0 w 7886"/>
                <a:gd name="T95" fmla="*/ 0 h 12346"/>
                <a:gd name="T96" fmla="*/ 0 w 7886"/>
                <a:gd name="T97" fmla="*/ 0 h 12346"/>
                <a:gd name="T98" fmla="*/ 0 w 7886"/>
                <a:gd name="T99" fmla="*/ 0 h 12346"/>
                <a:gd name="T100" fmla="*/ 0 w 7886"/>
                <a:gd name="T101" fmla="*/ 0 h 12346"/>
                <a:gd name="T102" fmla="*/ 0 w 7886"/>
                <a:gd name="T103" fmla="*/ 0 h 12346"/>
                <a:gd name="T104" fmla="*/ 0 w 7886"/>
                <a:gd name="T105" fmla="*/ 0 h 12346"/>
                <a:gd name="T106" fmla="*/ 0 w 7886"/>
                <a:gd name="T107" fmla="*/ 0 h 12346"/>
                <a:gd name="T108" fmla="*/ 0 w 7886"/>
                <a:gd name="T109" fmla="*/ 0 h 12346"/>
                <a:gd name="T110" fmla="*/ 0 w 7886"/>
                <a:gd name="T111" fmla="*/ 0 h 12346"/>
                <a:gd name="T112" fmla="*/ 0 w 7886"/>
                <a:gd name="T113" fmla="*/ 0 h 12346"/>
                <a:gd name="T114" fmla="*/ 0 w 7886"/>
                <a:gd name="T115" fmla="*/ 0 h 12346"/>
                <a:gd name="T116" fmla="*/ 0 w 7886"/>
                <a:gd name="T117" fmla="*/ 0 h 12346"/>
                <a:gd name="T118" fmla="*/ 0 w 7886"/>
                <a:gd name="T119" fmla="*/ 0 h 12346"/>
                <a:gd name="T120" fmla="*/ 0 w 7886"/>
                <a:gd name="T121" fmla="*/ 0 h 12346"/>
                <a:gd name="T122" fmla="*/ 0 w 7886"/>
                <a:gd name="T123" fmla="*/ 0 h 12346"/>
                <a:gd name="T124" fmla="*/ 0 w 7886"/>
                <a:gd name="T125" fmla="*/ 0 h 123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886"/>
                <a:gd name="T190" fmla="*/ 0 h 12346"/>
                <a:gd name="T191" fmla="*/ 7886 w 7886"/>
                <a:gd name="T192" fmla="*/ 12346 h 1234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886" h="12346">
                  <a:moveTo>
                    <a:pt x="7852" y="7964"/>
                  </a:moveTo>
                  <a:lnTo>
                    <a:pt x="7823" y="8002"/>
                  </a:lnTo>
                  <a:lnTo>
                    <a:pt x="7809" y="8051"/>
                  </a:lnTo>
                  <a:lnTo>
                    <a:pt x="7790" y="8153"/>
                  </a:lnTo>
                  <a:lnTo>
                    <a:pt x="7779" y="8195"/>
                  </a:lnTo>
                  <a:lnTo>
                    <a:pt x="7755" y="8229"/>
                  </a:lnTo>
                  <a:lnTo>
                    <a:pt x="7717" y="8248"/>
                  </a:lnTo>
                  <a:lnTo>
                    <a:pt x="7659" y="8253"/>
                  </a:lnTo>
                  <a:lnTo>
                    <a:pt x="7635" y="8181"/>
                  </a:lnTo>
                  <a:lnTo>
                    <a:pt x="7625" y="8113"/>
                  </a:lnTo>
                  <a:lnTo>
                    <a:pt x="7625" y="8036"/>
                  </a:lnTo>
                  <a:lnTo>
                    <a:pt x="7635" y="7964"/>
                  </a:lnTo>
                  <a:lnTo>
                    <a:pt x="7640" y="7891"/>
                  </a:lnTo>
                  <a:lnTo>
                    <a:pt x="7640" y="7814"/>
                  </a:lnTo>
                  <a:lnTo>
                    <a:pt x="7635" y="7746"/>
                  </a:lnTo>
                  <a:lnTo>
                    <a:pt x="7611" y="7674"/>
                  </a:lnTo>
                  <a:lnTo>
                    <a:pt x="7616" y="7243"/>
                  </a:lnTo>
                  <a:lnTo>
                    <a:pt x="7596" y="6823"/>
                  </a:lnTo>
                  <a:lnTo>
                    <a:pt x="7568" y="6407"/>
                  </a:lnTo>
                  <a:lnTo>
                    <a:pt x="7528" y="5983"/>
                  </a:lnTo>
                  <a:lnTo>
                    <a:pt x="7544" y="5648"/>
                  </a:lnTo>
                  <a:lnTo>
                    <a:pt x="7548" y="5325"/>
                  </a:lnTo>
                  <a:lnTo>
                    <a:pt x="7548" y="4697"/>
                  </a:lnTo>
                  <a:lnTo>
                    <a:pt x="7510" y="4697"/>
                  </a:lnTo>
                  <a:lnTo>
                    <a:pt x="7471" y="4717"/>
                  </a:lnTo>
                  <a:lnTo>
                    <a:pt x="7389" y="4779"/>
                  </a:lnTo>
                  <a:lnTo>
                    <a:pt x="7351" y="4803"/>
                  </a:lnTo>
                  <a:lnTo>
                    <a:pt x="7307" y="4808"/>
                  </a:lnTo>
                  <a:lnTo>
                    <a:pt x="7288" y="4803"/>
                  </a:lnTo>
                  <a:lnTo>
                    <a:pt x="7267" y="4794"/>
                  </a:lnTo>
                  <a:lnTo>
                    <a:pt x="7249" y="4775"/>
                  </a:lnTo>
                  <a:lnTo>
                    <a:pt x="7230" y="4740"/>
                  </a:lnTo>
                  <a:lnTo>
                    <a:pt x="6907" y="4852"/>
                  </a:lnTo>
                  <a:lnTo>
                    <a:pt x="6583" y="4958"/>
                  </a:lnTo>
                  <a:lnTo>
                    <a:pt x="6419" y="5012"/>
                  </a:lnTo>
                  <a:lnTo>
                    <a:pt x="6260" y="5074"/>
                  </a:lnTo>
                  <a:lnTo>
                    <a:pt x="6105" y="5142"/>
                  </a:lnTo>
                  <a:lnTo>
                    <a:pt x="5955" y="5223"/>
                  </a:lnTo>
                  <a:lnTo>
                    <a:pt x="5835" y="5258"/>
                  </a:lnTo>
                  <a:lnTo>
                    <a:pt x="5724" y="5306"/>
                  </a:lnTo>
                  <a:lnTo>
                    <a:pt x="5612" y="5359"/>
                  </a:lnTo>
                  <a:lnTo>
                    <a:pt x="5507" y="5417"/>
                  </a:lnTo>
                  <a:lnTo>
                    <a:pt x="5289" y="5538"/>
                  </a:lnTo>
                  <a:lnTo>
                    <a:pt x="5179" y="5590"/>
                  </a:lnTo>
                  <a:lnTo>
                    <a:pt x="5068" y="5639"/>
                  </a:lnTo>
                  <a:lnTo>
                    <a:pt x="4391" y="5983"/>
                  </a:lnTo>
                  <a:lnTo>
                    <a:pt x="4333" y="5977"/>
                  </a:lnTo>
                  <a:lnTo>
                    <a:pt x="4315" y="5968"/>
                  </a:lnTo>
                  <a:lnTo>
                    <a:pt x="4300" y="5949"/>
                  </a:lnTo>
                  <a:lnTo>
                    <a:pt x="4257" y="5939"/>
                  </a:lnTo>
                  <a:lnTo>
                    <a:pt x="4198" y="5929"/>
                  </a:lnTo>
                  <a:lnTo>
                    <a:pt x="4136" y="5939"/>
                  </a:lnTo>
                  <a:lnTo>
                    <a:pt x="4112" y="5949"/>
                  </a:lnTo>
                  <a:lnTo>
                    <a:pt x="4093" y="5963"/>
                  </a:lnTo>
                  <a:lnTo>
                    <a:pt x="3929" y="6055"/>
                  </a:lnTo>
                  <a:lnTo>
                    <a:pt x="3765" y="6133"/>
                  </a:lnTo>
                  <a:lnTo>
                    <a:pt x="3596" y="6195"/>
                  </a:lnTo>
                  <a:lnTo>
                    <a:pt x="3426" y="6238"/>
                  </a:lnTo>
                  <a:lnTo>
                    <a:pt x="3384" y="6249"/>
                  </a:lnTo>
                  <a:lnTo>
                    <a:pt x="3340" y="6268"/>
                  </a:lnTo>
                  <a:lnTo>
                    <a:pt x="3254" y="6307"/>
                  </a:lnTo>
                  <a:lnTo>
                    <a:pt x="3243" y="6263"/>
                  </a:lnTo>
                  <a:lnTo>
                    <a:pt x="3219" y="6243"/>
                  </a:lnTo>
                  <a:lnTo>
                    <a:pt x="3186" y="6238"/>
                  </a:lnTo>
                  <a:lnTo>
                    <a:pt x="3147" y="6238"/>
                  </a:lnTo>
                  <a:lnTo>
                    <a:pt x="3108" y="6238"/>
                  </a:lnTo>
                  <a:lnTo>
                    <a:pt x="3079" y="6228"/>
                  </a:lnTo>
                  <a:lnTo>
                    <a:pt x="3065" y="6219"/>
                  </a:lnTo>
                  <a:lnTo>
                    <a:pt x="3060" y="6205"/>
                  </a:lnTo>
                  <a:lnTo>
                    <a:pt x="3060" y="6156"/>
                  </a:lnTo>
                  <a:lnTo>
                    <a:pt x="3123" y="6151"/>
                  </a:lnTo>
                  <a:lnTo>
                    <a:pt x="3161" y="6133"/>
                  </a:lnTo>
                  <a:lnTo>
                    <a:pt x="3175" y="6098"/>
                  </a:lnTo>
                  <a:lnTo>
                    <a:pt x="3186" y="6059"/>
                  </a:lnTo>
                  <a:lnTo>
                    <a:pt x="3190" y="6021"/>
                  </a:lnTo>
                  <a:lnTo>
                    <a:pt x="3205" y="5983"/>
                  </a:lnTo>
                  <a:lnTo>
                    <a:pt x="3219" y="5968"/>
                  </a:lnTo>
                  <a:lnTo>
                    <a:pt x="3238" y="5954"/>
                  </a:lnTo>
                  <a:lnTo>
                    <a:pt x="3301" y="5939"/>
                  </a:lnTo>
                  <a:lnTo>
                    <a:pt x="3436" y="5876"/>
                  </a:lnTo>
                  <a:lnTo>
                    <a:pt x="3577" y="5823"/>
                  </a:lnTo>
                  <a:lnTo>
                    <a:pt x="3861" y="5731"/>
                  </a:lnTo>
                  <a:lnTo>
                    <a:pt x="4151" y="5654"/>
                  </a:lnTo>
                  <a:lnTo>
                    <a:pt x="4440" y="5581"/>
                  </a:lnTo>
                  <a:lnTo>
                    <a:pt x="4633" y="5528"/>
                  </a:lnTo>
                  <a:lnTo>
                    <a:pt x="4821" y="5465"/>
                  </a:lnTo>
                  <a:lnTo>
                    <a:pt x="5010" y="5397"/>
                  </a:lnTo>
                  <a:lnTo>
                    <a:pt x="5193" y="5321"/>
                  </a:lnTo>
                  <a:lnTo>
                    <a:pt x="5555" y="5151"/>
                  </a:lnTo>
                  <a:lnTo>
                    <a:pt x="5912" y="4977"/>
                  </a:lnTo>
                  <a:lnTo>
                    <a:pt x="6274" y="4818"/>
                  </a:lnTo>
                  <a:lnTo>
                    <a:pt x="6457" y="4745"/>
                  </a:lnTo>
                  <a:lnTo>
                    <a:pt x="6646" y="4682"/>
                  </a:lnTo>
                  <a:lnTo>
                    <a:pt x="6834" y="4629"/>
                  </a:lnTo>
                  <a:lnTo>
                    <a:pt x="7032" y="4586"/>
                  </a:lnTo>
                  <a:lnTo>
                    <a:pt x="7230" y="4557"/>
                  </a:lnTo>
                  <a:lnTo>
                    <a:pt x="7437" y="4547"/>
                  </a:lnTo>
                  <a:lnTo>
                    <a:pt x="7466" y="4538"/>
                  </a:lnTo>
                  <a:lnTo>
                    <a:pt x="7490" y="4523"/>
                  </a:lnTo>
                  <a:lnTo>
                    <a:pt x="7510" y="4509"/>
                  </a:lnTo>
                  <a:lnTo>
                    <a:pt x="7514" y="4489"/>
                  </a:lnTo>
                  <a:lnTo>
                    <a:pt x="7519" y="4436"/>
                  </a:lnTo>
                  <a:lnTo>
                    <a:pt x="7510" y="4383"/>
                  </a:lnTo>
                  <a:lnTo>
                    <a:pt x="7500" y="4320"/>
                  </a:lnTo>
                  <a:lnTo>
                    <a:pt x="7500" y="4262"/>
                  </a:lnTo>
                  <a:lnTo>
                    <a:pt x="7504" y="4234"/>
                  </a:lnTo>
                  <a:lnTo>
                    <a:pt x="7519" y="4209"/>
                  </a:lnTo>
                  <a:lnTo>
                    <a:pt x="7534" y="4185"/>
                  </a:lnTo>
                  <a:lnTo>
                    <a:pt x="7562" y="4165"/>
                  </a:lnTo>
                  <a:lnTo>
                    <a:pt x="7562" y="4040"/>
                  </a:lnTo>
                  <a:lnTo>
                    <a:pt x="7553" y="3919"/>
                  </a:lnTo>
                  <a:lnTo>
                    <a:pt x="7524" y="3668"/>
                  </a:lnTo>
                  <a:lnTo>
                    <a:pt x="7490" y="3421"/>
                  </a:lnTo>
                  <a:lnTo>
                    <a:pt x="7476" y="3301"/>
                  </a:lnTo>
                  <a:lnTo>
                    <a:pt x="7471" y="3180"/>
                  </a:lnTo>
                  <a:lnTo>
                    <a:pt x="7201" y="3238"/>
                  </a:lnTo>
                  <a:lnTo>
                    <a:pt x="6940" y="3310"/>
                  </a:lnTo>
                  <a:lnTo>
                    <a:pt x="6679" y="3392"/>
                  </a:lnTo>
                  <a:lnTo>
                    <a:pt x="6423" y="3480"/>
                  </a:lnTo>
                  <a:lnTo>
                    <a:pt x="5917" y="3663"/>
                  </a:lnTo>
                  <a:lnTo>
                    <a:pt x="5405" y="3842"/>
                  </a:lnTo>
                  <a:lnTo>
                    <a:pt x="5415" y="3851"/>
                  </a:lnTo>
                  <a:lnTo>
                    <a:pt x="5419" y="3861"/>
                  </a:lnTo>
                  <a:lnTo>
                    <a:pt x="5425" y="3890"/>
                  </a:lnTo>
                  <a:lnTo>
                    <a:pt x="5342" y="3842"/>
                  </a:lnTo>
                  <a:lnTo>
                    <a:pt x="5261" y="3890"/>
                  </a:lnTo>
                  <a:lnTo>
                    <a:pt x="5179" y="3928"/>
                  </a:lnTo>
                  <a:lnTo>
                    <a:pt x="5005" y="3997"/>
                  </a:lnTo>
                  <a:lnTo>
                    <a:pt x="4826" y="4049"/>
                  </a:lnTo>
                  <a:lnTo>
                    <a:pt x="4642" y="4098"/>
                  </a:lnTo>
                  <a:lnTo>
                    <a:pt x="4465" y="4146"/>
                  </a:lnTo>
                  <a:lnTo>
                    <a:pt x="4281" y="4200"/>
                  </a:lnTo>
                  <a:lnTo>
                    <a:pt x="4107" y="4267"/>
                  </a:lnTo>
                  <a:lnTo>
                    <a:pt x="4025" y="4306"/>
                  </a:lnTo>
                  <a:lnTo>
                    <a:pt x="3943" y="4354"/>
                  </a:lnTo>
                  <a:lnTo>
                    <a:pt x="3730" y="4436"/>
                  </a:lnTo>
                  <a:lnTo>
                    <a:pt x="3519" y="4518"/>
                  </a:lnTo>
                  <a:lnTo>
                    <a:pt x="3301" y="4596"/>
                  </a:lnTo>
                  <a:lnTo>
                    <a:pt x="3190" y="4625"/>
                  </a:lnTo>
                  <a:lnTo>
                    <a:pt x="3075" y="4649"/>
                  </a:lnTo>
                  <a:lnTo>
                    <a:pt x="3054" y="4629"/>
                  </a:lnTo>
                  <a:lnTo>
                    <a:pt x="3045" y="4610"/>
                  </a:lnTo>
                  <a:lnTo>
                    <a:pt x="3045" y="4567"/>
                  </a:lnTo>
                  <a:lnTo>
                    <a:pt x="3065" y="4543"/>
                  </a:lnTo>
                  <a:lnTo>
                    <a:pt x="3075" y="4533"/>
                  </a:lnTo>
                  <a:lnTo>
                    <a:pt x="3075" y="4513"/>
                  </a:lnTo>
                  <a:lnTo>
                    <a:pt x="3045" y="4503"/>
                  </a:lnTo>
                  <a:lnTo>
                    <a:pt x="3017" y="4499"/>
                  </a:lnTo>
                  <a:lnTo>
                    <a:pt x="2945" y="4499"/>
                  </a:lnTo>
                  <a:lnTo>
                    <a:pt x="2910" y="4533"/>
                  </a:lnTo>
                  <a:lnTo>
                    <a:pt x="2891" y="4677"/>
                  </a:lnTo>
                  <a:lnTo>
                    <a:pt x="2881" y="4828"/>
                  </a:lnTo>
                  <a:lnTo>
                    <a:pt x="2886" y="5132"/>
                  </a:lnTo>
                  <a:lnTo>
                    <a:pt x="2886" y="5281"/>
                  </a:lnTo>
                  <a:lnTo>
                    <a:pt x="2881" y="5427"/>
                  </a:lnTo>
                  <a:lnTo>
                    <a:pt x="2867" y="5572"/>
                  </a:lnTo>
                  <a:lnTo>
                    <a:pt x="2833" y="5707"/>
                  </a:lnTo>
                  <a:lnTo>
                    <a:pt x="2819" y="6133"/>
                  </a:lnTo>
                  <a:lnTo>
                    <a:pt x="2809" y="6572"/>
                  </a:lnTo>
                  <a:lnTo>
                    <a:pt x="2794" y="7011"/>
                  </a:lnTo>
                  <a:lnTo>
                    <a:pt x="2775" y="7229"/>
                  </a:lnTo>
                  <a:lnTo>
                    <a:pt x="2751" y="7447"/>
                  </a:lnTo>
                  <a:lnTo>
                    <a:pt x="2760" y="7742"/>
                  </a:lnTo>
                  <a:lnTo>
                    <a:pt x="2766" y="8036"/>
                  </a:lnTo>
                  <a:lnTo>
                    <a:pt x="2770" y="8630"/>
                  </a:lnTo>
                  <a:lnTo>
                    <a:pt x="2770" y="9230"/>
                  </a:lnTo>
                  <a:lnTo>
                    <a:pt x="2785" y="9829"/>
                  </a:lnTo>
                  <a:lnTo>
                    <a:pt x="2809" y="9843"/>
                  </a:lnTo>
                  <a:lnTo>
                    <a:pt x="2819" y="9863"/>
                  </a:lnTo>
                  <a:lnTo>
                    <a:pt x="2819" y="9878"/>
                  </a:lnTo>
                  <a:lnTo>
                    <a:pt x="2814" y="9896"/>
                  </a:lnTo>
                  <a:lnTo>
                    <a:pt x="2789" y="9930"/>
                  </a:lnTo>
                  <a:lnTo>
                    <a:pt x="2770" y="9964"/>
                  </a:lnTo>
                  <a:lnTo>
                    <a:pt x="2717" y="10423"/>
                  </a:lnTo>
                  <a:lnTo>
                    <a:pt x="2698" y="10665"/>
                  </a:lnTo>
                  <a:lnTo>
                    <a:pt x="2688" y="10906"/>
                  </a:lnTo>
                  <a:lnTo>
                    <a:pt x="2688" y="11152"/>
                  </a:lnTo>
                  <a:lnTo>
                    <a:pt x="2698" y="11394"/>
                  </a:lnTo>
                  <a:lnTo>
                    <a:pt x="2726" y="11621"/>
                  </a:lnTo>
                  <a:lnTo>
                    <a:pt x="2770" y="11844"/>
                  </a:lnTo>
                  <a:lnTo>
                    <a:pt x="2751" y="11921"/>
                  </a:lnTo>
                  <a:lnTo>
                    <a:pt x="2751" y="12004"/>
                  </a:lnTo>
                  <a:lnTo>
                    <a:pt x="2760" y="12163"/>
                  </a:lnTo>
                  <a:lnTo>
                    <a:pt x="2756" y="12231"/>
                  </a:lnTo>
                  <a:lnTo>
                    <a:pt x="2746" y="12259"/>
                  </a:lnTo>
                  <a:lnTo>
                    <a:pt x="2726" y="12289"/>
                  </a:lnTo>
                  <a:lnTo>
                    <a:pt x="2702" y="12308"/>
                  </a:lnTo>
                  <a:lnTo>
                    <a:pt x="2674" y="12327"/>
                  </a:lnTo>
                  <a:lnTo>
                    <a:pt x="2630" y="12341"/>
                  </a:lnTo>
                  <a:lnTo>
                    <a:pt x="2577" y="12346"/>
                  </a:lnTo>
                  <a:lnTo>
                    <a:pt x="2549" y="12317"/>
                  </a:lnTo>
                  <a:lnTo>
                    <a:pt x="2529" y="12283"/>
                  </a:lnTo>
                  <a:lnTo>
                    <a:pt x="2505" y="12211"/>
                  </a:lnTo>
                  <a:lnTo>
                    <a:pt x="2491" y="12134"/>
                  </a:lnTo>
                  <a:lnTo>
                    <a:pt x="2491" y="12052"/>
                  </a:lnTo>
                  <a:lnTo>
                    <a:pt x="2500" y="11888"/>
                  </a:lnTo>
                  <a:lnTo>
                    <a:pt x="2495" y="11810"/>
                  </a:lnTo>
                  <a:lnTo>
                    <a:pt x="2481" y="11737"/>
                  </a:lnTo>
                  <a:lnTo>
                    <a:pt x="2461" y="11637"/>
                  </a:lnTo>
                  <a:lnTo>
                    <a:pt x="2447" y="11535"/>
                  </a:lnTo>
                  <a:lnTo>
                    <a:pt x="2433" y="11336"/>
                  </a:lnTo>
                  <a:lnTo>
                    <a:pt x="2437" y="11138"/>
                  </a:lnTo>
                  <a:lnTo>
                    <a:pt x="2451" y="10941"/>
                  </a:lnTo>
                  <a:lnTo>
                    <a:pt x="2481" y="10548"/>
                  </a:lnTo>
                  <a:lnTo>
                    <a:pt x="2491" y="10360"/>
                  </a:lnTo>
                  <a:lnTo>
                    <a:pt x="2481" y="10172"/>
                  </a:lnTo>
                  <a:lnTo>
                    <a:pt x="2495" y="10100"/>
                  </a:lnTo>
                  <a:lnTo>
                    <a:pt x="2500" y="10031"/>
                  </a:lnTo>
                  <a:lnTo>
                    <a:pt x="2491" y="9973"/>
                  </a:lnTo>
                  <a:lnTo>
                    <a:pt x="2481" y="9950"/>
                  </a:lnTo>
                  <a:lnTo>
                    <a:pt x="2461" y="9930"/>
                  </a:lnTo>
                  <a:lnTo>
                    <a:pt x="2413" y="9921"/>
                  </a:lnTo>
                  <a:lnTo>
                    <a:pt x="2360" y="9901"/>
                  </a:lnTo>
                  <a:lnTo>
                    <a:pt x="2312" y="9887"/>
                  </a:lnTo>
                  <a:lnTo>
                    <a:pt x="2268" y="9882"/>
                  </a:lnTo>
                  <a:lnTo>
                    <a:pt x="2210" y="9843"/>
                  </a:lnTo>
                  <a:lnTo>
                    <a:pt x="2148" y="9815"/>
                  </a:lnTo>
                  <a:lnTo>
                    <a:pt x="2080" y="9790"/>
                  </a:lnTo>
                  <a:lnTo>
                    <a:pt x="2012" y="9780"/>
                  </a:lnTo>
                  <a:lnTo>
                    <a:pt x="1833" y="9693"/>
                  </a:lnTo>
                  <a:lnTo>
                    <a:pt x="1661" y="9592"/>
                  </a:lnTo>
                  <a:lnTo>
                    <a:pt x="1322" y="9390"/>
                  </a:lnTo>
                  <a:lnTo>
                    <a:pt x="1154" y="9297"/>
                  </a:lnTo>
                  <a:lnTo>
                    <a:pt x="975" y="9211"/>
                  </a:lnTo>
                  <a:lnTo>
                    <a:pt x="792" y="9142"/>
                  </a:lnTo>
                  <a:lnTo>
                    <a:pt x="598" y="9090"/>
                  </a:lnTo>
                  <a:lnTo>
                    <a:pt x="512" y="9026"/>
                  </a:lnTo>
                  <a:lnTo>
                    <a:pt x="429" y="8954"/>
                  </a:lnTo>
                  <a:lnTo>
                    <a:pt x="352" y="8877"/>
                  </a:lnTo>
                  <a:lnTo>
                    <a:pt x="280" y="8795"/>
                  </a:lnTo>
                  <a:lnTo>
                    <a:pt x="140" y="8626"/>
                  </a:lnTo>
                  <a:lnTo>
                    <a:pt x="0" y="8462"/>
                  </a:lnTo>
                  <a:lnTo>
                    <a:pt x="29" y="8427"/>
                  </a:lnTo>
                  <a:lnTo>
                    <a:pt x="54" y="8408"/>
                  </a:lnTo>
                  <a:lnTo>
                    <a:pt x="77" y="8399"/>
                  </a:lnTo>
                  <a:lnTo>
                    <a:pt x="106" y="8399"/>
                  </a:lnTo>
                  <a:lnTo>
                    <a:pt x="135" y="8408"/>
                  </a:lnTo>
                  <a:lnTo>
                    <a:pt x="159" y="8422"/>
                  </a:lnTo>
                  <a:lnTo>
                    <a:pt x="217" y="8466"/>
                  </a:lnTo>
                  <a:lnTo>
                    <a:pt x="333" y="8582"/>
                  </a:lnTo>
                  <a:lnTo>
                    <a:pt x="391" y="8630"/>
                  </a:lnTo>
                  <a:lnTo>
                    <a:pt x="419" y="8645"/>
                  </a:lnTo>
                  <a:lnTo>
                    <a:pt x="449" y="8655"/>
                  </a:lnTo>
                  <a:lnTo>
                    <a:pt x="680" y="8780"/>
                  </a:lnTo>
                  <a:lnTo>
                    <a:pt x="912" y="8891"/>
                  </a:lnTo>
                  <a:lnTo>
                    <a:pt x="1144" y="9002"/>
                  </a:lnTo>
                  <a:lnTo>
                    <a:pt x="1371" y="9123"/>
                  </a:lnTo>
                  <a:lnTo>
                    <a:pt x="1510" y="9211"/>
                  </a:lnTo>
                  <a:lnTo>
                    <a:pt x="1651" y="9297"/>
                  </a:lnTo>
                  <a:lnTo>
                    <a:pt x="1945" y="9452"/>
                  </a:lnTo>
                  <a:lnTo>
                    <a:pt x="2235" y="9611"/>
                  </a:lnTo>
                  <a:lnTo>
                    <a:pt x="2375" y="9693"/>
                  </a:lnTo>
                  <a:lnTo>
                    <a:pt x="2509" y="9780"/>
                  </a:lnTo>
                  <a:lnTo>
                    <a:pt x="2534" y="9660"/>
                  </a:lnTo>
                  <a:lnTo>
                    <a:pt x="2549" y="9534"/>
                  </a:lnTo>
                  <a:lnTo>
                    <a:pt x="2568" y="9263"/>
                  </a:lnTo>
                  <a:lnTo>
                    <a:pt x="2577" y="8988"/>
                  </a:lnTo>
                  <a:lnTo>
                    <a:pt x="2592" y="8853"/>
                  </a:lnTo>
                  <a:lnTo>
                    <a:pt x="2611" y="8722"/>
                  </a:lnTo>
                  <a:lnTo>
                    <a:pt x="2616" y="8563"/>
                  </a:lnTo>
                  <a:lnTo>
                    <a:pt x="2606" y="8404"/>
                  </a:lnTo>
                  <a:lnTo>
                    <a:pt x="2568" y="8085"/>
                  </a:lnTo>
                  <a:lnTo>
                    <a:pt x="2553" y="7925"/>
                  </a:lnTo>
                  <a:lnTo>
                    <a:pt x="2538" y="7765"/>
                  </a:lnTo>
                  <a:lnTo>
                    <a:pt x="2543" y="7606"/>
                  </a:lnTo>
                  <a:lnTo>
                    <a:pt x="2563" y="7447"/>
                  </a:lnTo>
                  <a:lnTo>
                    <a:pt x="2596" y="7108"/>
                  </a:lnTo>
                  <a:lnTo>
                    <a:pt x="2626" y="6760"/>
                  </a:lnTo>
                  <a:lnTo>
                    <a:pt x="2645" y="6402"/>
                  </a:lnTo>
                  <a:lnTo>
                    <a:pt x="2664" y="6040"/>
                  </a:lnTo>
                  <a:lnTo>
                    <a:pt x="2668" y="5674"/>
                  </a:lnTo>
                  <a:lnTo>
                    <a:pt x="2674" y="5306"/>
                  </a:lnTo>
                  <a:lnTo>
                    <a:pt x="2654" y="4596"/>
                  </a:lnTo>
                  <a:lnTo>
                    <a:pt x="2240" y="4455"/>
                  </a:lnTo>
                  <a:lnTo>
                    <a:pt x="2075" y="4334"/>
                  </a:lnTo>
                  <a:lnTo>
                    <a:pt x="1901" y="4228"/>
                  </a:lnTo>
                  <a:lnTo>
                    <a:pt x="1723" y="4132"/>
                  </a:lnTo>
                  <a:lnTo>
                    <a:pt x="1540" y="4044"/>
                  </a:lnTo>
                  <a:lnTo>
                    <a:pt x="1352" y="3963"/>
                  </a:lnTo>
                  <a:lnTo>
                    <a:pt x="1163" y="3890"/>
                  </a:lnTo>
                  <a:lnTo>
                    <a:pt x="971" y="3823"/>
                  </a:lnTo>
                  <a:lnTo>
                    <a:pt x="772" y="3765"/>
                  </a:lnTo>
                  <a:lnTo>
                    <a:pt x="584" y="3687"/>
                  </a:lnTo>
                  <a:lnTo>
                    <a:pt x="492" y="3640"/>
                  </a:lnTo>
                  <a:lnTo>
                    <a:pt x="401" y="3586"/>
                  </a:lnTo>
                  <a:lnTo>
                    <a:pt x="319" y="3523"/>
                  </a:lnTo>
                  <a:lnTo>
                    <a:pt x="242" y="3454"/>
                  </a:lnTo>
                  <a:lnTo>
                    <a:pt x="174" y="3382"/>
                  </a:lnTo>
                  <a:lnTo>
                    <a:pt x="117" y="3305"/>
                  </a:lnTo>
                  <a:lnTo>
                    <a:pt x="159" y="3282"/>
                  </a:lnTo>
                  <a:lnTo>
                    <a:pt x="208" y="3266"/>
                  </a:lnTo>
                  <a:lnTo>
                    <a:pt x="261" y="3262"/>
                  </a:lnTo>
                  <a:lnTo>
                    <a:pt x="310" y="3282"/>
                  </a:lnTo>
                  <a:lnTo>
                    <a:pt x="319" y="3301"/>
                  </a:lnTo>
                  <a:lnTo>
                    <a:pt x="338" y="3320"/>
                  </a:lnTo>
                  <a:lnTo>
                    <a:pt x="362" y="3329"/>
                  </a:lnTo>
                  <a:lnTo>
                    <a:pt x="391" y="3324"/>
                  </a:lnTo>
                  <a:lnTo>
                    <a:pt x="864" y="3566"/>
                  </a:lnTo>
                  <a:lnTo>
                    <a:pt x="1342" y="3798"/>
                  </a:lnTo>
                  <a:lnTo>
                    <a:pt x="1582" y="3909"/>
                  </a:lnTo>
                  <a:lnTo>
                    <a:pt x="1829" y="4007"/>
                  </a:lnTo>
                  <a:lnTo>
                    <a:pt x="2080" y="4098"/>
                  </a:lnTo>
                  <a:lnTo>
                    <a:pt x="2336" y="4180"/>
                  </a:lnTo>
                  <a:lnTo>
                    <a:pt x="2418" y="4223"/>
                  </a:lnTo>
                  <a:lnTo>
                    <a:pt x="2500" y="4276"/>
                  </a:lnTo>
                  <a:lnTo>
                    <a:pt x="2654" y="4388"/>
                  </a:lnTo>
                  <a:lnTo>
                    <a:pt x="2737" y="4132"/>
                  </a:lnTo>
                  <a:lnTo>
                    <a:pt x="2775" y="3997"/>
                  </a:lnTo>
                  <a:lnTo>
                    <a:pt x="2809" y="3856"/>
                  </a:lnTo>
                  <a:lnTo>
                    <a:pt x="2833" y="3716"/>
                  </a:lnTo>
                  <a:lnTo>
                    <a:pt x="2838" y="3575"/>
                  </a:lnTo>
                  <a:lnTo>
                    <a:pt x="2828" y="3503"/>
                  </a:lnTo>
                  <a:lnTo>
                    <a:pt x="2819" y="3431"/>
                  </a:lnTo>
                  <a:lnTo>
                    <a:pt x="2800" y="3363"/>
                  </a:lnTo>
                  <a:lnTo>
                    <a:pt x="2770" y="3291"/>
                  </a:lnTo>
                  <a:lnTo>
                    <a:pt x="2809" y="3262"/>
                  </a:lnTo>
                  <a:lnTo>
                    <a:pt x="2861" y="3238"/>
                  </a:lnTo>
                  <a:lnTo>
                    <a:pt x="2910" y="3233"/>
                  </a:lnTo>
                  <a:lnTo>
                    <a:pt x="2963" y="3247"/>
                  </a:lnTo>
                  <a:lnTo>
                    <a:pt x="2977" y="3388"/>
                  </a:lnTo>
                  <a:lnTo>
                    <a:pt x="2982" y="3528"/>
                  </a:lnTo>
                  <a:lnTo>
                    <a:pt x="2977" y="3803"/>
                  </a:lnTo>
                  <a:lnTo>
                    <a:pt x="2930" y="4373"/>
                  </a:lnTo>
                  <a:lnTo>
                    <a:pt x="3098" y="4359"/>
                  </a:lnTo>
                  <a:lnTo>
                    <a:pt x="3258" y="4325"/>
                  </a:lnTo>
                  <a:lnTo>
                    <a:pt x="3412" y="4272"/>
                  </a:lnTo>
                  <a:lnTo>
                    <a:pt x="3566" y="4214"/>
                  </a:lnTo>
                  <a:lnTo>
                    <a:pt x="3871" y="4088"/>
                  </a:lnTo>
                  <a:lnTo>
                    <a:pt x="4025" y="4030"/>
                  </a:lnTo>
                  <a:lnTo>
                    <a:pt x="4184" y="3982"/>
                  </a:lnTo>
                  <a:lnTo>
                    <a:pt x="4319" y="3967"/>
                  </a:lnTo>
                  <a:lnTo>
                    <a:pt x="4454" y="3939"/>
                  </a:lnTo>
                  <a:lnTo>
                    <a:pt x="4584" y="3905"/>
                  </a:lnTo>
                  <a:lnTo>
                    <a:pt x="4715" y="3865"/>
                  </a:lnTo>
                  <a:lnTo>
                    <a:pt x="4966" y="3774"/>
                  </a:lnTo>
                  <a:lnTo>
                    <a:pt x="5212" y="3672"/>
                  </a:lnTo>
                  <a:lnTo>
                    <a:pt x="5458" y="3566"/>
                  </a:lnTo>
                  <a:lnTo>
                    <a:pt x="5709" y="3470"/>
                  </a:lnTo>
                  <a:lnTo>
                    <a:pt x="5965" y="3388"/>
                  </a:lnTo>
                  <a:lnTo>
                    <a:pt x="6096" y="3354"/>
                  </a:lnTo>
                  <a:lnTo>
                    <a:pt x="6231" y="3324"/>
                  </a:lnTo>
                  <a:lnTo>
                    <a:pt x="6438" y="3252"/>
                  </a:lnTo>
                  <a:lnTo>
                    <a:pt x="6646" y="3166"/>
                  </a:lnTo>
                  <a:lnTo>
                    <a:pt x="6751" y="3127"/>
                  </a:lnTo>
                  <a:lnTo>
                    <a:pt x="6858" y="3093"/>
                  </a:lnTo>
                  <a:lnTo>
                    <a:pt x="6969" y="3069"/>
                  </a:lnTo>
                  <a:lnTo>
                    <a:pt x="7080" y="3050"/>
                  </a:lnTo>
                  <a:lnTo>
                    <a:pt x="7278" y="2977"/>
                  </a:lnTo>
                  <a:lnTo>
                    <a:pt x="7379" y="2943"/>
                  </a:lnTo>
                  <a:lnTo>
                    <a:pt x="7481" y="2923"/>
                  </a:lnTo>
                  <a:lnTo>
                    <a:pt x="7495" y="2706"/>
                  </a:lnTo>
                  <a:lnTo>
                    <a:pt x="7495" y="2498"/>
                  </a:lnTo>
                  <a:lnTo>
                    <a:pt x="7471" y="2300"/>
                  </a:lnTo>
                  <a:lnTo>
                    <a:pt x="7446" y="2198"/>
                  </a:lnTo>
                  <a:lnTo>
                    <a:pt x="7418" y="2098"/>
                  </a:lnTo>
                  <a:lnTo>
                    <a:pt x="7427" y="1822"/>
                  </a:lnTo>
                  <a:lnTo>
                    <a:pt x="7427" y="1556"/>
                  </a:lnTo>
                  <a:lnTo>
                    <a:pt x="7423" y="1295"/>
                  </a:lnTo>
                  <a:lnTo>
                    <a:pt x="7403" y="1024"/>
                  </a:lnTo>
                  <a:lnTo>
                    <a:pt x="7355" y="957"/>
                  </a:lnTo>
                  <a:lnTo>
                    <a:pt x="7302" y="899"/>
                  </a:lnTo>
                  <a:lnTo>
                    <a:pt x="7239" y="850"/>
                  </a:lnTo>
                  <a:lnTo>
                    <a:pt x="7167" y="808"/>
                  </a:lnTo>
                  <a:lnTo>
                    <a:pt x="7095" y="773"/>
                  </a:lnTo>
                  <a:lnTo>
                    <a:pt x="7012" y="750"/>
                  </a:lnTo>
                  <a:lnTo>
                    <a:pt x="6935" y="729"/>
                  </a:lnTo>
                  <a:lnTo>
                    <a:pt x="6853" y="715"/>
                  </a:lnTo>
                  <a:lnTo>
                    <a:pt x="6761" y="657"/>
                  </a:lnTo>
                  <a:lnTo>
                    <a:pt x="6665" y="608"/>
                  </a:lnTo>
                  <a:lnTo>
                    <a:pt x="6463" y="522"/>
                  </a:lnTo>
                  <a:lnTo>
                    <a:pt x="6260" y="450"/>
                  </a:lnTo>
                  <a:lnTo>
                    <a:pt x="6047" y="397"/>
                  </a:lnTo>
                  <a:lnTo>
                    <a:pt x="5618" y="295"/>
                  </a:lnTo>
                  <a:lnTo>
                    <a:pt x="5405" y="247"/>
                  </a:lnTo>
                  <a:lnTo>
                    <a:pt x="5198" y="183"/>
                  </a:lnTo>
                  <a:lnTo>
                    <a:pt x="5116" y="169"/>
                  </a:lnTo>
                  <a:lnTo>
                    <a:pt x="5033" y="160"/>
                  </a:lnTo>
                  <a:lnTo>
                    <a:pt x="4956" y="160"/>
                  </a:lnTo>
                  <a:lnTo>
                    <a:pt x="4879" y="169"/>
                  </a:lnTo>
                  <a:lnTo>
                    <a:pt x="4725" y="198"/>
                  </a:lnTo>
                  <a:lnTo>
                    <a:pt x="4575" y="241"/>
                  </a:lnTo>
                  <a:lnTo>
                    <a:pt x="4425" y="295"/>
                  </a:lnTo>
                  <a:lnTo>
                    <a:pt x="4276" y="343"/>
                  </a:lnTo>
                  <a:lnTo>
                    <a:pt x="4116" y="377"/>
                  </a:lnTo>
                  <a:lnTo>
                    <a:pt x="4040" y="387"/>
                  </a:lnTo>
                  <a:lnTo>
                    <a:pt x="3958" y="392"/>
                  </a:lnTo>
                  <a:lnTo>
                    <a:pt x="3807" y="435"/>
                  </a:lnTo>
                  <a:lnTo>
                    <a:pt x="3658" y="469"/>
                  </a:lnTo>
                  <a:lnTo>
                    <a:pt x="3359" y="522"/>
                  </a:lnTo>
                  <a:lnTo>
                    <a:pt x="3060" y="571"/>
                  </a:lnTo>
                  <a:lnTo>
                    <a:pt x="2905" y="599"/>
                  </a:lnTo>
                  <a:lnTo>
                    <a:pt x="2751" y="633"/>
                  </a:lnTo>
                  <a:lnTo>
                    <a:pt x="2558" y="701"/>
                  </a:lnTo>
                  <a:lnTo>
                    <a:pt x="2365" y="778"/>
                  </a:lnTo>
                  <a:lnTo>
                    <a:pt x="1979" y="924"/>
                  </a:lnTo>
                  <a:lnTo>
                    <a:pt x="1786" y="986"/>
                  </a:lnTo>
                  <a:lnTo>
                    <a:pt x="1582" y="1039"/>
                  </a:lnTo>
                  <a:lnTo>
                    <a:pt x="1375" y="1073"/>
                  </a:lnTo>
                  <a:lnTo>
                    <a:pt x="1270" y="1082"/>
                  </a:lnTo>
                  <a:lnTo>
                    <a:pt x="1163" y="1082"/>
                  </a:lnTo>
                  <a:lnTo>
                    <a:pt x="1086" y="1121"/>
                  </a:lnTo>
                  <a:lnTo>
                    <a:pt x="1009" y="1151"/>
                  </a:lnTo>
                  <a:lnTo>
                    <a:pt x="845" y="1193"/>
                  </a:lnTo>
                  <a:lnTo>
                    <a:pt x="763" y="1223"/>
                  </a:lnTo>
                  <a:lnTo>
                    <a:pt x="685" y="1252"/>
                  </a:lnTo>
                  <a:lnTo>
                    <a:pt x="618" y="1295"/>
                  </a:lnTo>
                  <a:lnTo>
                    <a:pt x="550" y="1348"/>
                  </a:lnTo>
                  <a:lnTo>
                    <a:pt x="502" y="1358"/>
                  </a:lnTo>
                  <a:lnTo>
                    <a:pt x="454" y="1377"/>
                  </a:lnTo>
                  <a:lnTo>
                    <a:pt x="357" y="1426"/>
                  </a:lnTo>
                  <a:lnTo>
                    <a:pt x="310" y="1450"/>
                  </a:lnTo>
                  <a:lnTo>
                    <a:pt x="261" y="1464"/>
                  </a:lnTo>
                  <a:lnTo>
                    <a:pt x="208" y="1474"/>
                  </a:lnTo>
                  <a:lnTo>
                    <a:pt x="150" y="1474"/>
                  </a:lnTo>
                  <a:lnTo>
                    <a:pt x="117" y="1430"/>
                  </a:lnTo>
                  <a:lnTo>
                    <a:pt x="87" y="1382"/>
                  </a:lnTo>
                  <a:lnTo>
                    <a:pt x="68" y="1334"/>
                  </a:lnTo>
                  <a:lnTo>
                    <a:pt x="68" y="1281"/>
                  </a:lnTo>
                  <a:lnTo>
                    <a:pt x="579" y="1082"/>
                  </a:lnTo>
                  <a:lnTo>
                    <a:pt x="680" y="1077"/>
                  </a:lnTo>
                  <a:lnTo>
                    <a:pt x="782" y="1059"/>
                  </a:lnTo>
                  <a:lnTo>
                    <a:pt x="980" y="996"/>
                  </a:lnTo>
                  <a:lnTo>
                    <a:pt x="1081" y="966"/>
                  </a:lnTo>
                  <a:lnTo>
                    <a:pt x="1178" y="938"/>
                  </a:lnTo>
                  <a:lnTo>
                    <a:pt x="1280" y="924"/>
                  </a:lnTo>
                  <a:lnTo>
                    <a:pt x="1385" y="924"/>
                  </a:lnTo>
                  <a:lnTo>
                    <a:pt x="1573" y="884"/>
                  </a:lnTo>
                  <a:lnTo>
                    <a:pt x="1761" y="831"/>
                  </a:lnTo>
                  <a:lnTo>
                    <a:pt x="1949" y="768"/>
                  </a:lnTo>
                  <a:lnTo>
                    <a:pt x="2133" y="701"/>
                  </a:lnTo>
                  <a:lnTo>
                    <a:pt x="2505" y="557"/>
                  </a:lnTo>
                  <a:lnTo>
                    <a:pt x="2694" y="492"/>
                  </a:lnTo>
                  <a:lnTo>
                    <a:pt x="2886" y="440"/>
                  </a:lnTo>
                  <a:lnTo>
                    <a:pt x="3017" y="406"/>
                  </a:lnTo>
                  <a:lnTo>
                    <a:pt x="3152" y="382"/>
                  </a:lnTo>
                  <a:lnTo>
                    <a:pt x="3426" y="353"/>
                  </a:lnTo>
                  <a:lnTo>
                    <a:pt x="3566" y="334"/>
                  </a:lnTo>
                  <a:lnTo>
                    <a:pt x="3702" y="309"/>
                  </a:lnTo>
                  <a:lnTo>
                    <a:pt x="3832" y="281"/>
                  </a:lnTo>
                  <a:lnTo>
                    <a:pt x="3958" y="232"/>
                  </a:lnTo>
                  <a:lnTo>
                    <a:pt x="4044" y="232"/>
                  </a:lnTo>
                  <a:lnTo>
                    <a:pt x="4126" y="222"/>
                  </a:lnTo>
                  <a:lnTo>
                    <a:pt x="4286" y="189"/>
                  </a:lnTo>
                  <a:lnTo>
                    <a:pt x="4435" y="140"/>
                  </a:lnTo>
                  <a:lnTo>
                    <a:pt x="4589" y="88"/>
                  </a:lnTo>
                  <a:lnTo>
                    <a:pt x="4740" y="39"/>
                  </a:lnTo>
                  <a:lnTo>
                    <a:pt x="4893" y="4"/>
                  </a:lnTo>
                  <a:lnTo>
                    <a:pt x="4977" y="0"/>
                  </a:lnTo>
                  <a:lnTo>
                    <a:pt x="5058" y="0"/>
                  </a:lnTo>
                  <a:lnTo>
                    <a:pt x="5144" y="4"/>
                  </a:lnTo>
                  <a:lnTo>
                    <a:pt x="5232" y="25"/>
                  </a:lnTo>
                  <a:lnTo>
                    <a:pt x="5377" y="63"/>
                  </a:lnTo>
                  <a:lnTo>
                    <a:pt x="5530" y="97"/>
                  </a:lnTo>
                  <a:lnTo>
                    <a:pt x="5845" y="140"/>
                  </a:lnTo>
                  <a:lnTo>
                    <a:pt x="6158" y="179"/>
                  </a:lnTo>
                  <a:lnTo>
                    <a:pt x="6472" y="232"/>
                  </a:lnTo>
                  <a:lnTo>
                    <a:pt x="6621" y="266"/>
                  </a:lnTo>
                  <a:lnTo>
                    <a:pt x="6772" y="309"/>
                  </a:lnTo>
                  <a:lnTo>
                    <a:pt x="6911" y="362"/>
                  </a:lnTo>
                  <a:lnTo>
                    <a:pt x="7046" y="430"/>
                  </a:lnTo>
                  <a:lnTo>
                    <a:pt x="7167" y="517"/>
                  </a:lnTo>
                  <a:lnTo>
                    <a:pt x="7283" y="619"/>
                  </a:lnTo>
                  <a:lnTo>
                    <a:pt x="7389" y="745"/>
                  </a:lnTo>
                  <a:lnTo>
                    <a:pt x="7437" y="812"/>
                  </a:lnTo>
                  <a:lnTo>
                    <a:pt x="7481" y="889"/>
                  </a:lnTo>
                  <a:lnTo>
                    <a:pt x="7476" y="924"/>
                  </a:lnTo>
                  <a:lnTo>
                    <a:pt x="7481" y="942"/>
                  </a:lnTo>
                  <a:lnTo>
                    <a:pt x="7495" y="952"/>
                  </a:lnTo>
                  <a:lnTo>
                    <a:pt x="7514" y="957"/>
                  </a:lnTo>
                  <a:lnTo>
                    <a:pt x="7558" y="957"/>
                  </a:lnTo>
                  <a:lnTo>
                    <a:pt x="7582" y="961"/>
                  </a:lnTo>
                  <a:lnTo>
                    <a:pt x="7596" y="972"/>
                  </a:lnTo>
                  <a:lnTo>
                    <a:pt x="7630" y="1102"/>
                  </a:lnTo>
                  <a:lnTo>
                    <a:pt x="7649" y="1237"/>
                  </a:lnTo>
                  <a:lnTo>
                    <a:pt x="7664" y="1372"/>
                  </a:lnTo>
                  <a:lnTo>
                    <a:pt x="7674" y="1504"/>
                  </a:lnTo>
                  <a:lnTo>
                    <a:pt x="7674" y="1773"/>
                  </a:lnTo>
                  <a:lnTo>
                    <a:pt x="7669" y="2039"/>
                  </a:lnTo>
                  <a:lnTo>
                    <a:pt x="7659" y="2305"/>
                  </a:lnTo>
                  <a:lnTo>
                    <a:pt x="7664" y="2571"/>
                  </a:lnTo>
                  <a:lnTo>
                    <a:pt x="7678" y="2701"/>
                  </a:lnTo>
                  <a:lnTo>
                    <a:pt x="7693" y="2836"/>
                  </a:lnTo>
                  <a:lnTo>
                    <a:pt x="7721" y="2967"/>
                  </a:lnTo>
                  <a:lnTo>
                    <a:pt x="7755" y="3097"/>
                  </a:lnTo>
                  <a:lnTo>
                    <a:pt x="7779" y="3160"/>
                  </a:lnTo>
                  <a:lnTo>
                    <a:pt x="7795" y="3218"/>
                  </a:lnTo>
                  <a:lnTo>
                    <a:pt x="7804" y="3339"/>
                  </a:lnTo>
                  <a:lnTo>
                    <a:pt x="7799" y="3461"/>
                  </a:lnTo>
                  <a:lnTo>
                    <a:pt x="7784" y="3581"/>
                  </a:lnTo>
                  <a:lnTo>
                    <a:pt x="7765" y="3698"/>
                  </a:lnTo>
                  <a:lnTo>
                    <a:pt x="7746" y="3818"/>
                  </a:lnTo>
                  <a:lnTo>
                    <a:pt x="7741" y="3934"/>
                  </a:lnTo>
                  <a:lnTo>
                    <a:pt x="7755" y="4049"/>
                  </a:lnTo>
                  <a:lnTo>
                    <a:pt x="7746" y="4310"/>
                  </a:lnTo>
                  <a:lnTo>
                    <a:pt x="7751" y="4576"/>
                  </a:lnTo>
                  <a:lnTo>
                    <a:pt x="7779" y="5117"/>
                  </a:lnTo>
                  <a:lnTo>
                    <a:pt x="7799" y="5393"/>
                  </a:lnTo>
                  <a:lnTo>
                    <a:pt x="7809" y="5664"/>
                  </a:lnTo>
                  <a:lnTo>
                    <a:pt x="7809" y="5929"/>
                  </a:lnTo>
                  <a:lnTo>
                    <a:pt x="7790" y="6191"/>
                  </a:lnTo>
                  <a:lnTo>
                    <a:pt x="7799" y="6451"/>
                  </a:lnTo>
                  <a:lnTo>
                    <a:pt x="7819" y="6707"/>
                  </a:lnTo>
                  <a:lnTo>
                    <a:pt x="7847" y="6959"/>
                  </a:lnTo>
                  <a:lnTo>
                    <a:pt x="7886" y="7205"/>
                  </a:lnTo>
                  <a:lnTo>
                    <a:pt x="7886" y="7301"/>
                  </a:lnTo>
                  <a:lnTo>
                    <a:pt x="7877" y="7399"/>
                  </a:lnTo>
                  <a:lnTo>
                    <a:pt x="7852" y="7586"/>
                  </a:lnTo>
                  <a:lnTo>
                    <a:pt x="7837" y="7679"/>
                  </a:lnTo>
                  <a:lnTo>
                    <a:pt x="7833" y="7770"/>
                  </a:lnTo>
                  <a:lnTo>
                    <a:pt x="7837" y="7867"/>
                  </a:lnTo>
                  <a:lnTo>
                    <a:pt x="7852" y="79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7" name="Freeform 49"/>
            <p:cNvSpPr>
              <a:spLocks/>
            </p:cNvSpPr>
            <p:nvPr/>
          </p:nvSpPr>
          <p:spPr bwMode="auto">
            <a:xfrm>
              <a:off x="3881" y="2368"/>
              <a:ext cx="18" cy="13"/>
            </a:xfrm>
            <a:custGeom>
              <a:avLst/>
              <a:gdLst>
                <a:gd name="T0" fmla="*/ 0 w 193"/>
                <a:gd name="T1" fmla="*/ 0 h 137"/>
                <a:gd name="T2" fmla="*/ 0 w 193"/>
                <a:gd name="T3" fmla="*/ 0 h 137"/>
                <a:gd name="T4" fmla="*/ 0 w 193"/>
                <a:gd name="T5" fmla="*/ 0 h 137"/>
                <a:gd name="T6" fmla="*/ 0 w 193"/>
                <a:gd name="T7" fmla="*/ 0 h 137"/>
                <a:gd name="T8" fmla="*/ 0 w 193"/>
                <a:gd name="T9" fmla="*/ 0 h 137"/>
                <a:gd name="T10" fmla="*/ 0 w 193"/>
                <a:gd name="T11" fmla="*/ 0 h 137"/>
                <a:gd name="T12" fmla="*/ 0 w 193"/>
                <a:gd name="T13" fmla="*/ 0 h 137"/>
                <a:gd name="T14" fmla="*/ 0 w 193"/>
                <a:gd name="T15" fmla="*/ 0 h 137"/>
                <a:gd name="T16" fmla="*/ 0 w 193"/>
                <a:gd name="T17" fmla="*/ 0 h 137"/>
                <a:gd name="T18" fmla="*/ 0 w 193"/>
                <a:gd name="T19" fmla="*/ 0 h 137"/>
                <a:gd name="T20" fmla="*/ 0 w 193"/>
                <a:gd name="T21" fmla="*/ 0 h 137"/>
                <a:gd name="T22" fmla="*/ 0 w 193"/>
                <a:gd name="T23" fmla="*/ 0 h 137"/>
                <a:gd name="T24" fmla="*/ 0 w 193"/>
                <a:gd name="T25" fmla="*/ 0 h 137"/>
                <a:gd name="T26" fmla="*/ 0 w 193"/>
                <a:gd name="T27" fmla="*/ 0 h 137"/>
                <a:gd name="T28" fmla="*/ 0 w 193"/>
                <a:gd name="T29" fmla="*/ 0 h 1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3"/>
                <a:gd name="T46" fmla="*/ 0 h 137"/>
                <a:gd name="T47" fmla="*/ 193 w 193"/>
                <a:gd name="T48" fmla="*/ 137 h 13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3" h="137">
                  <a:moveTo>
                    <a:pt x="150" y="126"/>
                  </a:moveTo>
                  <a:lnTo>
                    <a:pt x="102" y="137"/>
                  </a:lnTo>
                  <a:lnTo>
                    <a:pt x="58" y="137"/>
                  </a:lnTo>
                  <a:lnTo>
                    <a:pt x="25" y="121"/>
                  </a:lnTo>
                  <a:lnTo>
                    <a:pt x="11" y="102"/>
                  </a:lnTo>
                  <a:lnTo>
                    <a:pt x="0" y="78"/>
                  </a:lnTo>
                  <a:lnTo>
                    <a:pt x="0" y="20"/>
                  </a:lnTo>
                  <a:lnTo>
                    <a:pt x="54" y="0"/>
                  </a:lnTo>
                  <a:lnTo>
                    <a:pt x="102" y="5"/>
                  </a:lnTo>
                  <a:lnTo>
                    <a:pt x="150" y="20"/>
                  </a:lnTo>
                  <a:lnTo>
                    <a:pt x="193" y="44"/>
                  </a:lnTo>
                  <a:lnTo>
                    <a:pt x="193" y="68"/>
                  </a:lnTo>
                  <a:lnTo>
                    <a:pt x="184" y="88"/>
                  </a:lnTo>
                  <a:lnTo>
                    <a:pt x="165" y="107"/>
                  </a:lnTo>
                  <a:lnTo>
                    <a:pt x="150" y="1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8" name="Freeform 50"/>
            <p:cNvSpPr>
              <a:spLocks/>
            </p:cNvSpPr>
            <p:nvPr/>
          </p:nvSpPr>
          <p:spPr bwMode="auto">
            <a:xfrm>
              <a:off x="3473" y="3071"/>
              <a:ext cx="405" cy="161"/>
            </a:xfrm>
            <a:custGeom>
              <a:avLst/>
              <a:gdLst>
                <a:gd name="T0" fmla="*/ 0 w 4446"/>
                <a:gd name="T1" fmla="*/ 0 h 1773"/>
                <a:gd name="T2" fmla="*/ 0 w 4446"/>
                <a:gd name="T3" fmla="*/ 0 h 1773"/>
                <a:gd name="T4" fmla="*/ 0 w 4446"/>
                <a:gd name="T5" fmla="*/ 0 h 1773"/>
                <a:gd name="T6" fmla="*/ 0 w 4446"/>
                <a:gd name="T7" fmla="*/ 0 h 1773"/>
                <a:gd name="T8" fmla="*/ 0 w 4446"/>
                <a:gd name="T9" fmla="*/ 0 h 1773"/>
                <a:gd name="T10" fmla="*/ 0 w 4446"/>
                <a:gd name="T11" fmla="*/ 0 h 1773"/>
                <a:gd name="T12" fmla="*/ 0 w 4446"/>
                <a:gd name="T13" fmla="*/ 0 h 1773"/>
                <a:gd name="T14" fmla="*/ 0 w 4446"/>
                <a:gd name="T15" fmla="*/ 0 h 1773"/>
                <a:gd name="T16" fmla="*/ 0 w 4446"/>
                <a:gd name="T17" fmla="*/ 0 h 1773"/>
                <a:gd name="T18" fmla="*/ 0 w 4446"/>
                <a:gd name="T19" fmla="*/ 0 h 1773"/>
                <a:gd name="T20" fmla="*/ 0 w 4446"/>
                <a:gd name="T21" fmla="*/ 0 h 1773"/>
                <a:gd name="T22" fmla="*/ 0 w 4446"/>
                <a:gd name="T23" fmla="*/ 0 h 1773"/>
                <a:gd name="T24" fmla="*/ 0 w 4446"/>
                <a:gd name="T25" fmla="*/ 0 h 1773"/>
                <a:gd name="T26" fmla="*/ 0 w 4446"/>
                <a:gd name="T27" fmla="*/ 0 h 1773"/>
                <a:gd name="T28" fmla="*/ 0 w 4446"/>
                <a:gd name="T29" fmla="*/ 0 h 1773"/>
                <a:gd name="T30" fmla="*/ 0 w 4446"/>
                <a:gd name="T31" fmla="*/ 0 h 1773"/>
                <a:gd name="T32" fmla="*/ 0 w 4446"/>
                <a:gd name="T33" fmla="*/ 0 h 1773"/>
                <a:gd name="T34" fmla="*/ 0 w 4446"/>
                <a:gd name="T35" fmla="*/ 0 h 1773"/>
                <a:gd name="T36" fmla="*/ 0 w 4446"/>
                <a:gd name="T37" fmla="*/ 0 h 1773"/>
                <a:gd name="T38" fmla="*/ 0 w 4446"/>
                <a:gd name="T39" fmla="*/ 0 h 1773"/>
                <a:gd name="T40" fmla="*/ 0 w 4446"/>
                <a:gd name="T41" fmla="*/ 0 h 1773"/>
                <a:gd name="T42" fmla="*/ 0 w 4446"/>
                <a:gd name="T43" fmla="*/ 0 h 1773"/>
                <a:gd name="T44" fmla="*/ 0 w 4446"/>
                <a:gd name="T45" fmla="*/ 0 h 1773"/>
                <a:gd name="T46" fmla="*/ 0 w 4446"/>
                <a:gd name="T47" fmla="*/ 0 h 1773"/>
                <a:gd name="T48" fmla="*/ 0 w 4446"/>
                <a:gd name="T49" fmla="*/ 0 h 1773"/>
                <a:gd name="T50" fmla="*/ 0 w 4446"/>
                <a:gd name="T51" fmla="*/ 0 h 1773"/>
                <a:gd name="T52" fmla="*/ 0 w 4446"/>
                <a:gd name="T53" fmla="*/ 0 h 1773"/>
                <a:gd name="T54" fmla="*/ 0 w 4446"/>
                <a:gd name="T55" fmla="*/ 0 h 1773"/>
                <a:gd name="T56" fmla="*/ 0 w 4446"/>
                <a:gd name="T57" fmla="*/ 0 h 1773"/>
                <a:gd name="T58" fmla="*/ 0 w 4446"/>
                <a:gd name="T59" fmla="*/ 0 h 1773"/>
                <a:gd name="T60" fmla="*/ 0 w 4446"/>
                <a:gd name="T61" fmla="*/ 0 h 1773"/>
                <a:gd name="T62" fmla="*/ 0 w 4446"/>
                <a:gd name="T63" fmla="*/ 0 h 1773"/>
                <a:gd name="T64" fmla="*/ 0 w 4446"/>
                <a:gd name="T65" fmla="*/ 0 h 1773"/>
                <a:gd name="T66" fmla="*/ 0 w 4446"/>
                <a:gd name="T67" fmla="*/ 0 h 1773"/>
                <a:gd name="T68" fmla="*/ 0 w 4446"/>
                <a:gd name="T69" fmla="*/ 0 h 1773"/>
                <a:gd name="T70" fmla="*/ 0 w 4446"/>
                <a:gd name="T71" fmla="*/ 0 h 1773"/>
                <a:gd name="T72" fmla="*/ 0 w 4446"/>
                <a:gd name="T73" fmla="*/ 0 h 1773"/>
                <a:gd name="T74" fmla="*/ 0 w 4446"/>
                <a:gd name="T75" fmla="*/ 0 h 1773"/>
                <a:gd name="T76" fmla="*/ 0 w 4446"/>
                <a:gd name="T77" fmla="*/ 0 h 1773"/>
                <a:gd name="T78" fmla="*/ 0 w 4446"/>
                <a:gd name="T79" fmla="*/ 0 h 1773"/>
                <a:gd name="T80" fmla="*/ 0 w 4446"/>
                <a:gd name="T81" fmla="*/ 0 h 1773"/>
                <a:gd name="T82" fmla="*/ 0 w 4446"/>
                <a:gd name="T83" fmla="*/ 0 h 1773"/>
                <a:gd name="T84" fmla="*/ 0 w 4446"/>
                <a:gd name="T85" fmla="*/ 0 h 1773"/>
                <a:gd name="T86" fmla="*/ 0 w 4446"/>
                <a:gd name="T87" fmla="*/ 0 h 1773"/>
                <a:gd name="T88" fmla="*/ 0 w 4446"/>
                <a:gd name="T89" fmla="*/ 0 h 1773"/>
                <a:gd name="T90" fmla="*/ 0 w 4446"/>
                <a:gd name="T91" fmla="*/ 0 h 1773"/>
                <a:gd name="T92" fmla="*/ 0 w 4446"/>
                <a:gd name="T93" fmla="*/ 0 h 1773"/>
                <a:gd name="T94" fmla="*/ 0 w 4446"/>
                <a:gd name="T95" fmla="*/ 0 h 1773"/>
                <a:gd name="T96" fmla="*/ 0 w 4446"/>
                <a:gd name="T97" fmla="*/ 0 h 1773"/>
                <a:gd name="T98" fmla="*/ 0 w 4446"/>
                <a:gd name="T99" fmla="*/ 0 h 1773"/>
                <a:gd name="T100" fmla="*/ 0 w 4446"/>
                <a:gd name="T101" fmla="*/ 0 h 1773"/>
                <a:gd name="T102" fmla="*/ 0 w 4446"/>
                <a:gd name="T103" fmla="*/ 0 h 1773"/>
                <a:gd name="T104" fmla="*/ 0 w 4446"/>
                <a:gd name="T105" fmla="*/ 0 h 1773"/>
                <a:gd name="T106" fmla="*/ 0 w 4446"/>
                <a:gd name="T107" fmla="*/ 0 h 1773"/>
                <a:gd name="T108" fmla="*/ 0 w 4446"/>
                <a:gd name="T109" fmla="*/ 0 h 1773"/>
                <a:gd name="T110" fmla="*/ 0 w 4446"/>
                <a:gd name="T111" fmla="*/ 0 h 1773"/>
                <a:gd name="T112" fmla="*/ 0 w 4446"/>
                <a:gd name="T113" fmla="*/ 0 h 1773"/>
                <a:gd name="T114" fmla="*/ 0 w 4446"/>
                <a:gd name="T115" fmla="*/ 0 h 1773"/>
                <a:gd name="T116" fmla="*/ 0 w 4446"/>
                <a:gd name="T117" fmla="*/ 0 h 1773"/>
                <a:gd name="T118" fmla="*/ 0 w 4446"/>
                <a:gd name="T119" fmla="*/ 0 h 1773"/>
                <a:gd name="T120" fmla="*/ 0 w 4446"/>
                <a:gd name="T121" fmla="*/ 0 h 1773"/>
                <a:gd name="T122" fmla="*/ 0 w 4446"/>
                <a:gd name="T123" fmla="*/ 0 h 1773"/>
                <a:gd name="T124" fmla="*/ 0 w 4446"/>
                <a:gd name="T125" fmla="*/ 0 h 177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446"/>
                <a:gd name="T190" fmla="*/ 0 h 1773"/>
                <a:gd name="T191" fmla="*/ 4446 w 4446"/>
                <a:gd name="T192" fmla="*/ 1773 h 177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446" h="1773">
                  <a:moveTo>
                    <a:pt x="4315" y="265"/>
                  </a:moveTo>
                  <a:lnTo>
                    <a:pt x="4281" y="299"/>
                  </a:lnTo>
                  <a:lnTo>
                    <a:pt x="4243" y="318"/>
                  </a:lnTo>
                  <a:lnTo>
                    <a:pt x="4195" y="328"/>
                  </a:lnTo>
                  <a:lnTo>
                    <a:pt x="4146" y="328"/>
                  </a:lnTo>
                  <a:lnTo>
                    <a:pt x="4050" y="323"/>
                  </a:lnTo>
                  <a:lnTo>
                    <a:pt x="4002" y="328"/>
                  </a:lnTo>
                  <a:lnTo>
                    <a:pt x="3958" y="342"/>
                  </a:lnTo>
                  <a:lnTo>
                    <a:pt x="3794" y="376"/>
                  </a:lnTo>
                  <a:lnTo>
                    <a:pt x="3630" y="430"/>
                  </a:lnTo>
                  <a:lnTo>
                    <a:pt x="3465" y="492"/>
                  </a:lnTo>
                  <a:lnTo>
                    <a:pt x="3311" y="560"/>
                  </a:lnTo>
                  <a:lnTo>
                    <a:pt x="3152" y="627"/>
                  </a:lnTo>
                  <a:lnTo>
                    <a:pt x="2993" y="685"/>
                  </a:lnTo>
                  <a:lnTo>
                    <a:pt x="2834" y="739"/>
                  </a:lnTo>
                  <a:lnTo>
                    <a:pt x="2674" y="773"/>
                  </a:lnTo>
                  <a:lnTo>
                    <a:pt x="2515" y="850"/>
                  </a:lnTo>
                  <a:lnTo>
                    <a:pt x="2355" y="917"/>
                  </a:lnTo>
                  <a:lnTo>
                    <a:pt x="2032" y="1033"/>
                  </a:lnTo>
                  <a:lnTo>
                    <a:pt x="1868" y="1091"/>
                  </a:lnTo>
                  <a:lnTo>
                    <a:pt x="1709" y="1159"/>
                  </a:lnTo>
                  <a:lnTo>
                    <a:pt x="1549" y="1231"/>
                  </a:lnTo>
                  <a:lnTo>
                    <a:pt x="1400" y="1323"/>
                  </a:lnTo>
                  <a:lnTo>
                    <a:pt x="1221" y="1420"/>
                  </a:lnTo>
                  <a:lnTo>
                    <a:pt x="1038" y="1516"/>
                  </a:lnTo>
                  <a:lnTo>
                    <a:pt x="941" y="1555"/>
                  </a:lnTo>
                  <a:lnTo>
                    <a:pt x="840" y="1584"/>
                  </a:lnTo>
                  <a:lnTo>
                    <a:pt x="739" y="1603"/>
                  </a:lnTo>
                  <a:lnTo>
                    <a:pt x="628" y="1613"/>
                  </a:lnTo>
                  <a:lnTo>
                    <a:pt x="333" y="1704"/>
                  </a:lnTo>
                  <a:lnTo>
                    <a:pt x="184" y="1744"/>
                  </a:lnTo>
                  <a:lnTo>
                    <a:pt x="35" y="1773"/>
                  </a:lnTo>
                  <a:lnTo>
                    <a:pt x="10" y="1720"/>
                  </a:lnTo>
                  <a:lnTo>
                    <a:pt x="0" y="1690"/>
                  </a:lnTo>
                  <a:lnTo>
                    <a:pt x="5" y="1657"/>
                  </a:lnTo>
                  <a:lnTo>
                    <a:pt x="203" y="1555"/>
                  </a:lnTo>
                  <a:lnTo>
                    <a:pt x="411" y="1468"/>
                  </a:lnTo>
                  <a:lnTo>
                    <a:pt x="623" y="1395"/>
                  </a:lnTo>
                  <a:lnTo>
                    <a:pt x="840" y="1323"/>
                  </a:lnTo>
                  <a:lnTo>
                    <a:pt x="1053" y="1251"/>
                  </a:lnTo>
                  <a:lnTo>
                    <a:pt x="1260" y="1173"/>
                  </a:lnTo>
                  <a:lnTo>
                    <a:pt x="1463" y="1077"/>
                  </a:lnTo>
                  <a:lnTo>
                    <a:pt x="1660" y="966"/>
                  </a:lnTo>
                  <a:lnTo>
                    <a:pt x="1878" y="869"/>
                  </a:lnTo>
                  <a:lnTo>
                    <a:pt x="2100" y="777"/>
                  </a:lnTo>
                  <a:lnTo>
                    <a:pt x="2544" y="603"/>
                  </a:lnTo>
                  <a:lnTo>
                    <a:pt x="2983" y="420"/>
                  </a:lnTo>
                  <a:lnTo>
                    <a:pt x="3200" y="323"/>
                  </a:lnTo>
                  <a:lnTo>
                    <a:pt x="3413" y="207"/>
                  </a:lnTo>
                  <a:lnTo>
                    <a:pt x="3653" y="163"/>
                  </a:lnTo>
                  <a:lnTo>
                    <a:pt x="3895" y="105"/>
                  </a:lnTo>
                  <a:lnTo>
                    <a:pt x="4132" y="47"/>
                  </a:lnTo>
                  <a:lnTo>
                    <a:pt x="4378" y="0"/>
                  </a:lnTo>
                  <a:lnTo>
                    <a:pt x="4397" y="23"/>
                  </a:lnTo>
                  <a:lnTo>
                    <a:pt x="4421" y="42"/>
                  </a:lnTo>
                  <a:lnTo>
                    <a:pt x="4441" y="67"/>
                  </a:lnTo>
                  <a:lnTo>
                    <a:pt x="4446" y="81"/>
                  </a:lnTo>
                  <a:lnTo>
                    <a:pt x="4441" y="100"/>
                  </a:lnTo>
                  <a:lnTo>
                    <a:pt x="4392" y="121"/>
                  </a:lnTo>
                  <a:lnTo>
                    <a:pt x="4349" y="158"/>
                  </a:lnTo>
                  <a:lnTo>
                    <a:pt x="4325" y="207"/>
                  </a:lnTo>
                  <a:lnTo>
                    <a:pt x="4315" y="236"/>
                  </a:lnTo>
                  <a:lnTo>
                    <a:pt x="4315" y="2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9" name="Freeform 51"/>
            <p:cNvSpPr>
              <a:spLocks/>
            </p:cNvSpPr>
            <p:nvPr/>
          </p:nvSpPr>
          <p:spPr bwMode="auto">
            <a:xfrm>
              <a:off x="3204" y="2437"/>
              <a:ext cx="655" cy="170"/>
            </a:xfrm>
            <a:custGeom>
              <a:avLst/>
              <a:gdLst>
                <a:gd name="T0" fmla="*/ 0 w 7206"/>
                <a:gd name="T1" fmla="*/ 0 h 1875"/>
                <a:gd name="T2" fmla="*/ 0 w 7206"/>
                <a:gd name="T3" fmla="*/ 0 h 1875"/>
                <a:gd name="T4" fmla="*/ 0 w 7206"/>
                <a:gd name="T5" fmla="*/ 0 h 1875"/>
                <a:gd name="T6" fmla="*/ 0 w 7206"/>
                <a:gd name="T7" fmla="*/ 0 h 1875"/>
                <a:gd name="T8" fmla="*/ 0 w 7206"/>
                <a:gd name="T9" fmla="*/ 0 h 1875"/>
                <a:gd name="T10" fmla="*/ 0 w 7206"/>
                <a:gd name="T11" fmla="*/ 0 h 1875"/>
                <a:gd name="T12" fmla="*/ 0 w 7206"/>
                <a:gd name="T13" fmla="*/ 0 h 1875"/>
                <a:gd name="T14" fmla="*/ 0 w 7206"/>
                <a:gd name="T15" fmla="*/ 0 h 1875"/>
                <a:gd name="T16" fmla="*/ 0 w 7206"/>
                <a:gd name="T17" fmla="*/ 0 h 1875"/>
                <a:gd name="T18" fmla="*/ 0 w 7206"/>
                <a:gd name="T19" fmla="*/ 0 h 1875"/>
                <a:gd name="T20" fmla="*/ 0 w 7206"/>
                <a:gd name="T21" fmla="*/ 0 h 1875"/>
                <a:gd name="T22" fmla="*/ 0 w 7206"/>
                <a:gd name="T23" fmla="*/ 0 h 1875"/>
                <a:gd name="T24" fmla="*/ 0 w 7206"/>
                <a:gd name="T25" fmla="*/ 0 h 1875"/>
                <a:gd name="T26" fmla="*/ 0 w 7206"/>
                <a:gd name="T27" fmla="*/ 0 h 1875"/>
                <a:gd name="T28" fmla="*/ 0 w 7206"/>
                <a:gd name="T29" fmla="*/ 0 h 1875"/>
                <a:gd name="T30" fmla="*/ 0 w 7206"/>
                <a:gd name="T31" fmla="*/ 0 h 1875"/>
                <a:gd name="T32" fmla="*/ 0 w 7206"/>
                <a:gd name="T33" fmla="*/ 0 h 1875"/>
                <a:gd name="T34" fmla="*/ 0 w 7206"/>
                <a:gd name="T35" fmla="*/ 0 h 1875"/>
                <a:gd name="T36" fmla="*/ 0 w 7206"/>
                <a:gd name="T37" fmla="*/ 0 h 1875"/>
                <a:gd name="T38" fmla="*/ 0 w 7206"/>
                <a:gd name="T39" fmla="*/ 0 h 1875"/>
                <a:gd name="T40" fmla="*/ 0 w 7206"/>
                <a:gd name="T41" fmla="*/ 0 h 1875"/>
                <a:gd name="T42" fmla="*/ 0 w 7206"/>
                <a:gd name="T43" fmla="*/ 0 h 1875"/>
                <a:gd name="T44" fmla="*/ 0 w 7206"/>
                <a:gd name="T45" fmla="*/ 0 h 1875"/>
                <a:gd name="T46" fmla="*/ 0 w 7206"/>
                <a:gd name="T47" fmla="*/ 0 h 1875"/>
                <a:gd name="T48" fmla="*/ 0 w 7206"/>
                <a:gd name="T49" fmla="*/ 0 h 1875"/>
                <a:gd name="T50" fmla="*/ 0 w 7206"/>
                <a:gd name="T51" fmla="*/ 0 h 1875"/>
                <a:gd name="T52" fmla="*/ 0 w 7206"/>
                <a:gd name="T53" fmla="*/ 0 h 1875"/>
                <a:gd name="T54" fmla="*/ 0 w 7206"/>
                <a:gd name="T55" fmla="*/ 0 h 1875"/>
                <a:gd name="T56" fmla="*/ 0 w 7206"/>
                <a:gd name="T57" fmla="*/ 0 h 1875"/>
                <a:gd name="T58" fmla="*/ 0 w 7206"/>
                <a:gd name="T59" fmla="*/ 0 h 1875"/>
                <a:gd name="T60" fmla="*/ 0 w 7206"/>
                <a:gd name="T61" fmla="*/ 0 h 1875"/>
                <a:gd name="T62" fmla="*/ 0 w 7206"/>
                <a:gd name="T63" fmla="*/ 0 h 1875"/>
                <a:gd name="T64" fmla="*/ 0 w 7206"/>
                <a:gd name="T65" fmla="*/ 0 h 1875"/>
                <a:gd name="T66" fmla="*/ 0 w 7206"/>
                <a:gd name="T67" fmla="*/ 0 h 1875"/>
                <a:gd name="T68" fmla="*/ 0 w 7206"/>
                <a:gd name="T69" fmla="*/ 0 h 1875"/>
                <a:gd name="T70" fmla="*/ 0 w 7206"/>
                <a:gd name="T71" fmla="*/ 0 h 1875"/>
                <a:gd name="T72" fmla="*/ 0 w 7206"/>
                <a:gd name="T73" fmla="*/ 0 h 1875"/>
                <a:gd name="T74" fmla="*/ 0 w 7206"/>
                <a:gd name="T75" fmla="*/ 0 h 1875"/>
                <a:gd name="T76" fmla="*/ 0 w 7206"/>
                <a:gd name="T77" fmla="*/ 0 h 1875"/>
                <a:gd name="T78" fmla="*/ 0 w 7206"/>
                <a:gd name="T79" fmla="*/ 0 h 1875"/>
                <a:gd name="T80" fmla="*/ 0 w 7206"/>
                <a:gd name="T81" fmla="*/ 0 h 1875"/>
                <a:gd name="T82" fmla="*/ 0 w 7206"/>
                <a:gd name="T83" fmla="*/ 0 h 1875"/>
                <a:gd name="T84" fmla="*/ 0 w 7206"/>
                <a:gd name="T85" fmla="*/ 0 h 1875"/>
                <a:gd name="T86" fmla="*/ 0 w 7206"/>
                <a:gd name="T87" fmla="*/ 0 h 1875"/>
                <a:gd name="T88" fmla="*/ 0 w 7206"/>
                <a:gd name="T89" fmla="*/ 0 h 1875"/>
                <a:gd name="T90" fmla="*/ 0 w 7206"/>
                <a:gd name="T91" fmla="*/ 0 h 1875"/>
                <a:gd name="T92" fmla="*/ 0 w 7206"/>
                <a:gd name="T93" fmla="*/ 0 h 1875"/>
                <a:gd name="T94" fmla="*/ 0 w 7206"/>
                <a:gd name="T95" fmla="*/ 0 h 1875"/>
                <a:gd name="T96" fmla="*/ 0 w 7206"/>
                <a:gd name="T97" fmla="*/ 0 h 187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206"/>
                <a:gd name="T148" fmla="*/ 0 h 1875"/>
                <a:gd name="T149" fmla="*/ 7206 w 7206"/>
                <a:gd name="T150" fmla="*/ 1875 h 187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206" h="1875">
                  <a:moveTo>
                    <a:pt x="7070" y="197"/>
                  </a:moveTo>
                  <a:lnTo>
                    <a:pt x="6950" y="231"/>
                  </a:lnTo>
                  <a:lnTo>
                    <a:pt x="6830" y="280"/>
                  </a:lnTo>
                  <a:lnTo>
                    <a:pt x="6602" y="391"/>
                  </a:lnTo>
                  <a:lnTo>
                    <a:pt x="6491" y="449"/>
                  </a:lnTo>
                  <a:lnTo>
                    <a:pt x="6376" y="502"/>
                  </a:lnTo>
                  <a:lnTo>
                    <a:pt x="6255" y="546"/>
                  </a:lnTo>
                  <a:lnTo>
                    <a:pt x="6135" y="579"/>
                  </a:lnTo>
                  <a:lnTo>
                    <a:pt x="5999" y="604"/>
                  </a:lnTo>
                  <a:lnTo>
                    <a:pt x="5874" y="633"/>
                  </a:lnTo>
                  <a:lnTo>
                    <a:pt x="5627" y="710"/>
                  </a:lnTo>
                  <a:lnTo>
                    <a:pt x="5386" y="807"/>
                  </a:lnTo>
                  <a:lnTo>
                    <a:pt x="5150" y="917"/>
                  </a:lnTo>
                  <a:lnTo>
                    <a:pt x="4914" y="1028"/>
                  </a:lnTo>
                  <a:lnTo>
                    <a:pt x="4677" y="1135"/>
                  </a:lnTo>
                  <a:lnTo>
                    <a:pt x="4435" y="1227"/>
                  </a:lnTo>
                  <a:lnTo>
                    <a:pt x="4314" y="1270"/>
                  </a:lnTo>
                  <a:lnTo>
                    <a:pt x="4189" y="1304"/>
                  </a:lnTo>
                  <a:lnTo>
                    <a:pt x="4045" y="1381"/>
                  </a:lnTo>
                  <a:lnTo>
                    <a:pt x="3890" y="1444"/>
                  </a:lnTo>
                  <a:lnTo>
                    <a:pt x="3581" y="1550"/>
                  </a:lnTo>
                  <a:lnTo>
                    <a:pt x="3428" y="1609"/>
                  </a:lnTo>
                  <a:lnTo>
                    <a:pt x="3277" y="1671"/>
                  </a:lnTo>
                  <a:lnTo>
                    <a:pt x="3133" y="1754"/>
                  </a:lnTo>
                  <a:lnTo>
                    <a:pt x="3060" y="1801"/>
                  </a:lnTo>
                  <a:lnTo>
                    <a:pt x="2998" y="1855"/>
                  </a:lnTo>
                  <a:lnTo>
                    <a:pt x="2944" y="1845"/>
                  </a:lnTo>
                  <a:lnTo>
                    <a:pt x="2891" y="1845"/>
                  </a:lnTo>
                  <a:lnTo>
                    <a:pt x="2780" y="1870"/>
                  </a:lnTo>
                  <a:lnTo>
                    <a:pt x="2727" y="1875"/>
                  </a:lnTo>
                  <a:lnTo>
                    <a:pt x="2683" y="1860"/>
                  </a:lnTo>
                  <a:lnTo>
                    <a:pt x="2665" y="1845"/>
                  </a:lnTo>
                  <a:lnTo>
                    <a:pt x="2649" y="1826"/>
                  </a:lnTo>
                  <a:lnTo>
                    <a:pt x="2625" y="1759"/>
                  </a:lnTo>
                  <a:lnTo>
                    <a:pt x="2466" y="1719"/>
                  </a:lnTo>
                  <a:lnTo>
                    <a:pt x="2312" y="1661"/>
                  </a:lnTo>
                  <a:lnTo>
                    <a:pt x="2158" y="1589"/>
                  </a:lnTo>
                  <a:lnTo>
                    <a:pt x="2013" y="1517"/>
                  </a:lnTo>
                  <a:lnTo>
                    <a:pt x="1863" y="1439"/>
                  </a:lnTo>
                  <a:lnTo>
                    <a:pt x="1709" y="1376"/>
                  </a:lnTo>
                  <a:lnTo>
                    <a:pt x="1554" y="1323"/>
                  </a:lnTo>
                  <a:lnTo>
                    <a:pt x="1472" y="1304"/>
                  </a:lnTo>
                  <a:lnTo>
                    <a:pt x="1386" y="1290"/>
                  </a:lnTo>
                  <a:lnTo>
                    <a:pt x="1212" y="1217"/>
                  </a:lnTo>
                  <a:lnTo>
                    <a:pt x="1043" y="1135"/>
                  </a:lnTo>
                  <a:lnTo>
                    <a:pt x="715" y="961"/>
                  </a:lnTo>
                  <a:lnTo>
                    <a:pt x="545" y="879"/>
                  </a:lnTo>
                  <a:lnTo>
                    <a:pt x="372" y="812"/>
                  </a:lnTo>
                  <a:lnTo>
                    <a:pt x="193" y="758"/>
                  </a:lnTo>
                  <a:lnTo>
                    <a:pt x="102" y="738"/>
                  </a:lnTo>
                  <a:lnTo>
                    <a:pt x="5" y="724"/>
                  </a:lnTo>
                  <a:lnTo>
                    <a:pt x="0" y="705"/>
                  </a:lnTo>
                  <a:lnTo>
                    <a:pt x="0" y="680"/>
                  </a:lnTo>
                  <a:lnTo>
                    <a:pt x="19" y="638"/>
                  </a:lnTo>
                  <a:lnTo>
                    <a:pt x="54" y="594"/>
                  </a:lnTo>
                  <a:lnTo>
                    <a:pt x="102" y="565"/>
                  </a:lnTo>
                  <a:lnTo>
                    <a:pt x="709" y="768"/>
                  </a:lnTo>
                  <a:lnTo>
                    <a:pt x="1318" y="986"/>
                  </a:lnTo>
                  <a:lnTo>
                    <a:pt x="1916" y="1207"/>
                  </a:lnTo>
                  <a:lnTo>
                    <a:pt x="2515" y="1439"/>
                  </a:lnTo>
                  <a:lnTo>
                    <a:pt x="2549" y="1430"/>
                  </a:lnTo>
                  <a:lnTo>
                    <a:pt x="2582" y="1430"/>
                  </a:lnTo>
                  <a:lnTo>
                    <a:pt x="2640" y="1449"/>
                  </a:lnTo>
                  <a:lnTo>
                    <a:pt x="2698" y="1488"/>
                  </a:lnTo>
                  <a:lnTo>
                    <a:pt x="2747" y="1531"/>
                  </a:lnTo>
                  <a:lnTo>
                    <a:pt x="2800" y="1569"/>
                  </a:lnTo>
                  <a:lnTo>
                    <a:pt x="2858" y="1594"/>
                  </a:lnTo>
                  <a:lnTo>
                    <a:pt x="2886" y="1599"/>
                  </a:lnTo>
                  <a:lnTo>
                    <a:pt x="2920" y="1599"/>
                  </a:lnTo>
                  <a:lnTo>
                    <a:pt x="2959" y="1584"/>
                  </a:lnTo>
                  <a:lnTo>
                    <a:pt x="2998" y="1565"/>
                  </a:lnTo>
                  <a:lnTo>
                    <a:pt x="3344" y="1420"/>
                  </a:lnTo>
                  <a:lnTo>
                    <a:pt x="3693" y="1274"/>
                  </a:lnTo>
                  <a:lnTo>
                    <a:pt x="4039" y="1144"/>
                  </a:lnTo>
                  <a:lnTo>
                    <a:pt x="4218" y="1086"/>
                  </a:lnTo>
                  <a:lnTo>
                    <a:pt x="4397" y="1033"/>
                  </a:lnTo>
                  <a:lnTo>
                    <a:pt x="4512" y="956"/>
                  </a:lnTo>
                  <a:lnTo>
                    <a:pt x="4638" y="893"/>
                  </a:lnTo>
                  <a:lnTo>
                    <a:pt x="4763" y="840"/>
                  </a:lnTo>
                  <a:lnTo>
                    <a:pt x="4893" y="787"/>
                  </a:lnTo>
                  <a:lnTo>
                    <a:pt x="5150" y="696"/>
                  </a:lnTo>
                  <a:lnTo>
                    <a:pt x="5411" y="598"/>
                  </a:lnTo>
                  <a:lnTo>
                    <a:pt x="5546" y="550"/>
                  </a:lnTo>
                  <a:lnTo>
                    <a:pt x="5681" y="492"/>
                  </a:lnTo>
                  <a:lnTo>
                    <a:pt x="5946" y="361"/>
                  </a:lnTo>
                  <a:lnTo>
                    <a:pt x="6212" y="227"/>
                  </a:lnTo>
                  <a:lnTo>
                    <a:pt x="6472" y="96"/>
                  </a:lnTo>
                  <a:lnTo>
                    <a:pt x="6565" y="86"/>
                  </a:lnTo>
                  <a:lnTo>
                    <a:pt x="6656" y="76"/>
                  </a:lnTo>
                  <a:lnTo>
                    <a:pt x="6839" y="38"/>
                  </a:lnTo>
                  <a:lnTo>
                    <a:pt x="7018" y="9"/>
                  </a:lnTo>
                  <a:lnTo>
                    <a:pt x="7109" y="0"/>
                  </a:lnTo>
                  <a:lnTo>
                    <a:pt x="7196" y="0"/>
                  </a:lnTo>
                  <a:lnTo>
                    <a:pt x="7206" y="38"/>
                  </a:lnTo>
                  <a:lnTo>
                    <a:pt x="7201" y="67"/>
                  </a:lnTo>
                  <a:lnTo>
                    <a:pt x="7186" y="96"/>
                  </a:lnTo>
                  <a:lnTo>
                    <a:pt x="7167" y="120"/>
                  </a:lnTo>
                  <a:lnTo>
                    <a:pt x="7114" y="159"/>
                  </a:lnTo>
                  <a:lnTo>
                    <a:pt x="7070" y="1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0" name="Freeform 52"/>
            <p:cNvSpPr>
              <a:spLocks/>
            </p:cNvSpPr>
            <p:nvPr/>
          </p:nvSpPr>
          <p:spPr bwMode="auto">
            <a:xfrm>
              <a:off x="3456" y="2537"/>
              <a:ext cx="16" cy="13"/>
            </a:xfrm>
            <a:custGeom>
              <a:avLst/>
              <a:gdLst>
                <a:gd name="T0" fmla="*/ 0 w 174"/>
                <a:gd name="T1" fmla="*/ 0 h 145"/>
                <a:gd name="T2" fmla="*/ 0 w 174"/>
                <a:gd name="T3" fmla="*/ 0 h 145"/>
                <a:gd name="T4" fmla="*/ 0 w 174"/>
                <a:gd name="T5" fmla="*/ 0 h 145"/>
                <a:gd name="T6" fmla="*/ 0 w 174"/>
                <a:gd name="T7" fmla="*/ 0 h 145"/>
                <a:gd name="T8" fmla="*/ 0 w 174"/>
                <a:gd name="T9" fmla="*/ 0 h 145"/>
                <a:gd name="T10" fmla="*/ 0 w 174"/>
                <a:gd name="T11" fmla="*/ 0 h 145"/>
                <a:gd name="T12" fmla="*/ 0 w 174"/>
                <a:gd name="T13" fmla="*/ 0 h 145"/>
                <a:gd name="T14" fmla="*/ 0 w 174"/>
                <a:gd name="T15" fmla="*/ 0 h 145"/>
                <a:gd name="T16" fmla="*/ 0 w 174"/>
                <a:gd name="T17" fmla="*/ 0 h 145"/>
                <a:gd name="T18" fmla="*/ 0 w 174"/>
                <a:gd name="T19" fmla="*/ 0 h 145"/>
                <a:gd name="T20" fmla="*/ 0 w 174"/>
                <a:gd name="T21" fmla="*/ 0 h 145"/>
                <a:gd name="T22" fmla="*/ 0 w 174"/>
                <a:gd name="T23" fmla="*/ 0 h 145"/>
                <a:gd name="T24" fmla="*/ 0 w 174"/>
                <a:gd name="T25" fmla="*/ 0 h 145"/>
                <a:gd name="T26" fmla="*/ 0 w 174"/>
                <a:gd name="T27" fmla="*/ 0 h 14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4"/>
                <a:gd name="T43" fmla="*/ 0 h 145"/>
                <a:gd name="T44" fmla="*/ 174 w 174"/>
                <a:gd name="T45" fmla="*/ 145 h 14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4" h="145">
                  <a:moveTo>
                    <a:pt x="44" y="145"/>
                  </a:moveTo>
                  <a:lnTo>
                    <a:pt x="20" y="121"/>
                  </a:lnTo>
                  <a:lnTo>
                    <a:pt x="5" y="92"/>
                  </a:lnTo>
                  <a:lnTo>
                    <a:pt x="0" y="58"/>
                  </a:lnTo>
                  <a:lnTo>
                    <a:pt x="9" y="34"/>
                  </a:lnTo>
                  <a:lnTo>
                    <a:pt x="67" y="5"/>
                  </a:lnTo>
                  <a:lnTo>
                    <a:pt x="97" y="0"/>
                  </a:lnTo>
                  <a:lnTo>
                    <a:pt x="125" y="20"/>
                  </a:lnTo>
                  <a:lnTo>
                    <a:pt x="159" y="48"/>
                  </a:lnTo>
                  <a:lnTo>
                    <a:pt x="174" y="69"/>
                  </a:lnTo>
                  <a:lnTo>
                    <a:pt x="174" y="87"/>
                  </a:lnTo>
                  <a:lnTo>
                    <a:pt x="155" y="102"/>
                  </a:lnTo>
                  <a:lnTo>
                    <a:pt x="102" y="121"/>
                  </a:lnTo>
                  <a:lnTo>
                    <a:pt x="44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1" name="Freeform 53"/>
            <p:cNvSpPr>
              <a:spLocks/>
            </p:cNvSpPr>
            <p:nvPr/>
          </p:nvSpPr>
          <p:spPr bwMode="auto">
            <a:xfrm>
              <a:off x="3159" y="2469"/>
              <a:ext cx="269" cy="422"/>
            </a:xfrm>
            <a:custGeom>
              <a:avLst/>
              <a:gdLst>
                <a:gd name="T0" fmla="*/ 0 w 2958"/>
                <a:gd name="T1" fmla="*/ 0 h 4639"/>
                <a:gd name="T2" fmla="*/ 0 w 2958"/>
                <a:gd name="T3" fmla="*/ 0 h 4639"/>
                <a:gd name="T4" fmla="*/ 0 w 2958"/>
                <a:gd name="T5" fmla="*/ 0 h 4639"/>
                <a:gd name="T6" fmla="*/ 0 w 2958"/>
                <a:gd name="T7" fmla="*/ 0 h 4639"/>
                <a:gd name="T8" fmla="*/ 0 w 2958"/>
                <a:gd name="T9" fmla="*/ 0 h 4639"/>
                <a:gd name="T10" fmla="*/ 0 w 2958"/>
                <a:gd name="T11" fmla="*/ 0 h 4639"/>
                <a:gd name="T12" fmla="*/ 0 w 2958"/>
                <a:gd name="T13" fmla="*/ 0 h 4639"/>
                <a:gd name="T14" fmla="*/ 0 w 2958"/>
                <a:gd name="T15" fmla="*/ 0 h 4639"/>
                <a:gd name="T16" fmla="*/ 0 w 2958"/>
                <a:gd name="T17" fmla="*/ 0 h 4639"/>
                <a:gd name="T18" fmla="*/ 0 w 2958"/>
                <a:gd name="T19" fmla="*/ 0 h 4639"/>
                <a:gd name="T20" fmla="*/ 0 w 2958"/>
                <a:gd name="T21" fmla="*/ 0 h 4639"/>
                <a:gd name="T22" fmla="*/ 0 w 2958"/>
                <a:gd name="T23" fmla="*/ 0 h 4639"/>
                <a:gd name="T24" fmla="*/ 0 w 2958"/>
                <a:gd name="T25" fmla="*/ 0 h 4639"/>
                <a:gd name="T26" fmla="*/ 0 w 2958"/>
                <a:gd name="T27" fmla="*/ 0 h 4639"/>
                <a:gd name="T28" fmla="*/ 0 w 2958"/>
                <a:gd name="T29" fmla="*/ 0 h 4639"/>
                <a:gd name="T30" fmla="*/ 0 w 2958"/>
                <a:gd name="T31" fmla="*/ 0 h 4639"/>
                <a:gd name="T32" fmla="*/ 0 w 2958"/>
                <a:gd name="T33" fmla="*/ 0 h 4639"/>
                <a:gd name="T34" fmla="*/ 0 w 2958"/>
                <a:gd name="T35" fmla="*/ 0 h 4639"/>
                <a:gd name="T36" fmla="*/ 0 w 2958"/>
                <a:gd name="T37" fmla="*/ 0 h 4639"/>
                <a:gd name="T38" fmla="*/ 0 w 2958"/>
                <a:gd name="T39" fmla="*/ 0 h 4639"/>
                <a:gd name="T40" fmla="*/ 0 w 2958"/>
                <a:gd name="T41" fmla="*/ 0 h 4639"/>
                <a:gd name="T42" fmla="*/ 0 w 2958"/>
                <a:gd name="T43" fmla="*/ 0 h 4639"/>
                <a:gd name="T44" fmla="*/ 0 w 2958"/>
                <a:gd name="T45" fmla="*/ 0 h 4639"/>
                <a:gd name="T46" fmla="*/ 0 w 2958"/>
                <a:gd name="T47" fmla="*/ 0 h 4639"/>
                <a:gd name="T48" fmla="*/ 0 w 2958"/>
                <a:gd name="T49" fmla="*/ 0 h 4639"/>
                <a:gd name="T50" fmla="*/ 0 w 2958"/>
                <a:gd name="T51" fmla="*/ 0 h 4639"/>
                <a:gd name="T52" fmla="*/ 0 w 2958"/>
                <a:gd name="T53" fmla="*/ 0 h 4639"/>
                <a:gd name="T54" fmla="*/ 0 w 2958"/>
                <a:gd name="T55" fmla="*/ 0 h 4639"/>
                <a:gd name="T56" fmla="*/ 0 w 2958"/>
                <a:gd name="T57" fmla="*/ 0 h 4639"/>
                <a:gd name="T58" fmla="*/ 0 w 2958"/>
                <a:gd name="T59" fmla="*/ 0 h 4639"/>
                <a:gd name="T60" fmla="*/ 0 w 2958"/>
                <a:gd name="T61" fmla="*/ 0 h 4639"/>
                <a:gd name="T62" fmla="*/ 0 w 2958"/>
                <a:gd name="T63" fmla="*/ 0 h 4639"/>
                <a:gd name="T64" fmla="*/ 0 w 2958"/>
                <a:gd name="T65" fmla="*/ 0 h 4639"/>
                <a:gd name="T66" fmla="*/ 0 w 2958"/>
                <a:gd name="T67" fmla="*/ 0 h 4639"/>
                <a:gd name="T68" fmla="*/ 0 w 2958"/>
                <a:gd name="T69" fmla="*/ 0 h 4639"/>
                <a:gd name="T70" fmla="*/ 0 w 2958"/>
                <a:gd name="T71" fmla="*/ 0 h 4639"/>
                <a:gd name="T72" fmla="*/ 0 w 2958"/>
                <a:gd name="T73" fmla="*/ 0 h 4639"/>
                <a:gd name="T74" fmla="*/ 0 w 2958"/>
                <a:gd name="T75" fmla="*/ 0 h 4639"/>
                <a:gd name="T76" fmla="*/ 0 w 2958"/>
                <a:gd name="T77" fmla="*/ 0 h 4639"/>
                <a:gd name="T78" fmla="*/ 0 w 2958"/>
                <a:gd name="T79" fmla="*/ 0 h 4639"/>
                <a:gd name="T80" fmla="*/ 0 w 2958"/>
                <a:gd name="T81" fmla="*/ 0 h 4639"/>
                <a:gd name="T82" fmla="*/ 0 w 2958"/>
                <a:gd name="T83" fmla="*/ 0 h 4639"/>
                <a:gd name="T84" fmla="*/ 0 w 2958"/>
                <a:gd name="T85" fmla="*/ 0 h 4639"/>
                <a:gd name="T86" fmla="*/ 0 w 2958"/>
                <a:gd name="T87" fmla="*/ 0 h 4639"/>
                <a:gd name="T88" fmla="*/ 0 w 2958"/>
                <a:gd name="T89" fmla="*/ 0 h 4639"/>
                <a:gd name="T90" fmla="*/ 0 w 2958"/>
                <a:gd name="T91" fmla="*/ 0 h 4639"/>
                <a:gd name="T92" fmla="*/ 0 w 2958"/>
                <a:gd name="T93" fmla="*/ 0 h 4639"/>
                <a:gd name="T94" fmla="*/ 0 w 2958"/>
                <a:gd name="T95" fmla="*/ 0 h 4639"/>
                <a:gd name="T96" fmla="*/ 0 w 2958"/>
                <a:gd name="T97" fmla="*/ 0 h 4639"/>
                <a:gd name="T98" fmla="*/ 0 w 2958"/>
                <a:gd name="T99" fmla="*/ 0 h 4639"/>
                <a:gd name="T100" fmla="*/ 0 w 2958"/>
                <a:gd name="T101" fmla="*/ 0 h 4639"/>
                <a:gd name="T102" fmla="*/ 0 w 2958"/>
                <a:gd name="T103" fmla="*/ 0 h 4639"/>
                <a:gd name="T104" fmla="*/ 0 w 2958"/>
                <a:gd name="T105" fmla="*/ 0 h 4639"/>
                <a:gd name="T106" fmla="*/ 0 w 2958"/>
                <a:gd name="T107" fmla="*/ 0 h 4639"/>
                <a:gd name="T108" fmla="*/ 0 w 2958"/>
                <a:gd name="T109" fmla="*/ 0 h 4639"/>
                <a:gd name="T110" fmla="*/ 0 w 2958"/>
                <a:gd name="T111" fmla="*/ 0 h 4639"/>
                <a:gd name="T112" fmla="*/ 0 w 2958"/>
                <a:gd name="T113" fmla="*/ 0 h 463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58"/>
                <a:gd name="T172" fmla="*/ 0 h 4639"/>
                <a:gd name="T173" fmla="*/ 2958 w 2958"/>
                <a:gd name="T174" fmla="*/ 4639 h 463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58" h="4639">
                  <a:moveTo>
                    <a:pt x="2794" y="4639"/>
                  </a:moveTo>
                  <a:lnTo>
                    <a:pt x="2708" y="4615"/>
                  </a:lnTo>
                  <a:lnTo>
                    <a:pt x="2621" y="4590"/>
                  </a:lnTo>
                  <a:lnTo>
                    <a:pt x="2442" y="4523"/>
                  </a:lnTo>
                  <a:lnTo>
                    <a:pt x="2273" y="4441"/>
                  </a:lnTo>
                  <a:lnTo>
                    <a:pt x="1936" y="4266"/>
                  </a:lnTo>
                  <a:lnTo>
                    <a:pt x="1602" y="4093"/>
                  </a:lnTo>
                  <a:lnTo>
                    <a:pt x="1429" y="4011"/>
                  </a:lnTo>
                  <a:lnTo>
                    <a:pt x="1255" y="3948"/>
                  </a:lnTo>
                  <a:lnTo>
                    <a:pt x="1236" y="3957"/>
                  </a:lnTo>
                  <a:lnTo>
                    <a:pt x="1216" y="3963"/>
                  </a:lnTo>
                  <a:lnTo>
                    <a:pt x="1201" y="3957"/>
                  </a:lnTo>
                  <a:lnTo>
                    <a:pt x="1187" y="3943"/>
                  </a:lnTo>
                  <a:lnTo>
                    <a:pt x="1163" y="3919"/>
                  </a:lnTo>
                  <a:lnTo>
                    <a:pt x="1143" y="3905"/>
                  </a:lnTo>
                  <a:lnTo>
                    <a:pt x="1129" y="3899"/>
                  </a:lnTo>
                  <a:lnTo>
                    <a:pt x="1033" y="3865"/>
                  </a:lnTo>
                  <a:lnTo>
                    <a:pt x="936" y="3827"/>
                  </a:lnTo>
                  <a:lnTo>
                    <a:pt x="753" y="3745"/>
                  </a:lnTo>
                  <a:lnTo>
                    <a:pt x="569" y="3663"/>
                  </a:lnTo>
                  <a:lnTo>
                    <a:pt x="474" y="3629"/>
                  </a:lnTo>
                  <a:lnTo>
                    <a:pt x="372" y="3605"/>
                  </a:lnTo>
                  <a:lnTo>
                    <a:pt x="362" y="3721"/>
                  </a:lnTo>
                  <a:lnTo>
                    <a:pt x="339" y="3842"/>
                  </a:lnTo>
                  <a:lnTo>
                    <a:pt x="309" y="3953"/>
                  </a:lnTo>
                  <a:lnTo>
                    <a:pt x="270" y="4058"/>
                  </a:lnTo>
                  <a:lnTo>
                    <a:pt x="227" y="4054"/>
                  </a:lnTo>
                  <a:lnTo>
                    <a:pt x="207" y="4044"/>
                  </a:lnTo>
                  <a:lnTo>
                    <a:pt x="188" y="4025"/>
                  </a:lnTo>
                  <a:lnTo>
                    <a:pt x="174" y="3991"/>
                  </a:lnTo>
                  <a:lnTo>
                    <a:pt x="169" y="3953"/>
                  </a:lnTo>
                  <a:lnTo>
                    <a:pt x="188" y="3865"/>
                  </a:lnTo>
                  <a:lnTo>
                    <a:pt x="193" y="3827"/>
                  </a:lnTo>
                  <a:lnTo>
                    <a:pt x="193" y="3789"/>
                  </a:lnTo>
                  <a:lnTo>
                    <a:pt x="179" y="3759"/>
                  </a:lnTo>
                  <a:lnTo>
                    <a:pt x="139" y="3740"/>
                  </a:lnTo>
                  <a:lnTo>
                    <a:pt x="82" y="3571"/>
                  </a:lnTo>
                  <a:lnTo>
                    <a:pt x="44" y="3402"/>
                  </a:lnTo>
                  <a:lnTo>
                    <a:pt x="14" y="3228"/>
                  </a:lnTo>
                  <a:lnTo>
                    <a:pt x="5" y="3054"/>
                  </a:lnTo>
                  <a:lnTo>
                    <a:pt x="0" y="2876"/>
                  </a:lnTo>
                  <a:lnTo>
                    <a:pt x="5" y="2697"/>
                  </a:lnTo>
                  <a:lnTo>
                    <a:pt x="34" y="2333"/>
                  </a:lnTo>
                  <a:lnTo>
                    <a:pt x="67" y="1971"/>
                  </a:lnTo>
                  <a:lnTo>
                    <a:pt x="102" y="1609"/>
                  </a:lnTo>
                  <a:lnTo>
                    <a:pt x="111" y="1430"/>
                  </a:lnTo>
                  <a:lnTo>
                    <a:pt x="111" y="1252"/>
                  </a:lnTo>
                  <a:lnTo>
                    <a:pt x="102" y="1073"/>
                  </a:lnTo>
                  <a:lnTo>
                    <a:pt x="82" y="899"/>
                  </a:lnTo>
                  <a:lnTo>
                    <a:pt x="92" y="787"/>
                  </a:lnTo>
                  <a:lnTo>
                    <a:pt x="87" y="671"/>
                  </a:lnTo>
                  <a:lnTo>
                    <a:pt x="67" y="434"/>
                  </a:lnTo>
                  <a:lnTo>
                    <a:pt x="63" y="319"/>
                  </a:lnTo>
                  <a:lnTo>
                    <a:pt x="67" y="208"/>
                  </a:lnTo>
                  <a:lnTo>
                    <a:pt x="87" y="102"/>
                  </a:lnTo>
                  <a:lnTo>
                    <a:pt x="130" y="0"/>
                  </a:lnTo>
                  <a:lnTo>
                    <a:pt x="155" y="0"/>
                  </a:lnTo>
                  <a:lnTo>
                    <a:pt x="174" y="10"/>
                  </a:lnTo>
                  <a:lnTo>
                    <a:pt x="188" y="19"/>
                  </a:lnTo>
                  <a:lnTo>
                    <a:pt x="197" y="34"/>
                  </a:lnTo>
                  <a:lnTo>
                    <a:pt x="213" y="77"/>
                  </a:lnTo>
                  <a:lnTo>
                    <a:pt x="217" y="125"/>
                  </a:lnTo>
                  <a:lnTo>
                    <a:pt x="223" y="174"/>
                  </a:lnTo>
                  <a:lnTo>
                    <a:pt x="232" y="222"/>
                  </a:lnTo>
                  <a:lnTo>
                    <a:pt x="256" y="261"/>
                  </a:lnTo>
                  <a:lnTo>
                    <a:pt x="275" y="276"/>
                  </a:lnTo>
                  <a:lnTo>
                    <a:pt x="304" y="290"/>
                  </a:lnTo>
                  <a:lnTo>
                    <a:pt x="285" y="392"/>
                  </a:lnTo>
                  <a:lnTo>
                    <a:pt x="270" y="498"/>
                  </a:lnTo>
                  <a:lnTo>
                    <a:pt x="256" y="724"/>
                  </a:lnTo>
                  <a:lnTo>
                    <a:pt x="256" y="957"/>
                  </a:lnTo>
                  <a:lnTo>
                    <a:pt x="270" y="1193"/>
                  </a:lnTo>
                  <a:lnTo>
                    <a:pt x="295" y="1671"/>
                  </a:lnTo>
                  <a:lnTo>
                    <a:pt x="299" y="1904"/>
                  </a:lnTo>
                  <a:lnTo>
                    <a:pt x="290" y="2126"/>
                  </a:lnTo>
                  <a:lnTo>
                    <a:pt x="304" y="2189"/>
                  </a:lnTo>
                  <a:lnTo>
                    <a:pt x="318" y="2252"/>
                  </a:lnTo>
                  <a:lnTo>
                    <a:pt x="328" y="2382"/>
                  </a:lnTo>
                  <a:lnTo>
                    <a:pt x="343" y="2512"/>
                  </a:lnTo>
                  <a:lnTo>
                    <a:pt x="353" y="2570"/>
                  </a:lnTo>
                  <a:lnTo>
                    <a:pt x="372" y="2624"/>
                  </a:lnTo>
                  <a:lnTo>
                    <a:pt x="381" y="2672"/>
                  </a:lnTo>
                  <a:lnTo>
                    <a:pt x="386" y="2726"/>
                  </a:lnTo>
                  <a:lnTo>
                    <a:pt x="376" y="2836"/>
                  </a:lnTo>
                  <a:lnTo>
                    <a:pt x="367" y="2957"/>
                  </a:lnTo>
                  <a:lnTo>
                    <a:pt x="357" y="3069"/>
                  </a:lnTo>
                  <a:lnTo>
                    <a:pt x="362" y="3180"/>
                  </a:lnTo>
                  <a:lnTo>
                    <a:pt x="372" y="3228"/>
                  </a:lnTo>
                  <a:lnTo>
                    <a:pt x="395" y="3271"/>
                  </a:lnTo>
                  <a:lnTo>
                    <a:pt x="425" y="3310"/>
                  </a:lnTo>
                  <a:lnTo>
                    <a:pt x="469" y="3344"/>
                  </a:lnTo>
                  <a:lnTo>
                    <a:pt x="521" y="3373"/>
                  </a:lnTo>
                  <a:lnTo>
                    <a:pt x="594" y="3396"/>
                  </a:lnTo>
                  <a:lnTo>
                    <a:pt x="704" y="3445"/>
                  </a:lnTo>
                  <a:lnTo>
                    <a:pt x="816" y="3503"/>
                  </a:lnTo>
                  <a:lnTo>
                    <a:pt x="1037" y="3619"/>
                  </a:lnTo>
                  <a:lnTo>
                    <a:pt x="1149" y="3677"/>
                  </a:lnTo>
                  <a:lnTo>
                    <a:pt x="1260" y="3726"/>
                  </a:lnTo>
                  <a:lnTo>
                    <a:pt x="1376" y="3769"/>
                  </a:lnTo>
                  <a:lnTo>
                    <a:pt x="1496" y="3798"/>
                  </a:lnTo>
                  <a:lnTo>
                    <a:pt x="1607" y="3837"/>
                  </a:lnTo>
                  <a:lnTo>
                    <a:pt x="1713" y="3880"/>
                  </a:lnTo>
                  <a:lnTo>
                    <a:pt x="1920" y="3982"/>
                  </a:lnTo>
                  <a:lnTo>
                    <a:pt x="2123" y="4093"/>
                  </a:lnTo>
                  <a:lnTo>
                    <a:pt x="2336" y="4200"/>
                  </a:lnTo>
                  <a:lnTo>
                    <a:pt x="2471" y="4301"/>
                  </a:lnTo>
                  <a:lnTo>
                    <a:pt x="2606" y="4392"/>
                  </a:lnTo>
                  <a:lnTo>
                    <a:pt x="2678" y="4436"/>
                  </a:lnTo>
                  <a:lnTo>
                    <a:pt x="2751" y="4469"/>
                  </a:lnTo>
                  <a:lnTo>
                    <a:pt x="2828" y="4494"/>
                  </a:lnTo>
                  <a:lnTo>
                    <a:pt x="2910" y="4509"/>
                  </a:lnTo>
                  <a:lnTo>
                    <a:pt x="2958" y="4557"/>
                  </a:lnTo>
                  <a:lnTo>
                    <a:pt x="2930" y="4590"/>
                  </a:lnTo>
                  <a:lnTo>
                    <a:pt x="2890" y="4610"/>
                  </a:lnTo>
                  <a:lnTo>
                    <a:pt x="2794" y="46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2" name="Freeform 54"/>
            <p:cNvSpPr>
              <a:spLocks noEditPoints="1"/>
            </p:cNvSpPr>
            <p:nvPr/>
          </p:nvSpPr>
          <p:spPr bwMode="auto">
            <a:xfrm>
              <a:off x="3216" y="2538"/>
              <a:ext cx="207" cy="151"/>
            </a:xfrm>
            <a:custGeom>
              <a:avLst/>
              <a:gdLst>
                <a:gd name="T0" fmla="*/ 0 w 2273"/>
                <a:gd name="T1" fmla="*/ 0 h 1666"/>
                <a:gd name="T2" fmla="*/ 0 w 2273"/>
                <a:gd name="T3" fmla="*/ 0 h 1666"/>
                <a:gd name="T4" fmla="*/ 0 w 2273"/>
                <a:gd name="T5" fmla="*/ 0 h 1666"/>
                <a:gd name="T6" fmla="*/ 0 w 2273"/>
                <a:gd name="T7" fmla="*/ 0 h 1666"/>
                <a:gd name="T8" fmla="*/ 0 w 2273"/>
                <a:gd name="T9" fmla="*/ 0 h 1666"/>
                <a:gd name="T10" fmla="*/ 0 w 2273"/>
                <a:gd name="T11" fmla="*/ 0 h 1666"/>
                <a:gd name="T12" fmla="*/ 0 w 2273"/>
                <a:gd name="T13" fmla="*/ 0 h 1666"/>
                <a:gd name="T14" fmla="*/ 0 w 2273"/>
                <a:gd name="T15" fmla="*/ 0 h 1666"/>
                <a:gd name="T16" fmla="*/ 0 w 2273"/>
                <a:gd name="T17" fmla="*/ 0 h 1666"/>
                <a:gd name="T18" fmla="*/ 0 w 2273"/>
                <a:gd name="T19" fmla="*/ 0 h 1666"/>
                <a:gd name="T20" fmla="*/ 0 w 2273"/>
                <a:gd name="T21" fmla="*/ 0 h 1666"/>
                <a:gd name="T22" fmla="*/ 0 w 2273"/>
                <a:gd name="T23" fmla="*/ 0 h 1666"/>
                <a:gd name="T24" fmla="*/ 0 w 2273"/>
                <a:gd name="T25" fmla="*/ 0 h 1666"/>
                <a:gd name="T26" fmla="*/ 0 w 2273"/>
                <a:gd name="T27" fmla="*/ 0 h 1666"/>
                <a:gd name="T28" fmla="*/ 0 w 2273"/>
                <a:gd name="T29" fmla="*/ 0 h 1666"/>
                <a:gd name="T30" fmla="*/ 0 w 2273"/>
                <a:gd name="T31" fmla="*/ 0 h 1666"/>
                <a:gd name="T32" fmla="*/ 0 w 2273"/>
                <a:gd name="T33" fmla="*/ 0 h 1666"/>
                <a:gd name="T34" fmla="*/ 0 w 2273"/>
                <a:gd name="T35" fmla="*/ 0 h 1666"/>
                <a:gd name="T36" fmla="*/ 0 w 2273"/>
                <a:gd name="T37" fmla="*/ 0 h 1666"/>
                <a:gd name="T38" fmla="*/ 0 w 2273"/>
                <a:gd name="T39" fmla="*/ 0 h 1666"/>
                <a:gd name="T40" fmla="*/ 0 w 2273"/>
                <a:gd name="T41" fmla="*/ 0 h 1666"/>
                <a:gd name="T42" fmla="*/ 0 w 2273"/>
                <a:gd name="T43" fmla="*/ 0 h 1666"/>
                <a:gd name="T44" fmla="*/ 0 w 2273"/>
                <a:gd name="T45" fmla="*/ 0 h 1666"/>
                <a:gd name="T46" fmla="*/ 0 w 2273"/>
                <a:gd name="T47" fmla="*/ 0 h 1666"/>
                <a:gd name="T48" fmla="*/ 0 w 2273"/>
                <a:gd name="T49" fmla="*/ 0 h 1666"/>
                <a:gd name="T50" fmla="*/ 0 w 2273"/>
                <a:gd name="T51" fmla="*/ 0 h 1666"/>
                <a:gd name="T52" fmla="*/ 0 w 2273"/>
                <a:gd name="T53" fmla="*/ 0 h 1666"/>
                <a:gd name="T54" fmla="*/ 0 w 2273"/>
                <a:gd name="T55" fmla="*/ 0 h 1666"/>
                <a:gd name="T56" fmla="*/ 0 w 2273"/>
                <a:gd name="T57" fmla="*/ 0 h 1666"/>
                <a:gd name="T58" fmla="*/ 0 w 2273"/>
                <a:gd name="T59" fmla="*/ 0 h 1666"/>
                <a:gd name="T60" fmla="*/ 0 w 2273"/>
                <a:gd name="T61" fmla="*/ 0 h 1666"/>
                <a:gd name="T62" fmla="*/ 0 w 2273"/>
                <a:gd name="T63" fmla="*/ 0 h 1666"/>
                <a:gd name="T64" fmla="*/ 0 w 2273"/>
                <a:gd name="T65" fmla="*/ 0 h 1666"/>
                <a:gd name="T66" fmla="*/ 0 w 2273"/>
                <a:gd name="T67" fmla="*/ 0 h 1666"/>
                <a:gd name="T68" fmla="*/ 0 w 2273"/>
                <a:gd name="T69" fmla="*/ 0 h 1666"/>
                <a:gd name="T70" fmla="*/ 0 w 2273"/>
                <a:gd name="T71" fmla="*/ 0 h 1666"/>
                <a:gd name="T72" fmla="*/ 0 w 2273"/>
                <a:gd name="T73" fmla="*/ 0 h 16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273"/>
                <a:gd name="T112" fmla="*/ 0 h 1666"/>
                <a:gd name="T113" fmla="*/ 2273 w 2273"/>
                <a:gd name="T114" fmla="*/ 1666 h 16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273" h="1666">
                  <a:moveTo>
                    <a:pt x="2162" y="893"/>
                  </a:moveTo>
                  <a:lnTo>
                    <a:pt x="2055" y="869"/>
                  </a:lnTo>
                  <a:lnTo>
                    <a:pt x="1949" y="835"/>
                  </a:lnTo>
                  <a:lnTo>
                    <a:pt x="1746" y="748"/>
                  </a:lnTo>
                  <a:lnTo>
                    <a:pt x="1356" y="550"/>
                  </a:lnTo>
                  <a:lnTo>
                    <a:pt x="1066" y="415"/>
                  </a:lnTo>
                  <a:lnTo>
                    <a:pt x="767" y="289"/>
                  </a:lnTo>
                  <a:lnTo>
                    <a:pt x="477" y="158"/>
                  </a:lnTo>
                  <a:lnTo>
                    <a:pt x="197" y="23"/>
                  </a:lnTo>
                  <a:lnTo>
                    <a:pt x="149" y="0"/>
                  </a:lnTo>
                  <a:lnTo>
                    <a:pt x="120" y="0"/>
                  </a:lnTo>
                  <a:lnTo>
                    <a:pt x="106" y="14"/>
                  </a:lnTo>
                  <a:lnTo>
                    <a:pt x="96" y="37"/>
                  </a:lnTo>
                  <a:lnTo>
                    <a:pt x="76" y="110"/>
                  </a:lnTo>
                  <a:lnTo>
                    <a:pt x="58" y="144"/>
                  </a:lnTo>
                  <a:lnTo>
                    <a:pt x="24" y="167"/>
                  </a:lnTo>
                  <a:lnTo>
                    <a:pt x="34" y="221"/>
                  </a:lnTo>
                  <a:lnTo>
                    <a:pt x="39" y="274"/>
                  </a:lnTo>
                  <a:lnTo>
                    <a:pt x="28" y="385"/>
                  </a:lnTo>
                  <a:lnTo>
                    <a:pt x="14" y="492"/>
                  </a:lnTo>
                  <a:lnTo>
                    <a:pt x="0" y="598"/>
                  </a:lnTo>
                  <a:lnTo>
                    <a:pt x="96" y="670"/>
                  </a:lnTo>
                  <a:lnTo>
                    <a:pt x="197" y="748"/>
                  </a:lnTo>
                  <a:lnTo>
                    <a:pt x="255" y="782"/>
                  </a:lnTo>
                  <a:lnTo>
                    <a:pt x="313" y="806"/>
                  </a:lnTo>
                  <a:lnTo>
                    <a:pt x="371" y="826"/>
                  </a:lnTo>
                  <a:lnTo>
                    <a:pt x="439" y="826"/>
                  </a:lnTo>
                  <a:lnTo>
                    <a:pt x="569" y="907"/>
                  </a:lnTo>
                  <a:lnTo>
                    <a:pt x="704" y="975"/>
                  </a:lnTo>
                  <a:lnTo>
                    <a:pt x="979" y="1110"/>
                  </a:lnTo>
                  <a:lnTo>
                    <a:pt x="1250" y="1241"/>
                  </a:lnTo>
                  <a:lnTo>
                    <a:pt x="1385" y="1314"/>
                  </a:lnTo>
                  <a:lnTo>
                    <a:pt x="1515" y="1390"/>
                  </a:lnTo>
                  <a:lnTo>
                    <a:pt x="1607" y="1430"/>
                  </a:lnTo>
                  <a:lnTo>
                    <a:pt x="1693" y="1478"/>
                  </a:lnTo>
                  <a:lnTo>
                    <a:pt x="1862" y="1594"/>
                  </a:lnTo>
                  <a:lnTo>
                    <a:pt x="1949" y="1637"/>
                  </a:lnTo>
                  <a:lnTo>
                    <a:pt x="1998" y="1652"/>
                  </a:lnTo>
                  <a:lnTo>
                    <a:pt x="2046" y="1661"/>
                  </a:lnTo>
                  <a:lnTo>
                    <a:pt x="2094" y="1666"/>
                  </a:lnTo>
                  <a:lnTo>
                    <a:pt x="2148" y="1657"/>
                  </a:lnTo>
                  <a:lnTo>
                    <a:pt x="2200" y="1641"/>
                  </a:lnTo>
                  <a:lnTo>
                    <a:pt x="2253" y="1618"/>
                  </a:lnTo>
                  <a:lnTo>
                    <a:pt x="2273" y="989"/>
                  </a:lnTo>
                  <a:lnTo>
                    <a:pt x="2243" y="961"/>
                  </a:lnTo>
                  <a:lnTo>
                    <a:pt x="2210" y="946"/>
                  </a:lnTo>
                  <a:lnTo>
                    <a:pt x="2181" y="927"/>
                  </a:lnTo>
                  <a:lnTo>
                    <a:pt x="2167" y="912"/>
                  </a:lnTo>
                  <a:lnTo>
                    <a:pt x="2162" y="893"/>
                  </a:lnTo>
                  <a:close/>
                  <a:moveTo>
                    <a:pt x="2012" y="1376"/>
                  </a:moveTo>
                  <a:lnTo>
                    <a:pt x="1858" y="1332"/>
                  </a:lnTo>
                  <a:lnTo>
                    <a:pt x="1713" y="1270"/>
                  </a:lnTo>
                  <a:lnTo>
                    <a:pt x="1569" y="1197"/>
                  </a:lnTo>
                  <a:lnTo>
                    <a:pt x="1428" y="1115"/>
                  </a:lnTo>
                  <a:lnTo>
                    <a:pt x="1293" y="1038"/>
                  </a:lnTo>
                  <a:lnTo>
                    <a:pt x="1148" y="961"/>
                  </a:lnTo>
                  <a:lnTo>
                    <a:pt x="1004" y="893"/>
                  </a:lnTo>
                  <a:lnTo>
                    <a:pt x="854" y="840"/>
                  </a:lnTo>
                  <a:lnTo>
                    <a:pt x="699" y="768"/>
                  </a:lnTo>
                  <a:lnTo>
                    <a:pt x="545" y="699"/>
                  </a:lnTo>
                  <a:lnTo>
                    <a:pt x="390" y="627"/>
                  </a:lnTo>
                  <a:lnTo>
                    <a:pt x="241" y="540"/>
                  </a:lnTo>
                  <a:lnTo>
                    <a:pt x="232" y="216"/>
                  </a:lnTo>
                  <a:lnTo>
                    <a:pt x="463" y="294"/>
                  </a:lnTo>
                  <a:lnTo>
                    <a:pt x="685" y="385"/>
                  </a:lnTo>
                  <a:lnTo>
                    <a:pt x="907" y="487"/>
                  </a:lnTo>
                  <a:lnTo>
                    <a:pt x="1130" y="594"/>
                  </a:lnTo>
                  <a:lnTo>
                    <a:pt x="1569" y="806"/>
                  </a:lnTo>
                  <a:lnTo>
                    <a:pt x="1790" y="907"/>
                  </a:lnTo>
                  <a:lnTo>
                    <a:pt x="2012" y="1000"/>
                  </a:lnTo>
                  <a:lnTo>
                    <a:pt x="2027" y="1096"/>
                  </a:lnTo>
                  <a:lnTo>
                    <a:pt x="2032" y="1202"/>
                  </a:lnTo>
                  <a:lnTo>
                    <a:pt x="2027" y="1299"/>
                  </a:lnTo>
                  <a:lnTo>
                    <a:pt x="2012" y="13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3" name="Freeform 55"/>
            <p:cNvSpPr>
              <a:spLocks/>
            </p:cNvSpPr>
            <p:nvPr/>
          </p:nvSpPr>
          <p:spPr bwMode="auto">
            <a:xfrm>
              <a:off x="3234" y="3196"/>
              <a:ext cx="150" cy="94"/>
            </a:xfrm>
            <a:custGeom>
              <a:avLst/>
              <a:gdLst>
                <a:gd name="T0" fmla="*/ 0 w 1651"/>
                <a:gd name="T1" fmla="*/ 0 h 1034"/>
                <a:gd name="T2" fmla="*/ 0 w 1651"/>
                <a:gd name="T3" fmla="*/ 0 h 1034"/>
                <a:gd name="T4" fmla="*/ 0 w 1651"/>
                <a:gd name="T5" fmla="*/ 0 h 1034"/>
                <a:gd name="T6" fmla="*/ 0 w 1651"/>
                <a:gd name="T7" fmla="*/ 0 h 1034"/>
                <a:gd name="T8" fmla="*/ 0 w 1651"/>
                <a:gd name="T9" fmla="*/ 0 h 1034"/>
                <a:gd name="T10" fmla="*/ 0 w 1651"/>
                <a:gd name="T11" fmla="*/ 0 h 1034"/>
                <a:gd name="T12" fmla="*/ 0 w 1651"/>
                <a:gd name="T13" fmla="*/ 0 h 1034"/>
                <a:gd name="T14" fmla="*/ 0 w 1651"/>
                <a:gd name="T15" fmla="*/ 0 h 1034"/>
                <a:gd name="T16" fmla="*/ 0 w 1651"/>
                <a:gd name="T17" fmla="*/ 0 h 1034"/>
                <a:gd name="T18" fmla="*/ 0 w 1651"/>
                <a:gd name="T19" fmla="*/ 0 h 1034"/>
                <a:gd name="T20" fmla="*/ 0 w 1651"/>
                <a:gd name="T21" fmla="*/ 0 h 1034"/>
                <a:gd name="T22" fmla="*/ 0 w 1651"/>
                <a:gd name="T23" fmla="*/ 0 h 1034"/>
                <a:gd name="T24" fmla="*/ 0 w 1651"/>
                <a:gd name="T25" fmla="*/ 0 h 1034"/>
                <a:gd name="T26" fmla="*/ 0 w 1651"/>
                <a:gd name="T27" fmla="*/ 0 h 1034"/>
                <a:gd name="T28" fmla="*/ 0 w 1651"/>
                <a:gd name="T29" fmla="*/ 0 h 1034"/>
                <a:gd name="T30" fmla="*/ 0 w 1651"/>
                <a:gd name="T31" fmla="*/ 0 h 1034"/>
                <a:gd name="T32" fmla="*/ 0 w 1651"/>
                <a:gd name="T33" fmla="*/ 0 h 1034"/>
                <a:gd name="T34" fmla="*/ 0 w 1651"/>
                <a:gd name="T35" fmla="*/ 0 h 1034"/>
                <a:gd name="T36" fmla="*/ 0 w 1651"/>
                <a:gd name="T37" fmla="*/ 0 h 1034"/>
                <a:gd name="T38" fmla="*/ 0 w 1651"/>
                <a:gd name="T39" fmla="*/ 0 h 1034"/>
                <a:gd name="T40" fmla="*/ 0 w 1651"/>
                <a:gd name="T41" fmla="*/ 0 h 1034"/>
                <a:gd name="T42" fmla="*/ 0 w 1651"/>
                <a:gd name="T43" fmla="*/ 0 h 1034"/>
                <a:gd name="T44" fmla="*/ 0 w 1651"/>
                <a:gd name="T45" fmla="*/ 0 h 1034"/>
                <a:gd name="T46" fmla="*/ 0 w 1651"/>
                <a:gd name="T47" fmla="*/ 0 h 1034"/>
                <a:gd name="T48" fmla="*/ 0 w 1651"/>
                <a:gd name="T49" fmla="*/ 0 h 1034"/>
                <a:gd name="T50" fmla="*/ 0 w 1651"/>
                <a:gd name="T51" fmla="*/ 0 h 1034"/>
                <a:gd name="T52" fmla="*/ 0 w 1651"/>
                <a:gd name="T53" fmla="*/ 0 h 1034"/>
                <a:gd name="T54" fmla="*/ 0 w 1651"/>
                <a:gd name="T55" fmla="*/ 0 h 1034"/>
                <a:gd name="T56" fmla="*/ 0 w 1651"/>
                <a:gd name="T57" fmla="*/ 0 h 1034"/>
                <a:gd name="T58" fmla="*/ 0 w 1651"/>
                <a:gd name="T59" fmla="*/ 0 h 1034"/>
                <a:gd name="T60" fmla="*/ 0 w 1651"/>
                <a:gd name="T61" fmla="*/ 0 h 1034"/>
                <a:gd name="T62" fmla="*/ 0 w 1651"/>
                <a:gd name="T63" fmla="*/ 0 h 1034"/>
                <a:gd name="T64" fmla="*/ 0 w 1651"/>
                <a:gd name="T65" fmla="*/ 0 h 10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51"/>
                <a:gd name="T100" fmla="*/ 0 h 1034"/>
                <a:gd name="T101" fmla="*/ 1651 w 1651"/>
                <a:gd name="T102" fmla="*/ 1034 h 10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51" h="1034">
                  <a:moveTo>
                    <a:pt x="1535" y="1034"/>
                  </a:moveTo>
                  <a:lnTo>
                    <a:pt x="1487" y="1034"/>
                  </a:lnTo>
                  <a:lnTo>
                    <a:pt x="1323" y="922"/>
                  </a:lnTo>
                  <a:lnTo>
                    <a:pt x="1149" y="817"/>
                  </a:lnTo>
                  <a:lnTo>
                    <a:pt x="802" y="623"/>
                  </a:lnTo>
                  <a:lnTo>
                    <a:pt x="444" y="439"/>
                  </a:lnTo>
                  <a:lnTo>
                    <a:pt x="88" y="260"/>
                  </a:lnTo>
                  <a:lnTo>
                    <a:pt x="77" y="223"/>
                  </a:lnTo>
                  <a:lnTo>
                    <a:pt x="58" y="188"/>
                  </a:lnTo>
                  <a:lnTo>
                    <a:pt x="15" y="116"/>
                  </a:lnTo>
                  <a:lnTo>
                    <a:pt x="0" y="81"/>
                  </a:lnTo>
                  <a:lnTo>
                    <a:pt x="5" y="53"/>
                  </a:lnTo>
                  <a:lnTo>
                    <a:pt x="25" y="23"/>
                  </a:lnTo>
                  <a:lnTo>
                    <a:pt x="73" y="0"/>
                  </a:lnTo>
                  <a:lnTo>
                    <a:pt x="165" y="9"/>
                  </a:lnTo>
                  <a:lnTo>
                    <a:pt x="246" y="38"/>
                  </a:lnTo>
                  <a:lnTo>
                    <a:pt x="324" y="81"/>
                  </a:lnTo>
                  <a:lnTo>
                    <a:pt x="401" y="130"/>
                  </a:lnTo>
                  <a:lnTo>
                    <a:pt x="474" y="179"/>
                  </a:lnTo>
                  <a:lnTo>
                    <a:pt x="551" y="223"/>
                  </a:lnTo>
                  <a:lnTo>
                    <a:pt x="627" y="256"/>
                  </a:lnTo>
                  <a:lnTo>
                    <a:pt x="719" y="274"/>
                  </a:lnTo>
                  <a:lnTo>
                    <a:pt x="951" y="420"/>
                  </a:lnTo>
                  <a:lnTo>
                    <a:pt x="1183" y="580"/>
                  </a:lnTo>
                  <a:lnTo>
                    <a:pt x="1414" y="734"/>
                  </a:lnTo>
                  <a:lnTo>
                    <a:pt x="1530" y="806"/>
                  </a:lnTo>
                  <a:lnTo>
                    <a:pt x="1651" y="869"/>
                  </a:lnTo>
                  <a:lnTo>
                    <a:pt x="1632" y="922"/>
                  </a:lnTo>
                  <a:lnTo>
                    <a:pt x="1623" y="980"/>
                  </a:lnTo>
                  <a:lnTo>
                    <a:pt x="1612" y="1005"/>
                  </a:lnTo>
                  <a:lnTo>
                    <a:pt x="1597" y="1024"/>
                  </a:lnTo>
                  <a:lnTo>
                    <a:pt x="1574" y="1034"/>
                  </a:lnTo>
                  <a:lnTo>
                    <a:pt x="1535" y="10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4" name="Freeform 56"/>
            <p:cNvSpPr>
              <a:spLocks noEditPoints="1"/>
            </p:cNvSpPr>
            <p:nvPr/>
          </p:nvSpPr>
          <p:spPr bwMode="auto">
            <a:xfrm>
              <a:off x="3231" y="2697"/>
              <a:ext cx="171" cy="135"/>
            </a:xfrm>
            <a:custGeom>
              <a:avLst/>
              <a:gdLst>
                <a:gd name="T0" fmla="*/ 0 w 1882"/>
                <a:gd name="T1" fmla="*/ 0 h 1483"/>
                <a:gd name="T2" fmla="*/ 0 w 1882"/>
                <a:gd name="T3" fmla="*/ 0 h 1483"/>
                <a:gd name="T4" fmla="*/ 0 w 1882"/>
                <a:gd name="T5" fmla="*/ 0 h 1483"/>
                <a:gd name="T6" fmla="*/ 0 w 1882"/>
                <a:gd name="T7" fmla="*/ 0 h 1483"/>
                <a:gd name="T8" fmla="*/ 0 w 1882"/>
                <a:gd name="T9" fmla="*/ 0 h 1483"/>
                <a:gd name="T10" fmla="*/ 0 w 1882"/>
                <a:gd name="T11" fmla="*/ 0 h 1483"/>
                <a:gd name="T12" fmla="*/ 0 w 1882"/>
                <a:gd name="T13" fmla="*/ 0 h 1483"/>
                <a:gd name="T14" fmla="*/ 0 w 1882"/>
                <a:gd name="T15" fmla="*/ 0 h 1483"/>
                <a:gd name="T16" fmla="*/ 0 w 1882"/>
                <a:gd name="T17" fmla="*/ 0 h 1483"/>
                <a:gd name="T18" fmla="*/ 0 w 1882"/>
                <a:gd name="T19" fmla="*/ 0 h 1483"/>
                <a:gd name="T20" fmla="*/ 0 w 1882"/>
                <a:gd name="T21" fmla="*/ 0 h 1483"/>
                <a:gd name="T22" fmla="*/ 0 w 1882"/>
                <a:gd name="T23" fmla="*/ 0 h 1483"/>
                <a:gd name="T24" fmla="*/ 0 w 1882"/>
                <a:gd name="T25" fmla="*/ 0 h 1483"/>
                <a:gd name="T26" fmla="*/ 0 w 1882"/>
                <a:gd name="T27" fmla="*/ 0 h 1483"/>
                <a:gd name="T28" fmla="*/ 0 w 1882"/>
                <a:gd name="T29" fmla="*/ 0 h 1483"/>
                <a:gd name="T30" fmla="*/ 0 w 1882"/>
                <a:gd name="T31" fmla="*/ 0 h 1483"/>
                <a:gd name="T32" fmla="*/ 0 w 1882"/>
                <a:gd name="T33" fmla="*/ 0 h 1483"/>
                <a:gd name="T34" fmla="*/ 0 w 1882"/>
                <a:gd name="T35" fmla="*/ 0 h 1483"/>
                <a:gd name="T36" fmla="*/ 0 w 1882"/>
                <a:gd name="T37" fmla="*/ 0 h 1483"/>
                <a:gd name="T38" fmla="*/ 0 w 1882"/>
                <a:gd name="T39" fmla="*/ 0 h 1483"/>
                <a:gd name="T40" fmla="*/ 0 w 1882"/>
                <a:gd name="T41" fmla="*/ 0 h 1483"/>
                <a:gd name="T42" fmla="*/ 0 w 1882"/>
                <a:gd name="T43" fmla="*/ 0 h 1483"/>
                <a:gd name="T44" fmla="*/ 0 w 1882"/>
                <a:gd name="T45" fmla="*/ 0 h 1483"/>
                <a:gd name="T46" fmla="*/ 0 w 1882"/>
                <a:gd name="T47" fmla="*/ 0 h 1483"/>
                <a:gd name="T48" fmla="*/ 0 w 1882"/>
                <a:gd name="T49" fmla="*/ 0 h 1483"/>
                <a:gd name="T50" fmla="*/ 0 w 1882"/>
                <a:gd name="T51" fmla="*/ 0 h 1483"/>
                <a:gd name="T52" fmla="*/ 0 w 1882"/>
                <a:gd name="T53" fmla="*/ 0 h 1483"/>
                <a:gd name="T54" fmla="*/ 0 w 1882"/>
                <a:gd name="T55" fmla="*/ 0 h 1483"/>
                <a:gd name="T56" fmla="*/ 0 w 1882"/>
                <a:gd name="T57" fmla="*/ 0 h 1483"/>
                <a:gd name="T58" fmla="*/ 0 w 1882"/>
                <a:gd name="T59" fmla="*/ 0 h 1483"/>
                <a:gd name="T60" fmla="*/ 0 w 1882"/>
                <a:gd name="T61" fmla="*/ 0 h 1483"/>
                <a:gd name="T62" fmla="*/ 0 w 1882"/>
                <a:gd name="T63" fmla="*/ 0 h 1483"/>
                <a:gd name="T64" fmla="*/ 0 w 1882"/>
                <a:gd name="T65" fmla="*/ 0 h 1483"/>
                <a:gd name="T66" fmla="*/ 0 w 1882"/>
                <a:gd name="T67" fmla="*/ 0 h 1483"/>
                <a:gd name="T68" fmla="*/ 0 w 1882"/>
                <a:gd name="T69" fmla="*/ 0 h 1483"/>
                <a:gd name="T70" fmla="*/ 0 w 1882"/>
                <a:gd name="T71" fmla="*/ 0 h 1483"/>
                <a:gd name="T72" fmla="*/ 0 w 1882"/>
                <a:gd name="T73" fmla="*/ 0 h 1483"/>
                <a:gd name="T74" fmla="*/ 0 w 1882"/>
                <a:gd name="T75" fmla="*/ 0 h 1483"/>
                <a:gd name="T76" fmla="*/ 0 w 1882"/>
                <a:gd name="T77" fmla="*/ 0 h 1483"/>
                <a:gd name="T78" fmla="*/ 0 w 1882"/>
                <a:gd name="T79" fmla="*/ 0 h 1483"/>
                <a:gd name="T80" fmla="*/ 0 w 1882"/>
                <a:gd name="T81" fmla="*/ 0 h 1483"/>
                <a:gd name="T82" fmla="*/ 0 w 1882"/>
                <a:gd name="T83" fmla="*/ 0 h 1483"/>
                <a:gd name="T84" fmla="*/ 0 w 1882"/>
                <a:gd name="T85" fmla="*/ 0 h 1483"/>
                <a:gd name="T86" fmla="*/ 0 w 1882"/>
                <a:gd name="T87" fmla="*/ 0 h 1483"/>
                <a:gd name="T88" fmla="*/ 0 w 1882"/>
                <a:gd name="T89" fmla="*/ 0 h 1483"/>
                <a:gd name="T90" fmla="*/ 0 w 1882"/>
                <a:gd name="T91" fmla="*/ 0 h 1483"/>
                <a:gd name="T92" fmla="*/ 0 w 1882"/>
                <a:gd name="T93" fmla="*/ 0 h 1483"/>
                <a:gd name="T94" fmla="*/ 0 w 1882"/>
                <a:gd name="T95" fmla="*/ 0 h 1483"/>
                <a:gd name="T96" fmla="*/ 0 w 1882"/>
                <a:gd name="T97" fmla="*/ 0 h 1483"/>
                <a:gd name="T98" fmla="*/ 0 w 1882"/>
                <a:gd name="T99" fmla="*/ 0 h 1483"/>
                <a:gd name="T100" fmla="*/ 0 w 1882"/>
                <a:gd name="T101" fmla="*/ 0 h 1483"/>
                <a:gd name="T102" fmla="*/ 0 w 1882"/>
                <a:gd name="T103" fmla="*/ 0 h 1483"/>
                <a:gd name="T104" fmla="*/ 0 w 1882"/>
                <a:gd name="T105" fmla="*/ 0 h 1483"/>
                <a:gd name="T106" fmla="*/ 0 w 1882"/>
                <a:gd name="T107" fmla="*/ 0 h 1483"/>
                <a:gd name="T108" fmla="*/ 0 w 1882"/>
                <a:gd name="T109" fmla="*/ 0 h 148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82"/>
                <a:gd name="T166" fmla="*/ 0 h 1483"/>
                <a:gd name="T167" fmla="*/ 1882 w 1882"/>
                <a:gd name="T168" fmla="*/ 1483 h 148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82" h="1483">
                  <a:moveTo>
                    <a:pt x="261" y="131"/>
                  </a:moveTo>
                  <a:lnTo>
                    <a:pt x="226" y="116"/>
                  </a:lnTo>
                  <a:lnTo>
                    <a:pt x="198" y="92"/>
                  </a:lnTo>
                  <a:lnTo>
                    <a:pt x="145" y="33"/>
                  </a:lnTo>
                  <a:lnTo>
                    <a:pt x="115" y="9"/>
                  </a:lnTo>
                  <a:lnTo>
                    <a:pt x="87" y="0"/>
                  </a:lnTo>
                  <a:lnTo>
                    <a:pt x="53" y="4"/>
                  </a:lnTo>
                  <a:lnTo>
                    <a:pt x="19" y="33"/>
                  </a:lnTo>
                  <a:lnTo>
                    <a:pt x="24" y="116"/>
                  </a:lnTo>
                  <a:lnTo>
                    <a:pt x="19" y="198"/>
                  </a:lnTo>
                  <a:lnTo>
                    <a:pt x="5" y="352"/>
                  </a:lnTo>
                  <a:lnTo>
                    <a:pt x="0" y="503"/>
                  </a:lnTo>
                  <a:lnTo>
                    <a:pt x="5" y="575"/>
                  </a:lnTo>
                  <a:lnTo>
                    <a:pt x="19" y="647"/>
                  </a:lnTo>
                  <a:lnTo>
                    <a:pt x="512" y="898"/>
                  </a:lnTo>
                  <a:lnTo>
                    <a:pt x="1013" y="1150"/>
                  </a:lnTo>
                  <a:lnTo>
                    <a:pt x="1096" y="1193"/>
                  </a:lnTo>
                  <a:lnTo>
                    <a:pt x="1173" y="1241"/>
                  </a:lnTo>
                  <a:lnTo>
                    <a:pt x="1342" y="1348"/>
                  </a:lnTo>
                  <a:lnTo>
                    <a:pt x="1424" y="1397"/>
                  </a:lnTo>
                  <a:lnTo>
                    <a:pt x="1515" y="1440"/>
                  </a:lnTo>
                  <a:lnTo>
                    <a:pt x="1607" y="1469"/>
                  </a:lnTo>
                  <a:lnTo>
                    <a:pt x="1708" y="1483"/>
                  </a:lnTo>
                  <a:lnTo>
                    <a:pt x="1752" y="1415"/>
                  </a:lnTo>
                  <a:lnTo>
                    <a:pt x="1785" y="1343"/>
                  </a:lnTo>
                  <a:lnTo>
                    <a:pt x="1810" y="1261"/>
                  </a:lnTo>
                  <a:lnTo>
                    <a:pt x="1828" y="1179"/>
                  </a:lnTo>
                  <a:lnTo>
                    <a:pt x="1858" y="1014"/>
                  </a:lnTo>
                  <a:lnTo>
                    <a:pt x="1882" y="855"/>
                  </a:lnTo>
                  <a:lnTo>
                    <a:pt x="1491" y="652"/>
                  </a:lnTo>
                  <a:lnTo>
                    <a:pt x="1091" y="464"/>
                  </a:lnTo>
                  <a:lnTo>
                    <a:pt x="680" y="285"/>
                  </a:lnTo>
                  <a:lnTo>
                    <a:pt x="468" y="203"/>
                  </a:lnTo>
                  <a:lnTo>
                    <a:pt x="261" y="131"/>
                  </a:lnTo>
                  <a:close/>
                  <a:moveTo>
                    <a:pt x="1607" y="1241"/>
                  </a:moveTo>
                  <a:lnTo>
                    <a:pt x="1254" y="1039"/>
                  </a:lnTo>
                  <a:lnTo>
                    <a:pt x="902" y="830"/>
                  </a:lnTo>
                  <a:lnTo>
                    <a:pt x="723" y="735"/>
                  </a:lnTo>
                  <a:lnTo>
                    <a:pt x="540" y="647"/>
                  </a:lnTo>
                  <a:lnTo>
                    <a:pt x="352" y="575"/>
                  </a:lnTo>
                  <a:lnTo>
                    <a:pt x="159" y="517"/>
                  </a:lnTo>
                  <a:lnTo>
                    <a:pt x="178" y="290"/>
                  </a:lnTo>
                  <a:lnTo>
                    <a:pt x="449" y="386"/>
                  </a:lnTo>
                  <a:lnTo>
                    <a:pt x="709" y="503"/>
                  </a:lnTo>
                  <a:lnTo>
                    <a:pt x="966" y="628"/>
                  </a:lnTo>
                  <a:lnTo>
                    <a:pt x="1226" y="749"/>
                  </a:lnTo>
                  <a:lnTo>
                    <a:pt x="1284" y="758"/>
                  </a:lnTo>
                  <a:lnTo>
                    <a:pt x="1342" y="778"/>
                  </a:lnTo>
                  <a:lnTo>
                    <a:pt x="1447" y="830"/>
                  </a:lnTo>
                  <a:lnTo>
                    <a:pt x="1544" y="898"/>
                  </a:lnTo>
                  <a:lnTo>
                    <a:pt x="1640" y="956"/>
                  </a:lnTo>
                  <a:lnTo>
                    <a:pt x="1626" y="1030"/>
                  </a:lnTo>
                  <a:lnTo>
                    <a:pt x="1626" y="1097"/>
                  </a:lnTo>
                  <a:lnTo>
                    <a:pt x="1626" y="1169"/>
                  </a:lnTo>
                  <a:lnTo>
                    <a:pt x="1607" y="12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5" name="Freeform 57"/>
            <p:cNvSpPr>
              <a:spLocks/>
            </p:cNvSpPr>
            <p:nvPr/>
          </p:nvSpPr>
          <p:spPr bwMode="auto">
            <a:xfrm>
              <a:off x="3238" y="3237"/>
              <a:ext cx="136" cy="97"/>
            </a:xfrm>
            <a:custGeom>
              <a:avLst/>
              <a:gdLst>
                <a:gd name="T0" fmla="*/ 0 w 1496"/>
                <a:gd name="T1" fmla="*/ 0 h 1074"/>
                <a:gd name="T2" fmla="*/ 0 w 1496"/>
                <a:gd name="T3" fmla="*/ 0 h 1074"/>
                <a:gd name="T4" fmla="*/ 0 w 1496"/>
                <a:gd name="T5" fmla="*/ 0 h 1074"/>
                <a:gd name="T6" fmla="*/ 0 w 1496"/>
                <a:gd name="T7" fmla="*/ 0 h 1074"/>
                <a:gd name="T8" fmla="*/ 0 w 1496"/>
                <a:gd name="T9" fmla="*/ 0 h 1074"/>
                <a:gd name="T10" fmla="*/ 0 w 1496"/>
                <a:gd name="T11" fmla="*/ 0 h 1074"/>
                <a:gd name="T12" fmla="*/ 0 w 1496"/>
                <a:gd name="T13" fmla="*/ 0 h 1074"/>
                <a:gd name="T14" fmla="*/ 0 w 1496"/>
                <a:gd name="T15" fmla="*/ 0 h 1074"/>
                <a:gd name="T16" fmla="*/ 0 w 1496"/>
                <a:gd name="T17" fmla="*/ 0 h 1074"/>
                <a:gd name="T18" fmla="*/ 0 w 1496"/>
                <a:gd name="T19" fmla="*/ 0 h 1074"/>
                <a:gd name="T20" fmla="*/ 0 w 1496"/>
                <a:gd name="T21" fmla="*/ 0 h 1074"/>
                <a:gd name="T22" fmla="*/ 0 w 1496"/>
                <a:gd name="T23" fmla="*/ 0 h 1074"/>
                <a:gd name="T24" fmla="*/ 0 w 1496"/>
                <a:gd name="T25" fmla="*/ 0 h 1074"/>
                <a:gd name="T26" fmla="*/ 0 w 1496"/>
                <a:gd name="T27" fmla="*/ 0 h 1074"/>
                <a:gd name="T28" fmla="*/ 0 w 1496"/>
                <a:gd name="T29" fmla="*/ 0 h 1074"/>
                <a:gd name="T30" fmla="*/ 0 w 1496"/>
                <a:gd name="T31" fmla="*/ 0 h 1074"/>
                <a:gd name="T32" fmla="*/ 0 w 1496"/>
                <a:gd name="T33" fmla="*/ 0 h 1074"/>
                <a:gd name="T34" fmla="*/ 0 w 1496"/>
                <a:gd name="T35" fmla="*/ 0 h 1074"/>
                <a:gd name="T36" fmla="*/ 0 w 1496"/>
                <a:gd name="T37" fmla="*/ 0 h 1074"/>
                <a:gd name="T38" fmla="*/ 0 w 1496"/>
                <a:gd name="T39" fmla="*/ 0 h 1074"/>
                <a:gd name="T40" fmla="*/ 0 w 1496"/>
                <a:gd name="T41" fmla="*/ 0 h 1074"/>
                <a:gd name="T42" fmla="*/ 0 w 1496"/>
                <a:gd name="T43" fmla="*/ 0 h 1074"/>
                <a:gd name="T44" fmla="*/ 0 w 1496"/>
                <a:gd name="T45" fmla="*/ 0 h 1074"/>
                <a:gd name="T46" fmla="*/ 0 w 1496"/>
                <a:gd name="T47" fmla="*/ 0 h 1074"/>
                <a:gd name="T48" fmla="*/ 0 w 1496"/>
                <a:gd name="T49" fmla="*/ 0 h 1074"/>
                <a:gd name="T50" fmla="*/ 0 w 1496"/>
                <a:gd name="T51" fmla="*/ 0 h 1074"/>
                <a:gd name="T52" fmla="*/ 0 w 1496"/>
                <a:gd name="T53" fmla="*/ 0 h 1074"/>
                <a:gd name="T54" fmla="*/ 0 w 1496"/>
                <a:gd name="T55" fmla="*/ 0 h 1074"/>
                <a:gd name="T56" fmla="*/ 0 w 1496"/>
                <a:gd name="T57" fmla="*/ 0 h 1074"/>
                <a:gd name="T58" fmla="*/ 0 w 1496"/>
                <a:gd name="T59" fmla="*/ 0 h 107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496"/>
                <a:gd name="T91" fmla="*/ 0 h 1074"/>
                <a:gd name="T92" fmla="*/ 1496 w 1496"/>
                <a:gd name="T93" fmla="*/ 1074 h 107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496" h="1074">
                  <a:moveTo>
                    <a:pt x="1448" y="1063"/>
                  </a:moveTo>
                  <a:lnTo>
                    <a:pt x="1438" y="1049"/>
                  </a:lnTo>
                  <a:lnTo>
                    <a:pt x="1419" y="1040"/>
                  </a:lnTo>
                  <a:lnTo>
                    <a:pt x="1390" y="1074"/>
                  </a:lnTo>
                  <a:lnTo>
                    <a:pt x="1259" y="977"/>
                  </a:lnTo>
                  <a:lnTo>
                    <a:pt x="1119" y="880"/>
                  </a:lnTo>
                  <a:lnTo>
                    <a:pt x="810" y="691"/>
                  </a:lnTo>
                  <a:lnTo>
                    <a:pt x="482" y="513"/>
                  </a:lnTo>
                  <a:lnTo>
                    <a:pt x="164" y="339"/>
                  </a:lnTo>
                  <a:lnTo>
                    <a:pt x="96" y="272"/>
                  </a:lnTo>
                  <a:lnTo>
                    <a:pt x="53" y="204"/>
                  </a:lnTo>
                  <a:lnTo>
                    <a:pt x="19" y="127"/>
                  </a:lnTo>
                  <a:lnTo>
                    <a:pt x="0" y="49"/>
                  </a:lnTo>
                  <a:lnTo>
                    <a:pt x="14" y="30"/>
                  </a:lnTo>
                  <a:lnTo>
                    <a:pt x="28" y="15"/>
                  </a:lnTo>
                  <a:lnTo>
                    <a:pt x="68" y="0"/>
                  </a:lnTo>
                  <a:lnTo>
                    <a:pt x="112" y="0"/>
                  </a:lnTo>
                  <a:lnTo>
                    <a:pt x="149" y="15"/>
                  </a:lnTo>
                  <a:lnTo>
                    <a:pt x="454" y="223"/>
                  </a:lnTo>
                  <a:lnTo>
                    <a:pt x="758" y="416"/>
                  </a:lnTo>
                  <a:lnTo>
                    <a:pt x="1072" y="600"/>
                  </a:lnTo>
                  <a:lnTo>
                    <a:pt x="1390" y="775"/>
                  </a:lnTo>
                  <a:lnTo>
                    <a:pt x="1433" y="793"/>
                  </a:lnTo>
                  <a:lnTo>
                    <a:pt x="1467" y="826"/>
                  </a:lnTo>
                  <a:lnTo>
                    <a:pt x="1486" y="861"/>
                  </a:lnTo>
                  <a:lnTo>
                    <a:pt x="1496" y="905"/>
                  </a:lnTo>
                  <a:lnTo>
                    <a:pt x="1496" y="942"/>
                  </a:lnTo>
                  <a:lnTo>
                    <a:pt x="1486" y="986"/>
                  </a:lnTo>
                  <a:lnTo>
                    <a:pt x="1472" y="1026"/>
                  </a:lnTo>
                  <a:lnTo>
                    <a:pt x="1448" y="10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6" name="Freeform 58"/>
            <p:cNvSpPr>
              <a:spLocks/>
            </p:cNvSpPr>
            <p:nvPr/>
          </p:nvSpPr>
          <p:spPr bwMode="auto">
            <a:xfrm>
              <a:off x="3238" y="3290"/>
              <a:ext cx="131" cy="91"/>
            </a:xfrm>
            <a:custGeom>
              <a:avLst/>
              <a:gdLst>
                <a:gd name="T0" fmla="*/ 0 w 1433"/>
                <a:gd name="T1" fmla="*/ 0 h 1005"/>
                <a:gd name="T2" fmla="*/ 0 w 1433"/>
                <a:gd name="T3" fmla="*/ 0 h 1005"/>
                <a:gd name="T4" fmla="*/ 0 w 1433"/>
                <a:gd name="T5" fmla="*/ 0 h 1005"/>
                <a:gd name="T6" fmla="*/ 0 w 1433"/>
                <a:gd name="T7" fmla="*/ 0 h 1005"/>
                <a:gd name="T8" fmla="*/ 0 w 1433"/>
                <a:gd name="T9" fmla="*/ 0 h 1005"/>
                <a:gd name="T10" fmla="*/ 0 w 1433"/>
                <a:gd name="T11" fmla="*/ 0 h 1005"/>
                <a:gd name="T12" fmla="*/ 0 w 1433"/>
                <a:gd name="T13" fmla="*/ 0 h 1005"/>
                <a:gd name="T14" fmla="*/ 0 w 1433"/>
                <a:gd name="T15" fmla="*/ 0 h 1005"/>
                <a:gd name="T16" fmla="*/ 0 w 1433"/>
                <a:gd name="T17" fmla="*/ 0 h 1005"/>
                <a:gd name="T18" fmla="*/ 0 w 1433"/>
                <a:gd name="T19" fmla="*/ 0 h 1005"/>
                <a:gd name="T20" fmla="*/ 0 w 1433"/>
                <a:gd name="T21" fmla="*/ 0 h 1005"/>
                <a:gd name="T22" fmla="*/ 0 w 1433"/>
                <a:gd name="T23" fmla="*/ 0 h 1005"/>
                <a:gd name="T24" fmla="*/ 0 w 1433"/>
                <a:gd name="T25" fmla="*/ 0 h 1005"/>
                <a:gd name="T26" fmla="*/ 0 w 1433"/>
                <a:gd name="T27" fmla="*/ 0 h 1005"/>
                <a:gd name="T28" fmla="*/ 0 w 1433"/>
                <a:gd name="T29" fmla="*/ 0 h 1005"/>
                <a:gd name="T30" fmla="*/ 0 w 1433"/>
                <a:gd name="T31" fmla="*/ 0 h 1005"/>
                <a:gd name="T32" fmla="*/ 0 w 1433"/>
                <a:gd name="T33" fmla="*/ 0 h 1005"/>
                <a:gd name="T34" fmla="*/ 0 w 1433"/>
                <a:gd name="T35" fmla="*/ 0 h 1005"/>
                <a:gd name="T36" fmla="*/ 0 w 1433"/>
                <a:gd name="T37" fmla="*/ 0 h 1005"/>
                <a:gd name="T38" fmla="*/ 0 w 1433"/>
                <a:gd name="T39" fmla="*/ 0 h 1005"/>
                <a:gd name="T40" fmla="*/ 0 w 1433"/>
                <a:gd name="T41" fmla="*/ 0 h 1005"/>
                <a:gd name="T42" fmla="*/ 0 w 1433"/>
                <a:gd name="T43" fmla="*/ 0 h 1005"/>
                <a:gd name="T44" fmla="*/ 0 w 1433"/>
                <a:gd name="T45" fmla="*/ 0 h 1005"/>
                <a:gd name="T46" fmla="*/ 0 w 1433"/>
                <a:gd name="T47" fmla="*/ 0 h 1005"/>
                <a:gd name="T48" fmla="*/ 0 w 1433"/>
                <a:gd name="T49" fmla="*/ 0 h 1005"/>
                <a:gd name="T50" fmla="*/ 0 w 1433"/>
                <a:gd name="T51" fmla="*/ 0 h 1005"/>
                <a:gd name="T52" fmla="*/ 0 w 1433"/>
                <a:gd name="T53" fmla="*/ 0 h 1005"/>
                <a:gd name="T54" fmla="*/ 0 w 1433"/>
                <a:gd name="T55" fmla="*/ 0 h 1005"/>
                <a:gd name="T56" fmla="*/ 0 w 1433"/>
                <a:gd name="T57" fmla="*/ 0 h 1005"/>
                <a:gd name="T58" fmla="*/ 0 w 1433"/>
                <a:gd name="T59" fmla="*/ 0 h 1005"/>
                <a:gd name="T60" fmla="*/ 0 w 1433"/>
                <a:gd name="T61" fmla="*/ 0 h 1005"/>
                <a:gd name="T62" fmla="*/ 0 w 1433"/>
                <a:gd name="T63" fmla="*/ 0 h 1005"/>
                <a:gd name="T64" fmla="*/ 0 w 1433"/>
                <a:gd name="T65" fmla="*/ 0 h 10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33"/>
                <a:gd name="T100" fmla="*/ 0 h 1005"/>
                <a:gd name="T101" fmla="*/ 1433 w 1433"/>
                <a:gd name="T102" fmla="*/ 1005 h 10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33" h="1005">
                  <a:moveTo>
                    <a:pt x="1351" y="996"/>
                  </a:moveTo>
                  <a:lnTo>
                    <a:pt x="1317" y="1005"/>
                  </a:lnTo>
                  <a:lnTo>
                    <a:pt x="1284" y="1005"/>
                  </a:lnTo>
                  <a:lnTo>
                    <a:pt x="1260" y="1001"/>
                  </a:lnTo>
                  <a:lnTo>
                    <a:pt x="1230" y="991"/>
                  </a:lnTo>
                  <a:lnTo>
                    <a:pt x="1182" y="957"/>
                  </a:lnTo>
                  <a:lnTo>
                    <a:pt x="1124" y="928"/>
                  </a:lnTo>
                  <a:lnTo>
                    <a:pt x="984" y="866"/>
                  </a:lnTo>
                  <a:lnTo>
                    <a:pt x="854" y="788"/>
                  </a:lnTo>
                  <a:lnTo>
                    <a:pt x="593" y="619"/>
                  </a:lnTo>
                  <a:lnTo>
                    <a:pt x="458" y="536"/>
                  </a:lnTo>
                  <a:lnTo>
                    <a:pt x="328" y="455"/>
                  </a:lnTo>
                  <a:lnTo>
                    <a:pt x="188" y="387"/>
                  </a:lnTo>
                  <a:lnTo>
                    <a:pt x="44" y="329"/>
                  </a:lnTo>
                  <a:lnTo>
                    <a:pt x="5" y="165"/>
                  </a:lnTo>
                  <a:lnTo>
                    <a:pt x="0" y="78"/>
                  </a:lnTo>
                  <a:lnTo>
                    <a:pt x="5" y="44"/>
                  </a:lnTo>
                  <a:lnTo>
                    <a:pt x="19" y="5"/>
                  </a:lnTo>
                  <a:lnTo>
                    <a:pt x="67" y="0"/>
                  </a:lnTo>
                  <a:lnTo>
                    <a:pt x="116" y="11"/>
                  </a:lnTo>
                  <a:lnTo>
                    <a:pt x="159" y="30"/>
                  </a:lnTo>
                  <a:lnTo>
                    <a:pt x="198" y="58"/>
                  </a:lnTo>
                  <a:lnTo>
                    <a:pt x="280" y="121"/>
                  </a:lnTo>
                  <a:lnTo>
                    <a:pt x="323" y="150"/>
                  </a:lnTo>
                  <a:lnTo>
                    <a:pt x="367" y="169"/>
                  </a:lnTo>
                  <a:lnTo>
                    <a:pt x="623" y="348"/>
                  </a:lnTo>
                  <a:lnTo>
                    <a:pt x="888" y="517"/>
                  </a:lnTo>
                  <a:lnTo>
                    <a:pt x="1158" y="673"/>
                  </a:lnTo>
                  <a:lnTo>
                    <a:pt x="1433" y="812"/>
                  </a:lnTo>
                  <a:lnTo>
                    <a:pt x="1423" y="860"/>
                  </a:lnTo>
                  <a:lnTo>
                    <a:pt x="1400" y="904"/>
                  </a:lnTo>
                  <a:lnTo>
                    <a:pt x="1370" y="947"/>
                  </a:lnTo>
                  <a:lnTo>
                    <a:pt x="1351" y="9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7" name="Freeform 59"/>
            <p:cNvSpPr>
              <a:spLocks noEditPoints="1"/>
            </p:cNvSpPr>
            <p:nvPr/>
          </p:nvSpPr>
          <p:spPr bwMode="auto">
            <a:xfrm>
              <a:off x="3212" y="2835"/>
              <a:ext cx="51" cy="61"/>
            </a:xfrm>
            <a:custGeom>
              <a:avLst/>
              <a:gdLst>
                <a:gd name="T0" fmla="*/ 0 w 565"/>
                <a:gd name="T1" fmla="*/ 0 h 675"/>
                <a:gd name="T2" fmla="*/ 0 w 565"/>
                <a:gd name="T3" fmla="*/ 0 h 675"/>
                <a:gd name="T4" fmla="*/ 0 w 565"/>
                <a:gd name="T5" fmla="*/ 0 h 675"/>
                <a:gd name="T6" fmla="*/ 0 w 565"/>
                <a:gd name="T7" fmla="*/ 0 h 675"/>
                <a:gd name="T8" fmla="*/ 0 w 565"/>
                <a:gd name="T9" fmla="*/ 0 h 675"/>
                <a:gd name="T10" fmla="*/ 0 w 565"/>
                <a:gd name="T11" fmla="*/ 0 h 675"/>
                <a:gd name="T12" fmla="*/ 0 w 565"/>
                <a:gd name="T13" fmla="*/ 0 h 675"/>
                <a:gd name="T14" fmla="*/ 0 w 565"/>
                <a:gd name="T15" fmla="*/ 0 h 675"/>
                <a:gd name="T16" fmla="*/ 0 w 565"/>
                <a:gd name="T17" fmla="*/ 0 h 675"/>
                <a:gd name="T18" fmla="*/ 0 w 565"/>
                <a:gd name="T19" fmla="*/ 0 h 675"/>
                <a:gd name="T20" fmla="*/ 0 w 565"/>
                <a:gd name="T21" fmla="*/ 0 h 675"/>
                <a:gd name="T22" fmla="*/ 0 w 565"/>
                <a:gd name="T23" fmla="*/ 0 h 675"/>
                <a:gd name="T24" fmla="*/ 0 w 565"/>
                <a:gd name="T25" fmla="*/ 0 h 675"/>
                <a:gd name="T26" fmla="*/ 0 w 565"/>
                <a:gd name="T27" fmla="*/ 0 h 675"/>
                <a:gd name="T28" fmla="*/ 0 w 565"/>
                <a:gd name="T29" fmla="*/ 0 h 675"/>
                <a:gd name="T30" fmla="*/ 0 w 565"/>
                <a:gd name="T31" fmla="*/ 0 h 675"/>
                <a:gd name="T32" fmla="*/ 0 w 565"/>
                <a:gd name="T33" fmla="*/ 0 h 675"/>
                <a:gd name="T34" fmla="*/ 0 w 565"/>
                <a:gd name="T35" fmla="*/ 0 h 675"/>
                <a:gd name="T36" fmla="*/ 0 w 565"/>
                <a:gd name="T37" fmla="*/ 0 h 675"/>
                <a:gd name="T38" fmla="*/ 0 w 565"/>
                <a:gd name="T39" fmla="*/ 0 h 675"/>
                <a:gd name="T40" fmla="*/ 0 w 565"/>
                <a:gd name="T41" fmla="*/ 0 h 675"/>
                <a:gd name="T42" fmla="*/ 0 w 565"/>
                <a:gd name="T43" fmla="*/ 0 h 675"/>
                <a:gd name="T44" fmla="*/ 0 w 565"/>
                <a:gd name="T45" fmla="*/ 0 h 675"/>
                <a:gd name="T46" fmla="*/ 0 w 565"/>
                <a:gd name="T47" fmla="*/ 0 h 675"/>
                <a:gd name="T48" fmla="*/ 0 w 565"/>
                <a:gd name="T49" fmla="*/ 0 h 675"/>
                <a:gd name="T50" fmla="*/ 0 w 565"/>
                <a:gd name="T51" fmla="*/ 0 h 675"/>
                <a:gd name="T52" fmla="*/ 0 w 565"/>
                <a:gd name="T53" fmla="*/ 0 h 675"/>
                <a:gd name="T54" fmla="*/ 0 w 565"/>
                <a:gd name="T55" fmla="*/ 0 h 675"/>
                <a:gd name="T56" fmla="*/ 0 w 565"/>
                <a:gd name="T57" fmla="*/ 0 h 675"/>
                <a:gd name="T58" fmla="*/ 0 w 565"/>
                <a:gd name="T59" fmla="*/ 0 h 675"/>
                <a:gd name="T60" fmla="*/ 0 w 565"/>
                <a:gd name="T61" fmla="*/ 0 h 675"/>
                <a:gd name="T62" fmla="*/ 0 w 565"/>
                <a:gd name="T63" fmla="*/ 0 h 675"/>
                <a:gd name="T64" fmla="*/ 0 w 565"/>
                <a:gd name="T65" fmla="*/ 0 h 675"/>
                <a:gd name="T66" fmla="*/ 0 w 565"/>
                <a:gd name="T67" fmla="*/ 0 h 675"/>
                <a:gd name="T68" fmla="*/ 0 w 565"/>
                <a:gd name="T69" fmla="*/ 0 h 675"/>
                <a:gd name="T70" fmla="*/ 0 w 565"/>
                <a:gd name="T71" fmla="*/ 0 h 675"/>
                <a:gd name="T72" fmla="*/ 0 w 565"/>
                <a:gd name="T73" fmla="*/ 0 h 675"/>
                <a:gd name="T74" fmla="*/ 0 w 565"/>
                <a:gd name="T75" fmla="*/ 0 h 675"/>
                <a:gd name="T76" fmla="*/ 0 w 565"/>
                <a:gd name="T77" fmla="*/ 0 h 675"/>
                <a:gd name="T78" fmla="*/ 0 w 565"/>
                <a:gd name="T79" fmla="*/ 0 h 675"/>
                <a:gd name="T80" fmla="*/ 0 w 565"/>
                <a:gd name="T81" fmla="*/ 0 h 675"/>
                <a:gd name="T82" fmla="*/ 0 w 565"/>
                <a:gd name="T83" fmla="*/ 0 h 675"/>
                <a:gd name="T84" fmla="*/ 0 w 565"/>
                <a:gd name="T85" fmla="*/ 0 h 675"/>
                <a:gd name="T86" fmla="*/ 0 w 565"/>
                <a:gd name="T87" fmla="*/ 0 h 675"/>
                <a:gd name="T88" fmla="*/ 0 w 565"/>
                <a:gd name="T89" fmla="*/ 0 h 675"/>
                <a:gd name="T90" fmla="*/ 0 w 565"/>
                <a:gd name="T91" fmla="*/ 0 h 675"/>
                <a:gd name="T92" fmla="*/ 0 w 565"/>
                <a:gd name="T93" fmla="*/ 0 h 675"/>
                <a:gd name="T94" fmla="*/ 0 w 565"/>
                <a:gd name="T95" fmla="*/ 0 h 675"/>
                <a:gd name="T96" fmla="*/ 0 w 565"/>
                <a:gd name="T97" fmla="*/ 0 h 67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5"/>
                <a:gd name="T148" fmla="*/ 0 h 675"/>
                <a:gd name="T149" fmla="*/ 565 w 565"/>
                <a:gd name="T150" fmla="*/ 675 h 67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5" h="675">
                  <a:moveTo>
                    <a:pt x="521" y="121"/>
                  </a:moveTo>
                  <a:lnTo>
                    <a:pt x="444" y="67"/>
                  </a:lnTo>
                  <a:lnTo>
                    <a:pt x="362" y="23"/>
                  </a:lnTo>
                  <a:lnTo>
                    <a:pt x="318" y="9"/>
                  </a:lnTo>
                  <a:lnTo>
                    <a:pt x="276" y="0"/>
                  </a:lnTo>
                  <a:lnTo>
                    <a:pt x="227" y="4"/>
                  </a:lnTo>
                  <a:lnTo>
                    <a:pt x="179" y="19"/>
                  </a:lnTo>
                  <a:lnTo>
                    <a:pt x="130" y="43"/>
                  </a:lnTo>
                  <a:lnTo>
                    <a:pt x="83" y="72"/>
                  </a:lnTo>
                  <a:lnTo>
                    <a:pt x="44" y="115"/>
                  </a:lnTo>
                  <a:lnTo>
                    <a:pt x="20" y="169"/>
                  </a:lnTo>
                  <a:lnTo>
                    <a:pt x="0" y="294"/>
                  </a:lnTo>
                  <a:lnTo>
                    <a:pt x="5" y="362"/>
                  </a:lnTo>
                  <a:lnTo>
                    <a:pt x="9" y="424"/>
                  </a:lnTo>
                  <a:lnTo>
                    <a:pt x="30" y="488"/>
                  </a:lnTo>
                  <a:lnTo>
                    <a:pt x="53" y="545"/>
                  </a:lnTo>
                  <a:lnTo>
                    <a:pt x="88" y="603"/>
                  </a:lnTo>
                  <a:lnTo>
                    <a:pt x="130" y="652"/>
                  </a:lnTo>
                  <a:lnTo>
                    <a:pt x="266" y="675"/>
                  </a:lnTo>
                  <a:lnTo>
                    <a:pt x="333" y="675"/>
                  </a:lnTo>
                  <a:lnTo>
                    <a:pt x="362" y="666"/>
                  </a:lnTo>
                  <a:lnTo>
                    <a:pt x="391" y="652"/>
                  </a:lnTo>
                  <a:lnTo>
                    <a:pt x="459" y="603"/>
                  </a:lnTo>
                  <a:lnTo>
                    <a:pt x="512" y="540"/>
                  </a:lnTo>
                  <a:lnTo>
                    <a:pt x="546" y="478"/>
                  </a:lnTo>
                  <a:lnTo>
                    <a:pt x="561" y="405"/>
                  </a:lnTo>
                  <a:lnTo>
                    <a:pt x="565" y="332"/>
                  </a:lnTo>
                  <a:lnTo>
                    <a:pt x="561" y="255"/>
                  </a:lnTo>
                  <a:lnTo>
                    <a:pt x="546" y="187"/>
                  </a:lnTo>
                  <a:lnTo>
                    <a:pt x="521" y="121"/>
                  </a:lnTo>
                  <a:close/>
                  <a:moveTo>
                    <a:pt x="151" y="294"/>
                  </a:moveTo>
                  <a:lnTo>
                    <a:pt x="151" y="260"/>
                  </a:lnTo>
                  <a:lnTo>
                    <a:pt x="155" y="236"/>
                  </a:lnTo>
                  <a:lnTo>
                    <a:pt x="169" y="222"/>
                  </a:lnTo>
                  <a:lnTo>
                    <a:pt x="188" y="212"/>
                  </a:lnTo>
                  <a:lnTo>
                    <a:pt x="232" y="187"/>
                  </a:lnTo>
                  <a:lnTo>
                    <a:pt x="246" y="173"/>
                  </a:lnTo>
                  <a:lnTo>
                    <a:pt x="260" y="144"/>
                  </a:lnTo>
                  <a:lnTo>
                    <a:pt x="276" y="135"/>
                  </a:lnTo>
                  <a:lnTo>
                    <a:pt x="295" y="135"/>
                  </a:lnTo>
                  <a:lnTo>
                    <a:pt x="339" y="149"/>
                  </a:lnTo>
                  <a:lnTo>
                    <a:pt x="376" y="179"/>
                  </a:lnTo>
                  <a:lnTo>
                    <a:pt x="406" y="212"/>
                  </a:lnTo>
                  <a:lnTo>
                    <a:pt x="333" y="217"/>
                  </a:lnTo>
                  <a:lnTo>
                    <a:pt x="266" y="217"/>
                  </a:lnTo>
                  <a:lnTo>
                    <a:pt x="232" y="227"/>
                  </a:lnTo>
                  <a:lnTo>
                    <a:pt x="198" y="241"/>
                  </a:lnTo>
                  <a:lnTo>
                    <a:pt x="174" y="260"/>
                  </a:lnTo>
                  <a:lnTo>
                    <a:pt x="151" y="2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8" name="Freeform 60"/>
            <p:cNvSpPr>
              <a:spLocks/>
            </p:cNvSpPr>
            <p:nvPr/>
          </p:nvSpPr>
          <p:spPr bwMode="auto">
            <a:xfrm>
              <a:off x="3187" y="2404"/>
              <a:ext cx="18" cy="14"/>
            </a:xfrm>
            <a:custGeom>
              <a:avLst/>
              <a:gdLst>
                <a:gd name="T0" fmla="*/ 0 w 193"/>
                <a:gd name="T1" fmla="*/ 0 h 158"/>
                <a:gd name="T2" fmla="*/ 0 w 193"/>
                <a:gd name="T3" fmla="*/ 0 h 158"/>
                <a:gd name="T4" fmla="*/ 0 w 193"/>
                <a:gd name="T5" fmla="*/ 0 h 158"/>
                <a:gd name="T6" fmla="*/ 0 w 193"/>
                <a:gd name="T7" fmla="*/ 0 h 158"/>
                <a:gd name="T8" fmla="*/ 0 w 193"/>
                <a:gd name="T9" fmla="*/ 0 h 158"/>
                <a:gd name="T10" fmla="*/ 0 w 193"/>
                <a:gd name="T11" fmla="*/ 0 h 158"/>
                <a:gd name="T12" fmla="*/ 0 w 193"/>
                <a:gd name="T13" fmla="*/ 0 h 158"/>
                <a:gd name="T14" fmla="*/ 0 w 193"/>
                <a:gd name="T15" fmla="*/ 0 h 158"/>
                <a:gd name="T16" fmla="*/ 0 w 193"/>
                <a:gd name="T17" fmla="*/ 0 h 158"/>
                <a:gd name="T18" fmla="*/ 0 w 193"/>
                <a:gd name="T19" fmla="*/ 0 h 158"/>
                <a:gd name="T20" fmla="*/ 0 w 193"/>
                <a:gd name="T21" fmla="*/ 0 h 158"/>
                <a:gd name="T22" fmla="*/ 0 w 193"/>
                <a:gd name="T23" fmla="*/ 0 h 158"/>
                <a:gd name="T24" fmla="*/ 0 w 193"/>
                <a:gd name="T25" fmla="*/ 0 h 158"/>
                <a:gd name="T26" fmla="*/ 0 w 193"/>
                <a:gd name="T27" fmla="*/ 0 h 158"/>
                <a:gd name="T28" fmla="*/ 0 w 193"/>
                <a:gd name="T29" fmla="*/ 0 h 1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3"/>
                <a:gd name="T46" fmla="*/ 0 h 158"/>
                <a:gd name="T47" fmla="*/ 193 w 193"/>
                <a:gd name="T48" fmla="*/ 158 h 15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3" h="158">
                  <a:moveTo>
                    <a:pt x="19" y="139"/>
                  </a:moveTo>
                  <a:lnTo>
                    <a:pt x="19" y="120"/>
                  </a:lnTo>
                  <a:lnTo>
                    <a:pt x="10" y="95"/>
                  </a:lnTo>
                  <a:lnTo>
                    <a:pt x="0" y="67"/>
                  </a:lnTo>
                  <a:lnTo>
                    <a:pt x="0" y="33"/>
                  </a:lnTo>
                  <a:lnTo>
                    <a:pt x="35" y="18"/>
                  </a:lnTo>
                  <a:lnTo>
                    <a:pt x="72" y="4"/>
                  </a:lnTo>
                  <a:lnTo>
                    <a:pt x="111" y="0"/>
                  </a:lnTo>
                  <a:lnTo>
                    <a:pt x="130" y="0"/>
                  </a:lnTo>
                  <a:lnTo>
                    <a:pt x="144" y="14"/>
                  </a:lnTo>
                  <a:lnTo>
                    <a:pt x="193" y="91"/>
                  </a:lnTo>
                  <a:lnTo>
                    <a:pt x="165" y="130"/>
                  </a:lnTo>
                  <a:lnTo>
                    <a:pt x="121" y="153"/>
                  </a:lnTo>
                  <a:lnTo>
                    <a:pt x="68" y="158"/>
                  </a:lnTo>
                  <a:lnTo>
                    <a:pt x="19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39" name="Freeform 61"/>
            <p:cNvSpPr>
              <a:spLocks/>
            </p:cNvSpPr>
            <p:nvPr/>
          </p:nvSpPr>
          <p:spPr bwMode="auto">
            <a:xfrm>
              <a:off x="3167" y="2860"/>
              <a:ext cx="24" cy="87"/>
            </a:xfrm>
            <a:custGeom>
              <a:avLst/>
              <a:gdLst>
                <a:gd name="T0" fmla="*/ 0 w 271"/>
                <a:gd name="T1" fmla="*/ 0 h 957"/>
                <a:gd name="T2" fmla="*/ 0 w 271"/>
                <a:gd name="T3" fmla="*/ 0 h 957"/>
                <a:gd name="T4" fmla="*/ 0 w 271"/>
                <a:gd name="T5" fmla="*/ 0 h 957"/>
                <a:gd name="T6" fmla="*/ 0 w 271"/>
                <a:gd name="T7" fmla="*/ 0 h 957"/>
                <a:gd name="T8" fmla="*/ 0 w 271"/>
                <a:gd name="T9" fmla="*/ 0 h 957"/>
                <a:gd name="T10" fmla="*/ 0 w 271"/>
                <a:gd name="T11" fmla="*/ 0 h 957"/>
                <a:gd name="T12" fmla="*/ 0 w 271"/>
                <a:gd name="T13" fmla="*/ 0 h 957"/>
                <a:gd name="T14" fmla="*/ 0 w 271"/>
                <a:gd name="T15" fmla="*/ 0 h 957"/>
                <a:gd name="T16" fmla="*/ 0 w 271"/>
                <a:gd name="T17" fmla="*/ 0 h 957"/>
                <a:gd name="T18" fmla="*/ 0 w 271"/>
                <a:gd name="T19" fmla="*/ 0 h 957"/>
                <a:gd name="T20" fmla="*/ 0 w 271"/>
                <a:gd name="T21" fmla="*/ 0 h 957"/>
                <a:gd name="T22" fmla="*/ 0 w 271"/>
                <a:gd name="T23" fmla="*/ 0 h 957"/>
                <a:gd name="T24" fmla="*/ 0 w 271"/>
                <a:gd name="T25" fmla="*/ 0 h 957"/>
                <a:gd name="T26" fmla="*/ 0 w 271"/>
                <a:gd name="T27" fmla="*/ 0 h 957"/>
                <a:gd name="T28" fmla="*/ 0 w 271"/>
                <a:gd name="T29" fmla="*/ 0 h 957"/>
                <a:gd name="T30" fmla="*/ 0 w 271"/>
                <a:gd name="T31" fmla="*/ 0 h 957"/>
                <a:gd name="T32" fmla="*/ 0 w 271"/>
                <a:gd name="T33" fmla="*/ 0 h 957"/>
                <a:gd name="T34" fmla="*/ 0 w 271"/>
                <a:gd name="T35" fmla="*/ 0 h 957"/>
                <a:gd name="T36" fmla="*/ 0 w 271"/>
                <a:gd name="T37" fmla="*/ 0 h 957"/>
                <a:gd name="T38" fmla="*/ 0 w 271"/>
                <a:gd name="T39" fmla="*/ 0 h 957"/>
                <a:gd name="T40" fmla="*/ 0 w 271"/>
                <a:gd name="T41" fmla="*/ 0 h 957"/>
                <a:gd name="T42" fmla="*/ 0 w 271"/>
                <a:gd name="T43" fmla="*/ 0 h 957"/>
                <a:gd name="T44" fmla="*/ 0 w 271"/>
                <a:gd name="T45" fmla="*/ 0 h 957"/>
                <a:gd name="T46" fmla="*/ 0 w 271"/>
                <a:gd name="T47" fmla="*/ 0 h 957"/>
                <a:gd name="T48" fmla="*/ 0 w 271"/>
                <a:gd name="T49" fmla="*/ 0 h 957"/>
                <a:gd name="T50" fmla="*/ 0 w 271"/>
                <a:gd name="T51" fmla="*/ 0 h 957"/>
                <a:gd name="T52" fmla="*/ 0 w 271"/>
                <a:gd name="T53" fmla="*/ 0 h 957"/>
                <a:gd name="T54" fmla="*/ 0 w 271"/>
                <a:gd name="T55" fmla="*/ 0 h 957"/>
                <a:gd name="T56" fmla="*/ 0 w 271"/>
                <a:gd name="T57" fmla="*/ 0 h 957"/>
                <a:gd name="T58" fmla="*/ 0 w 271"/>
                <a:gd name="T59" fmla="*/ 0 h 95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71"/>
                <a:gd name="T91" fmla="*/ 0 h 957"/>
                <a:gd name="T92" fmla="*/ 271 w 271"/>
                <a:gd name="T93" fmla="*/ 957 h 95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71" h="957">
                  <a:moveTo>
                    <a:pt x="106" y="957"/>
                  </a:moveTo>
                  <a:lnTo>
                    <a:pt x="57" y="918"/>
                  </a:lnTo>
                  <a:lnTo>
                    <a:pt x="29" y="865"/>
                  </a:lnTo>
                  <a:lnTo>
                    <a:pt x="10" y="807"/>
                  </a:lnTo>
                  <a:lnTo>
                    <a:pt x="0" y="739"/>
                  </a:lnTo>
                  <a:lnTo>
                    <a:pt x="0" y="604"/>
                  </a:lnTo>
                  <a:lnTo>
                    <a:pt x="15" y="473"/>
                  </a:lnTo>
                  <a:lnTo>
                    <a:pt x="29" y="415"/>
                  </a:lnTo>
                  <a:lnTo>
                    <a:pt x="29" y="357"/>
                  </a:lnTo>
                  <a:lnTo>
                    <a:pt x="24" y="226"/>
                  </a:lnTo>
                  <a:lnTo>
                    <a:pt x="24" y="164"/>
                  </a:lnTo>
                  <a:lnTo>
                    <a:pt x="34" y="106"/>
                  </a:lnTo>
                  <a:lnTo>
                    <a:pt x="57" y="53"/>
                  </a:lnTo>
                  <a:lnTo>
                    <a:pt x="92" y="10"/>
                  </a:lnTo>
                  <a:lnTo>
                    <a:pt x="155" y="0"/>
                  </a:lnTo>
                  <a:lnTo>
                    <a:pt x="174" y="4"/>
                  </a:lnTo>
                  <a:lnTo>
                    <a:pt x="188" y="15"/>
                  </a:lnTo>
                  <a:lnTo>
                    <a:pt x="213" y="43"/>
                  </a:lnTo>
                  <a:lnTo>
                    <a:pt x="217" y="87"/>
                  </a:lnTo>
                  <a:lnTo>
                    <a:pt x="227" y="189"/>
                  </a:lnTo>
                  <a:lnTo>
                    <a:pt x="236" y="232"/>
                  </a:lnTo>
                  <a:lnTo>
                    <a:pt x="257" y="266"/>
                  </a:lnTo>
                  <a:lnTo>
                    <a:pt x="271" y="449"/>
                  </a:lnTo>
                  <a:lnTo>
                    <a:pt x="271" y="546"/>
                  </a:lnTo>
                  <a:lnTo>
                    <a:pt x="266" y="642"/>
                  </a:lnTo>
                  <a:lnTo>
                    <a:pt x="246" y="735"/>
                  </a:lnTo>
                  <a:lnTo>
                    <a:pt x="217" y="821"/>
                  </a:lnTo>
                  <a:lnTo>
                    <a:pt x="169" y="893"/>
                  </a:lnTo>
                  <a:lnTo>
                    <a:pt x="141" y="928"/>
                  </a:lnTo>
                  <a:lnTo>
                    <a:pt x="106" y="9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40" name="Freeform 62"/>
            <p:cNvSpPr>
              <a:spLocks/>
            </p:cNvSpPr>
            <p:nvPr/>
          </p:nvSpPr>
          <p:spPr bwMode="auto">
            <a:xfrm>
              <a:off x="3123" y="2419"/>
              <a:ext cx="49" cy="72"/>
            </a:xfrm>
            <a:custGeom>
              <a:avLst/>
              <a:gdLst>
                <a:gd name="T0" fmla="*/ 0 w 539"/>
                <a:gd name="T1" fmla="*/ 0 h 782"/>
                <a:gd name="T2" fmla="*/ 0 w 539"/>
                <a:gd name="T3" fmla="*/ 0 h 782"/>
                <a:gd name="T4" fmla="*/ 0 w 539"/>
                <a:gd name="T5" fmla="*/ 0 h 782"/>
                <a:gd name="T6" fmla="*/ 0 w 539"/>
                <a:gd name="T7" fmla="*/ 0 h 782"/>
                <a:gd name="T8" fmla="*/ 0 w 539"/>
                <a:gd name="T9" fmla="*/ 0 h 782"/>
                <a:gd name="T10" fmla="*/ 0 w 539"/>
                <a:gd name="T11" fmla="*/ 0 h 782"/>
                <a:gd name="T12" fmla="*/ 0 w 539"/>
                <a:gd name="T13" fmla="*/ 0 h 782"/>
                <a:gd name="T14" fmla="*/ 0 w 539"/>
                <a:gd name="T15" fmla="*/ 0 h 782"/>
                <a:gd name="T16" fmla="*/ 0 w 539"/>
                <a:gd name="T17" fmla="*/ 0 h 782"/>
                <a:gd name="T18" fmla="*/ 0 w 539"/>
                <a:gd name="T19" fmla="*/ 0 h 782"/>
                <a:gd name="T20" fmla="*/ 0 w 539"/>
                <a:gd name="T21" fmla="*/ 0 h 782"/>
                <a:gd name="T22" fmla="*/ 0 w 539"/>
                <a:gd name="T23" fmla="*/ 0 h 782"/>
                <a:gd name="T24" fmla="*/ 0 w 539"/>
                <a:gd name="T25" fmla="*/ 0 h 782"/>
                <a:gd name="T26" fmla="*/ 0 w 539"/>
                <a:gd name="T27" fmla="*/ 0 h 782"/>
                <a:gd name="T28" fmla="*/ 0 w 539"/>
                <a:gd name="T29" fmla="*/ 0 h 782"/>
                <a:gd name="T30" fmla="*/ 0 w 539"/>
                <a:gd name="T31" fmla="*/ 0 h 782"/>
                <a:gd name="T32" fmla="*/ 0 w 539"/>
                <a:gd name="T33" fmla="*/ 0 h 782"/>
                <a:gd name="T34" fmla="*/ 0 w 539"/>
                <a:gd name="T35" fmla="*/ 0 h 782"/>
                <a:gd name="T36" fmla="*/ 0 w 539"/>
                <a:gd name="T37" fmla="*/ 0 h 782"/>
                <a:gd name="T38" fmla="*/ 0 w 539"/>
                <a:gd name="T39" fmla="*/ 0 h 782"/>
                <a:gd name="T40" fmla="*/ 0 w 539"/>
                <a:gd name="T41" fmla="*/ 0 h 782"/>
                <a:gd name="T42" fmla="*/ 0 w 539"/>
                <a:gd name="T43" fmla="*/ 0 h 782"/>
                <a:gd name="T44" fmla="*/ 0 w 539"/>
                <a:gd name="T45" fmla="*/ 0 h 782"/>
                <a:gd name="T46" fmla="*/ 0 w 539"/>
                <a:gd name="T47" fmla="*/ 0 h 782"/>
                <a:gd name="T48" fmla="*/ 0 w 539"/>
                <a:gd name="T49" fmla="*/ 0 h 782"/>
                <a:gd name="T50" fmla="*/ 0 w 539"/>
                <a:gd name="T51" fmla="*/ 0 h 782"/>
                <a:gd name="T52" fmla="*/ 0 w 539"/>
                <a:gd name="T53" fmla="*/ 0 h 782"/>
                <a:gd name="T54" fmla="*/ 0 w 539"/>
                <a:gd name="T55" fmla="*/ 0 h 782"/>
                <a:gd name="T56" fmla="*/ 0 w 539"/>
                <a:gd name="T57" fmla="*/ 0 h 782"/>
                <a:gd name="T58" fmla="*/ 0 w 539"/>
                <a:gd name="T59" fmla="*/ 0 h 782"/>
                <a:gd name="T60" fmla="*/ 0 w 539"/>
                <a:gd name="T61" fmla="*/ 0 h 782"/>
                <a:gd name="T62" fmla="*/ 0 w 539"/>
                <a:gd name="T63" fmla="*/ 0 h 7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39"/>
                <a:gd name="T97" fmla="*/ 0 h 782"/>
                <a:gd name="T98" fmla="*/ 539 w 539"/>
                <a:gd name="T99" fmla="*/ 782 h 7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39" h="782">
                  <a:moveTo>
                    <a:pt x="400" y="260"/>
                  </a:moveTo>
                  <a:lnTo>
                    <a:pt x="337" y="376"/>
                  </a:lnTo>
                  <a:lnTo>
                    <a:pt x="284" y="502"/>
                  </a:lnTo>
                  <a:lnTo>
                    <a:pt x="241" y="627"/>
                  </a:lnTo>
                  <a:lnTo>
                    <a:pt x="207" y="758"/>
                  </a:lnTo>
                  <a:lnTo>
                    <a:pt x="169" y="777"/>
                  </a:lnTo>
                  <a:lnTo>
                    <a:pt x="125" y="782"/>
                  </a:lnTo>
                  <a:lnTo>
                    <a:pt x="101" y="777"/>
                  </a:lnTo>
                  <a:lnTo>
                    <a:pt x="86" y="768"/>
                  </a:lnTo>
                  <a:lnTo>
                    <a:pt x="72" y="748"/>
                  </a:lnTo>
                  <a:lnTo>
                    <a:pt x="57" y="724"/>
                  </a:lnTo>
                  <a:lnTo>
                    <a:pt x="23" y="647"/>
                  </a:lnTo>
                  <a:lnTo>
                    <a:pt x="0" y="554"/>
                  </a:lnTo>
                  <a:lnTo>
                    <a:pt x="0" y="463"/>
                  </a:lnTo>
                  <a:lnTo>
                    <a:pt x="14" y="366"/>
                  </a:lnTo>
                  <a:lnTo>
                    <a:pt x="48" y="352"/>
                  </a:lnTo>
                  <a:lnTo>
                    <a:pt x="81" y="328"/>
                  </a:lnTo>
                  <a:lnTo>
                    <a:pt x="144" y="265"/>
                  </a:lnTo>
                  <a:lnTo>
                    <a:pt x="251" y="120"/>
                  </a:lnTo>
                  <a:lnTo>
                    <a:pt x="308" y="52"/>
                  </a:lnTo>
                  <a:lnTo>
                    <a:pt x="337" y="28"/>
                  </a:lnTo>
                  <a:lnTo>
                    <a:pt x="372" y="9"/>
                  </a:lnTo>
                  <a:lnTo>
                    <a:pt x="409" y="0"/>
                  </a:lnTo>
                  <a:lnTo>
                    <a:pt x="448" y="0"/>
                  </a:lnTo>
                  <a:lnTo>
                    <a:pt x="492" y="9"/>
                  </a:lnTo>
                  <a:lnTo>
                    <a:pt x="539" y="33"/>
                  </a:lnTo>
                  <a:lnTo>
                    <a:pt x="521" y="86"/>
                  </a:lnTo>
                  <a:lnTo>
                    <a:pt x="502" y="158"/>
                  </a:lnTo>
                  <a:lnTo>
                    <a:pt x="482" y="193"/>
                  </a:lnTo>
                  <a:lnTo>
                    <a:pt x="463" y="221"/>
                  </a:lnTo>
                  <a:lnTo>
                    <a:pt x="438" y="245"/>
                  </a:lnTo>
                  <a:lnTo>
                    <a:pt x="400" y="2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41" name="Freeform 63"/>
            <p:cNvSpPr>
              <a:spLocks/>
            </p:cNvSpPr>
            <p:nvPr/>
          </p:nvSpPr>
          <p:spPr bwMode="auto">
            <a:xfrm>
              <a:off x="3126" y="3109"/>
              <a:ext cx="25" cy="201"/>
            </a:xfrm>
            <a:custGeom>
              <a:avLst/>
              <a:gdLst>
                <a:gd name="T0" fmla="*/ 0 w 270"/>
                <a:gd name="T1" fmla="*/ 0 h 2208"/>
                <a:gd name="T2" fmla="*/ 0 w 270"/>
                <a:gd name="T3" fmla="*/ 0 h 2208"/>
                <a:gd name="T4" fmla="*/ 0 w 270"/>
                <a:gd name="T5" fmla="*/ 0 h 2208"/>
                <a:gd name="T6" fmla="*/ 0 w 270"/>
                <a:gd name="T7" fmla="*/ 0 h 2208"/>
                <a:gd name="T8" fmla="*/ 0 w 270"/>
                <a:gd name="T9" fmla="*/ 0 h 2208"/>
                <a:gd name="T10" fmla="*/ 0 w 270"/>
                <a:gd name="T11" fmla="*/ 0 h 2208"/>
                <a:gd name="T12" fmla="*/ 0 w 270"/>
                <a:gd name="T13" fmla="*/ 0 h 2208"/>
                <a:gd name="T14" fmla="*/ 0 w 270"/>
                <a:gd name="T15" fmla="*/ 0 h 2208"/>
                <a:gd name="T16" fmla="*/ 0 w 270"/>
                <a:gd name="T17" fmla="*/ 0 h 2208"/>
                <a:gd name="T18" fmla="*/ 0 w 270"/>
                <a:gd name="T19" fmla="*/ 0 h 2208"/>
                <a:gd name="T20" fmla="*/ 0 w 270"/>
                <a:gd name="T21" fmla="*/ 0 h 2208"/>
                <a:gd name="T22" fmla="*/ 0 w 270"/>
                <a:gd name="T23" fmla="*/ 0 h 2208"/>
                <a:gd name="T24" fmla="*/ 0 w 270"/>
                <a:gd name="T25" fmla="*/ 0 h 2208"/>
                <a:gd name="T26" fmla="*/ 0 w 270"/>
                <a:gd name="T27" fmla="*/ 0 h 2208"/>
                <a:gd name="T28" fmla="*/ 0 w 270"/>
                <a:gd name="T29" fmla="*/ 0 h 2208"/>
                <a:gd name="T30" fmla="*/ 0 w 270"/>
                <a:gd name="T31" fmla="*/ 0 h 2208"/>
                <a:gd name="T32" fmla="*/ 0 w 270"/>
                <a:gd name="T33" fmla="*/ 0 h 2208"/>
                <a:gd name="T34" fmla="*/ 0 w 270"/>
                <a:gd name="T35" fmla="*/ 0 h 2208"/>
                <a:gd name="T36" fmla="*/ 0 w 270"/>
                <a:gd name="T37" fmla="*/ 0 h 2208"/>
                <a:gd name="T38" fmla="*/ 0 w 270"/>
                <a:gd name="T39" fmla="*/ 0 h 2208"/>
                <a:gd name="T40" fmla="*/ 0 w 270"/>
                <a:gd name="T41" fmla="*/ 0 h 2208"/>
                <a:gd name="T42" fmla="*/ 0 w 270"/>
                <a:gd name="T43" fmla="*/ 0 h 2208"/>
                <a:gd name="T44" fmla="*/ 0 w 270"/>
                <a:gd name="T45" fmla="*/ 0 h 2208"/>
                <a:gd name="T46" fmla="*/ 0 w 270"/>
                <a:gd name="T47" fmla="*/ 0 h 2208"/>
                <a:gd name="T48" fmla="*/ 0 w 270"/>
                <a:gd name="T49" fmla="*/ 0 h 2208"/>
                <a:gd name="T50" fmla="*/ 0 w 270"/>
                <a:gd name="T51" fmla="*/ 0 h 2208"/>
                <a:gd name="T52" fmla="*/ 0 w 270"/>
                <a:gd name="T53" fmla="*/ 0 h 2208"/>
                <a:gd name="T54" fmla="*/ 0 w 270"/>
                <a:gd name="T55" fmla="*/ 0 h 2208"/>
                <a:gd name="T56" fmla="*/ 0 w 270"/>
                <a:gd name="T57" fmla="*/ 0 h 2208"/>
                <a:gd name="T58" fmla="*/ 0 w 270"/>
                <a:gd name="T59" fmla="*/ 0 h 2208"/>
                <a:gd name="T60" fmla="*/ 0 w 270"/>
                <a:gd name="T61" fmla="*/ 0 h 2208"/>
                <a:gd name="T62" fmla="*/ 0 w 270"/>
                <a:gd name="T63" fmla="*/ 0 h 2208"/>
                <a:gd name="T64" fmla="*/ 0 w 270"/>
                <a:gd name="T65" fmla="*/ 0 h 2208"/>
                <a:gd name="T66" fmla="*/ 0 w 270"/>
                <a:gd name="T67" fmla="*/ 0 h 2208"/>
                <a:gd name="T68" fmla="*/ 0 w 270"/>
                <a:gd name="T69" fmla="*/ 0 h 2208"/>
                <a:gd name="T70" fmla="*/ 0 w 270"/>
                <a:gd name="T71" fmla="*/ 0 h 2208"/>
                <a:gd name="T72" fmla="*/ 0 w 270"/>
                <a:gd name="T73" fmla="*/ 0 h 2208"/>
                <a:gd name="T74" fmla="*/ 0 w 270"/>
                <a:gd name="T75" fmla="*/ 0 h 220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2208"/>
                <a:gd name="T116" fmla="*/ 270 w 270"/>
                <a:gd name="T117" fmla="*/ 2208 h 220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2208">
                  <a:moveTo>
                    <a:pt x="265" y="2180"/>
                  </a:moveTo>
                  <a:lnTo>
                    <a:pt x="221" y="2198"/>
                  </a:lnTo>
                  <a:lnTo>
                    <a:pt x="202" y="2208"/>
                  </a:lnTo>
                  <a:lnTo>
                    <a:pt x="173" y="2203"/>
                  </a:lnTo>
                  <a:lnTo>
                    <a:pt x="139" y="2169"/>
                  </a:lnTo>
                  <a:lnTo>
                    <a:pt x="115" y="2131"/>
                  </a:lnTo>
                  <a:lnTo>
                    <a:pt x="95" y="2092"/>
                  </a:lnTo>
                  <a:lnTo>
                    <a:pt x="87" y="2048"/>
                  </a:lnTo>
                  <a:lnTo>
                    <a:pt x="72" y="1962"/>
                  </a:lnTo>
                  <a:lnTo>
                    <a:pt x="57" y="1870"/>
                  </a:lnTo>
                  <a:lnTo>
                    <a:pt x="33" y="1816"/>
                  </a:lnTo>
                  <a:lnTo>
                    <a:pt x="19" y="1758"/>
                  </a:lnTo>
                  <a:lnTo>
                    <a:pt x="0" y="1648"/>
                  </a:lnTo>
                  <a:lnTo>
                    <a:pt x="0" y="1527"/>
                  </a:lnTo>
                  <a:lnTo>
                    <a:pt x="9" y="1405"/>
                  </a:lnTo>
                  <a:lnTo>
                    <a:pt x="38" y="1175"/>
                  </a:lnTo>
                  <a:lnTo>
                    <a:pt x="47" y="1068"/>
                  </a:lnTo>
                  <a:lnTo>
                    <a:pt x="47" y="971"/>
                  </a:lnTo>
                  <a:lnTo>
                    <a:pt x="67" y="497"/>
                  </a:lnTo>
                  <a:lnTo>
                    <a:pt x="77" y="265"/>
                  </a:lnTo>
                  <a:lnTo>
                    <a:pt x="72" y="28"/>
                  </a:lnTo>
                  <a:lnTo>
                    <a:pt x="87" y="14"/>
                  </a:lnTo>
                  <a:lnTo>
                    <a:pt x="101" y="4"/>
                  </a:lnTo>
                  <a:lnTo>
                    <a:pt x="135" y="0"/>
                  </a:lnTo>
                  <a:lnTo>
                    <a:pt x="207" y="19"/>
                  </a:lnTo>
                  <a:lnTo>
                    <a:pt x="193" y="111"/>
                  </a:lnTo>
                  <a:lnTo>
                    <a:pt x="197" y="203"/>
                  </a:lnTo>
                  <a:lnTo>
                    <a:pt x="212" y="295"/>
                  </a:lnTo>
                  <a:lnTo>
                    <a:pt x="231" y="386"/>
                  </a:lnTo>
                  <a:lnTo>
                    <a:pt x="245" y="473"/>
                  </a:lnTo>
                  <a:lnTo>
                    <a:pt x="255" y="564"/>
                  </a:lnTo>
                  <a:lnTo>
                    <a:pt x="255" y="657"/>
                  </a:lnTo>
                  <a:lnTo>
                    <a:pt x="236" y="753"/>
                  </a:lnTo>
                  <a:lnTo>
                    <a:pt x="250" y="938"/>
                  </a:lnTo>
                  <a:lnTo>
                    <a:pt x="260" y="1117"/>
                  </a:lnTo>
                  <a:lnTo>
                    <a:pt x="270" y="1459"/>
                  </a:lnTo>
                  <a:lnTo>
                    <a:pt x="265" y="1807"/>
                  </a:lnTo>
                  <a:lnTo>
                    <a:pt x="265" y="21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42" name="Freeform 64"/>
            <p:cNvSpPr>
              <a:spLocks/>
            </p:cNvSpPr>
            <p:nvPr/>
          </p:nvSpPr>
          <p:spPr bwMode="auto">
            <a:xfrm>
              <a:off x="3123" y="3045"/>
              <a:ext cx="16" cy="15"/>
            </a:xfrm>
            <a:custGeom>
              <a:avLst/>
              <a:gdLst>
                <a:gd name="T0" fmla="*/ 0 w 173"/>
                <a:gd name="T1" fmla="*/ 0 h 164"/>
                <a:gd name="T2" fmla="*/ 0 w 173"/>
                <a:gd name="T3" fmla="*/ 0 h 164"/>
                <a:gd name="T4" fmla="*/ 0 w 173"/>
                <a:gd name="T5" fmla="*/ 0 h 164"/>
                <a:gd name="T6" fmla="*/ 0 w 173"/>
                <a:gd name="T7" fmla="*/ 0 h 164"/>
                <a:gd name="T8" fmla="*/ 0 w 173"/>
                <a:gd name="T9" fmla="*/ 0 h 164"/>
                <a:gd name="T10" fmla="*/ 0 w 173"/>
                <a:gd name="T11" fmla="*/ 0 h 164"/>
                <a:gd name="T12" fmla="*/ 0 w 173"/>
                <a:gd name="T13" fmla="*/ 0 h 164"/>
                <a:gd name="T14" fmla="*/ 0 w 173"/>
                <a:gd name="T15" fmla="*/ 0 h 164"/>
                <a:gd name="T16" fmla="*/ 0 w 173"/>
                <a:gd name="T17" fmla="*/ 0 h 164"/>
                <a:gd name="T18" fmla="*/ 0 w 173"/>
                <a:gd name="T19" fmla="*/ 0 h 164"/>
                <a:gd name="T20" fmla="*/ 0 w 173"/>
                <a:gd name="T21" fmla="*/ 0 h 164"/>
                <a:gd name="T22" fmla="*/ 0 w 173"/>
                <a:gd name="T23" fmla="*/ 0 h 164"/>
                <a:gd name="T24" fmla="*/ 0 w 173"/>
                <a:gd name="T25" fmla="*/ 0 h 164"/>
                <a:gd name="T26" fmla="*/ 0 w 173"/>
                <a:gd name="T27" fmla="*/ 0 h 16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3"/>
                <a:gd name="T43" fmla="*/ 0 h 164"/>
                <a:gd name="T44" fmla="*/ 173 w 173"/>
                <a:gd name="T45" fmla="*/ 164 h 16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3" h="164">
                  <a:moveTo>
                    <a:pt x="28" y="145"/>
                  </a:moveTo>
                  <a:lnTo>
                    <a:pt x="4" y="126"/>
                  </a:lnTo>
                  <a:lnTo>
                    <a:pt x="0" y="102"/>
                  </a:lnTo>
                  <a:lnTo>
                    <a:pt x="0" y="44"/>
                  </a:lnTo>
                  <a:lnTo>
                    <a:pt x="19" y="24"/>
                  </a:lnTo>
                  <a:lnTo>
                    <a:pt x="43" y="5"/>
                  </a:lnTo>
                  <a:lnTo>
                    <a:pt x="72" y="0"/>
                  </a:lnTo>
                  <a:lnTo>
                    <a:pt x="106" y="0"/>
                  </a:lnTo>
                  <a:lnTo>
                    <a:pt x="173" y="91"/>
                  </a:lnTo>
                  <a:lnTo>
                    <a:pt x="149" y="121"/>
                  </a:lnTo>
                  <a:lnTo>
                    <a:pt x="111" y="149"/>
                  </a:lnTo>
                  <a:lnTo>
                    <a:pt x="72" y="164"/>
                  </a:lnTo>
                  <a:lnTo>
                    <a:pt x="48" y="160"/>
                  </a:lnTo>
                  <a:lnTo>
                    <a:pt x="28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43" name="Freeform 65"/>
            <p:cNvSpPr>
              <a:spLocks/>
            </p:cNvSpPr>
            <p:nvPr/>
          </p:nvSpPr>
          <p:spPr bwMode="auto">
            <a:xfrm>
              <a:off x="3225" y="2861"/>
              <a:ext cx="26" cy="26"/>
            </a:xfrm>
            <a:custGeom>
              <a:avLst/>
              <a:gdLst>
                <a:gd name="T0" fmla="*/ 0 w 279"/>
                <a:gd name="T1" fmla="*/ 0 h 286"/>
                <a:gd name="T2" fmla="*/ 0 w 279"/>
                <a:gd name="T3" fmla="*/ 0 h 286"/>
                <a:gd name="T4" fmla="*/ 0 w 279"/>
                <a:gd name="T5" fmla="*/ 0 h 286"/>
                <a:gd name="T6" fmla="*/ 0 w 279"/>
                <a:gd name="T7" fmla="*/ 0 h 286"/>
                <a:gd name="T8" fmla="*/ 0 w 279"/>
                <a:gd name="T9" fmla="*/ 0 h 286"/>
                <a:gd name="T10" fmla="*/ 0 w 279"/>
                <a:gd name="T11" fmla="*/ 0 h 286"/>
                <a:gd name="T12" fmla="*/ 0 w 279"/>
                <a:gd name="T13" fmla="*/ 0 h 286"/>
                <a:gd name="T14" fmla="*/ 0 w 279"/>
                <a:gd name="T15" fmla="*/ 0 h 286"/>
                <a:gd name="T16" fmla="*/ 0 w 279"/>
                <a:gd name="T17" fmla="*/ 0 h 286"/>
                <a:gd name="T18" fmla="*/ 0 w 279"/>
                <a:gd name="T19" fmla="*/ 0 h 286"/>
                <a:gd name="T20" fmla="*/ 0 w 279"/>
                <a:gd name="T21" fmla="*/ 0 h 286"/>
                <a:gd name="T22" fmla="*/ 0 w 279"/>
                <a:gd name="T23" fmla="*/ 0 h 286"/>
                <a:gd name="T24" fmla="*/ 0 w 279"/>
                <a:gd name="T25" fmla="*/ 0 h 286"/>
                <a:gd name="T26" fmla="*/ 0 w 279"/>
                <a:gd name="T27" fmla="*/ 0 h 286"/>
                <a:gd name="T28" fmla="*/ 0 w 279"/>
                <a:gd name="T29" fmla="*/ 0 h 286"/>
                <a:gd name="T30" fmla="*/ 0 w 279"/>
                <a:gd name="T31" fmla="*/ 0 h 286"/>
                <a:gd name="T32" fmla="*/ 0 w 279"/>
                <a:gd name="T33" fmla="*/ 0 h 2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9"/>
                <a:gd name="T52" fmla="*/ 0 h 286"/>
                <a:gd name="T53" fmla="*/ 279 w 279"/>
                <a:gd name="T54" fmla="*/ 286 h 2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9" h="286">
                  <a:moveTo>
                    <a:pt x="139" y="286"/>
                  </a:moveTo>
                  <a:lnTo>
                    <a:pt x="192" y="271"/>
                  </a:lnTo>
                  <a:lnTo>
                    <a:pt x="240" y="242"/>
                  </a:lnTo>
                  <a:lnTo>
                    <a:pt x="269" y="199"/>
                  </a:lnTo>
                  <a:lnTo>
                    <a:pt x="279" y="141"/>
                  </a:lnTo>
                  <a:lnTo>
                    <a:pt x="269" y="87"/>
                  </a:lnTo>
                  <a:lnTo>
                    <a:pt x="240" y="39"/>
                  </a:lnTo>
                  <a:lnTo>
                    <a:pt x="192" y="10"/>
                  </a:lnTo>
                  <a:lnTo>
                    <a:pt x="139" y="0"/>
                  </a:lnTo>
                  <a:lnTo>
                    <a:pt x="86" y="10"/>
                  </a:lnTo>
                  <a:lnTo>
                    <a:pt x="37" y="39"/>
                  </a:lnTo>
                  <a:lnTo>
                    <a:pt x="9" y="87"/>
                  </a:lnTo>
                  <a:lnTo>
                    <a:pt x="0" y="141"/>
                  </a:lnTo>
                  <a:lnTo>
                    <a:pt x="9" y="199"/>
                  </a:lnTo>
                  <a:lnTo>
                    <a:pt x="37" y="242"/>
                  </a:lnTo>
                  <a:lnTo>
                    <a:pt x="86" y="271"/>
                  </a:lnTo>
                  <a:lnTo>
                    <a:pt x="139" y="286"/>
                  </a:lnTo>
                  <a:close/>
                </a:path>
              </a:pathLst>
            </a:custGeom>
            <a:solidFill>
              <a:srgbClr val="7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7185025" y="3128963"/>
            <a:ext cx="315913" cy="482600"/>
            <a:chOff x="3123" y="2334"/>
            <a:chExt cx="819" cy="1182"/>
          </a:xfrm>
        </p:grpSpPr>
        <p:sp>
          <p:nvSpPr>
            <p:cNvPr id="34888" name="Freeform 67"/>
            <p:cNvSpPr>
              <a:spLocks/>
            </p:cNvSpPr>
            <p:nvPr/>
          </p:nvSpPr>
          <p:spPr bwMode="auto">
            <a:xfrm>
              <a:off x="3172" y="2340"/>
              <a:ext cx="740" cy="1172"/>
            </a:xfrm>
            <a:custGeom>
              <a:avLst/>
              <a:gdLst>
                <a:gd name="T0" fmla="*/ 0 w 740"/>
                <a:gd name="T1" fmla="*/ 132 h 1172"/>
                <a:gd name="T2" fmla="*/ 484 w 740"/>
                <a:gd name="T3" fmla="*/ 0 h 1172"/>
                <a:gd name="T4" fmla="*/ 692 w 740"/>
                <a:gd name="T5" fmla="*/ 52 h 1172"/>
                <a:gd name="T6" fmla="*/ 740 w 740"/>
                <a:gd name="T7" fmla="*/ 888 h 1172"/>
                <a:gd name="T8" fmla="*/ 700 w 740"/>
                <a:gd name="T9" fmla="*/ 992 h 1172"/>
                <a:gd name="T10" fmla="*/ 252 w 740"/>
                <a:gd name="T11" fmla="*/ 1172 h 1172"/>
                <a:gd name="T12" fmla="*/ 12 w 740"/>
                <a:gd name="T13" fmla="*/ 1008 h 1172"/>
                <a:gd name="T14" fmla="*/ 0 w 740"/>
                <a:gd name="T15" fmla="*/ 132 h 11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0"/>
                <a:gd name="T25" fmla="*/ 0 h 1172"/>
                <a:gd name="T26" fmla="*/ 740 w 740"/>
                <a:gd name="T27" fmla="*/ 1172 h 11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0" h="1172">
                  <a:moveTo>
                    <a:pt x="0" y="132"/>
                  </a:moveTo>
                  <a:lnTo>
                    <a:pt x="484" y="0"/>
                  </a:lnTo>
                  <a:lnTo>
                    <a:pt x="692" y="52"/>
                  </a:lnTo>
                  <a:lnTo>
                    <a:pt x="740" y="888"/>
                  </a:lnTo>
                  <a:lnTo>
                    <a:pt x="700" y="992"/>
                  </a:lnTo>
                  <a:lnTo>
                    <a:pt x="252" y="1172"/>
                  </a:lnTo>
                  <a:lnTo>
                    <a:pt x="12" y="1008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BF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9" name="Freeform 68"/>
            <p:cNvSpPr>
              <a:spLocks/>
            </p:cNvSpPr>
            <p:nvPr/>
          </p:nvSpPr>
          <p:spPr bwMode="auto">
            <a:xfrm>
              <a:off x="3447" y="2418"/>
              <a:ext cx="449" cy="1075"/>
            </a:xfrm>
            <a:custGeom>
              <a:avLst/>
              <a:gdLst>
                <a:gd name="T0" fmla="*/ 0 w 4937"/>
                <a:gd name="T1" fmla="*/ 0 h 11825"/>
                <a:gd name="T2" fmla="*/ 0 w 4937"/>
                <a:gd name="T3" fmla="*/ 0 h 11825"/>
                <a:gd name="T4" fmla="*/ 0 w 4937"/>
                <a:gd name="T5" fmla="*/ 0 h 11825"/>
                <a:gd name="T6" fmla="*/ 0 w 4937"/>
                <a:gd name="T7" fmla="*/ 0 h 11825"/>
                <a:gd name="T8" fmla="*/ 0 w 4937"/>
                <a:gd name="T9" fmla="*/ 0 h 118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37"/>
                <a:gd name="T16" fmla="*/ 0 h 11825"/>
                <a:gd name="T17" fmla="*/ 4937 w 4937"/>
                <a:gd name="T18" fmla="*/ 11825 h 118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37" h="11825">
                  <a:moveTo>
                    <a:pt x="154" y="2015"/>
                  </a:moveTo>
                  <a:lnTo>
                    <a:pt x="0" y="11825"/>
                  </a:lnTo>
                  <a:lnTo>
                    <a:pt x="4937" y="10158"/>
                  </a:lnTo>
                  <a:lnTo>
                    <a:pt x="4937" y="0"/>
                  </a:lnTo>
                  <a:lnTo>
                    <a:pt x="154" y="2015"/>
                  </a:lnTo>
                  <a:close/>
                </a:path>
              </a:pathLst>
            </a:custGeom>
            <a:solidFill>
              <a:srgbClr val="73B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0" name="Freeform 69"/>
            <p:cNvSpPr>
              <a:spLocks/>
            </p:cNvSpPr>
            <p:nvPr/>
          </p:nvSpPr>
          <p:spPr bwMode="auto">
            <a:xfrm>
              <a:off x="3232" y="2550"/>
              <a:ext cx="176" cy="97"/>
            </a:xfrm>
            <a:custGeom>
              <a:avLst/>
              <a:gdLst>
                <a:gd name="T0" fmla="*/ 0 w 1935"/>
                <a:gd name="T1" fmla="*/ 0 h 1073"/>
                <a:gd name="T2" fmla="*/ 0 w 1935"/>
                <a:gd name="T3" fmla="*/ 0 h 1073"/>
                <a:gd name="T4" fmla="*/ 0 w 1935"/>
                <a:gd name="T5" fmla="*/ 0 h 1073"/>
                <a:gd name="T6" fmla="*/ 0 w 1935"/>
                <a:gd name="T7" fmla="*/ 0 h 1073"/>
                <a:gd name="T8" fmla="*/ 0 w 1935"/>
                <a:gd name="T9" fmla="*/ 0 h 10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5"/>
                <a:gd name="T16" fmla="*/ 0 h 1073"/>
                <a:gd name="T17" fmla="*/ 1935 w 1935"/>
                <a:gd name="T18" fmla="*/ 1073 h 10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5" h="1073">
                  <a:moveTo>
                    <a:pt x="1935" y="871"/>
                  </a:moveTo>
                  <a:lnTo>
                    <a:pt x="23" y="0"/>
                  </a:lnTo>
                  <a:lnTo>
                    <a:pt x="0" y="223"/>
                  </a:lnTo>
                  <a:lnTo>
                    <a:pt x="1935" y="1073"/>
                  </a:lnTo>
                  <a:lnTo>
                    <a:pt x="1935" y="871"/>
                  </a:lnTo>
                  <a:close/>
                </a:path>
              </a:pathLst>
            </a:custGeom>
            <a:solidFill>
              <a:srgbClr val="73B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1" name="Freeform 70"/>
            <p:cNvSpPr>
              <a:spLocks/>
            </p:cNvSpPr>
            <p:nvPr/>
          </p:nvSpPr>
          <p:spPr bwMode="auto">
            <a:xfrm>
              <a:off x="3241" y="2718"/>
              <a:ext cx="146" cy="78"/>
            </a:xfrm>
            <a:custGeom>
              <a:avLst/>
              <a:gdLst>
                <a:gd name="T0" fmla="*/ 0 w 1607"/>
                <a:gd name="T1" fmla="*/ 0 h 861"/>
                <a:gd name="T2" fmla="*/ 0 w 1607"/>
                <a:gd name="T3" fmla="*/ 0 h 861"/>
                <a:gd name="T4" fmla="*/ 0 w 1607"/>
                <a:gd name="T5" fmla="*/ 0 h 861"/>
                <a:gd name="T6" fmla="*/ 0 w 1607"/>
                <a:gd name="T7" fmla="*/ 0 h 861"/>
                <a:gd name="T8" fmla="*/ 0 w 1607"/>
                <a:gd name="T9" fmla="*/ 0 h 8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7"/>
                <a:gd name="T16" fmla="*/ 0 h 861"/>
                <a:gd name="T17" fmla="*/ 1607 w 1607"/>
                <a:gd name="T18" fmla="*/ 861 h 8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7" h="861">
                  <a:moveTo>
                    <a:pt x="1587" y="715"/>
                  </a:moveTo>
                  <a:lnTo>
                    <a:pt x="34" y="0"/>
                  </a:lnTo>
                  <a:lnTo>
                    <a:pt x="0" y="164"/>
                  </a:lnTo>
                  <a:lnTo>
                    <a:pt x="1607" y="861"/>
                  </a:lnTo>
                  <a:lnTo>
                    <a:pt x="1587" y="715"/>
                  </a:lnTo>
                  <a:close/>
                </a:path>
              </a:pathLst>
            </a:custGeom>
            <a:solidFill>
              <a:srgbClr val="73B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2" name="Freeform 71"/>
            <p:cNvSpPr>
              <a:spLocks/>
            </p:cNvSpPr>
            <p:nvPr/>
          </p:nvSpPr>
          <p:spPr bwMode="auto">
            <a:xfrm>
              <a:off x="3237" y="3207"/>
              <a:ext cx="140" cy="92"/>
            </a:xfrm>
            <a:custGeom>
              <a:avLst/>
              <a:gdLst>
                <a:gd name="T0" fmla="*/ 0 w 1539"/>
                <a:gd name="T1" fmla="*/ 0 h 1010"/>
                <a:gd name="T2" fmla="*/ 0 w 1539"/>
                <a:gd name="T3" fmla="*/ 0 h 1010"/>
                <a:gd name="T4" fmla="*/ 0 w 1539"/>
                <a:gd name="T5" fmla="*/ 0 h 1010"/>
                <a:gd name="T6" fmla="*/ 0 w 1539"/>
                <a:gd name="T7" fmla="*/ 0 h 1010"/>
                <a:gd name="T8" fmla="*/ 0 w 1539"/>
                <a:gd name="T9" fmla="*/ 0 h 10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9"/>
                <a:gd name="T16" fmla="*/ 0 h 1010"/>
                <a:gd name="T17" fmla="*/ 1539 w 1539"/>
                <a:gd name="T18" fmla="*/ 1010 h 10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9" h="1010">
                  <a:moveTo>
                    <a:pt x="0" y="0"/>
                  </a:moveTo>
                  <a:lnTo>
                    <a:pt x="19" y="202"/>
                  </a:lnTo>
                  <a:lnTo>
                    <a:pt x="1539" y="1010"/>
                  </a:lnTo>
                  <a:lnTo>
                    <a:pt x="1514" y="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A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3" name="Freeform 72"/>
            <p:cNvSpPr>
              <a:spLocks/>
            </p:cNvSpPr>
            <p:nvPr/>
          </p:nvSpPr>
          <p:spPr bwMode="auto">
            <a:xfrm>
              <a:off x="3244" y="3257"/>
              <a:ext cx="120" cy="81"/>
            </a:xfrm>
            <a:custGeom>
              <a:avLst/>
              <a:gdLst>
                <a:gd name="T0" fmla="*/ 0 w 1316"/>
                <a:gd name="T1" fmla="*/ 0 h 894"/>
                <a:gd name="T2" fmla="*/ 0 w 1316"/>
                <a:gd name="T3" fmla="*/ 0 h 894"/>
                <a:gd name="T4" fmla="*/ 0 w 1316"/>
                <a:gd name="T5" fmla="*/ 0 h 894"/>
                <a:gd name="T6" fmla="*/ 0 w 1316"/>
                <a:gd name="T7" fmla="*/ 0 h 894"/>
                <a:gd name="T8" fmla="*/ 0 w 1316"/>
                <a:gd name="T9" fmla="*/ 0 h 8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6"/>
                <a:gd name="T16" fmla="*/ 0 h 894"/>
                <a:gd name="T17" fmla="*/ 1316 w 1316"/>
                <a:gd name="T18" fmla="*/ 894 h 8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6" h="894">
                  <a:moveTo>
                    <a:pt x="1293" y="735"/>
                  </a:moveTo>
                  <a:lnTo>
                    <a:pt x="0" y="0"/>
                  </a:lnTo>
                  <a:lnTo>
                    <a:pt x="0" y="155"/>
                  </a:lnTo>
                  <a:lnTo>
                    <a:pt x="1316" y="894"/>
                  </a:lnTo>
                  <a:lnTo>
                    <a:pt x="1293" y="735"/>
                  </a:lnTo>
                  <a:close/>
                </a:path>
              </a:pathLst>
            </a:custGeom>
            <a:solidFill>
              <a:srgbClr val="F5FA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4" name="Freeform 73"/>
            <p:cNvSpPr>
              <a:spLocks/>
            </p:cNvSpPr>
            <p:nvPr/>
          </p:nvSpPr>
          <p:spPr bwMode="auto">
            <a:xfrm>
              <a:off x="3242" y="3316"/>
              <a:ext cx="113" cy="75"/>
            </a:xfrm>
            <a:custGeom>
              <a:avLst/>
              <a:gdLst>
                <a:gd name="T0" fmla="*/ 0 w 1241"/>
                <a:gd name="T1" fmla="*/ 0 h 826"/>
                <a:gd name="T2" fmla="*/ 0 w 1241"/>
                <a:gd name="T3" fmla="*/ 0 h 826"/>
                <a:gd name="T4" fmla="*/ 0 w 1241"/>
                <a:gd name="T5" fmla="*/ 0 h 826"/>
                <a:gd name="T6" fmla="*/ 0 w 1241"/>
                <a:gd name="T7" fmla="*/ 0 h 826"/>
                <a:gd name="T8" fmla="*/ 0 w 1241"/>
                <a:gd name="T9" fmla="*/ 0 h 8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1"/>
                <a:gd name="T16" fmla="*/ 0 h 826"/>
                <a:gd name="T17" fmla="*/ 1241 w 1241"/>
                <a:gd name="T18" fmla="*/ 826 h 8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1" h="826">
                  <a:moveTo>
                    <a:pt x="1241" y="657"/>
                  </a:moveTo>
                  <a:lnTo>
                    <a:pt x="1241" y="826"/>
                  </a:lnTo>
                  <a:lnTo>
                    <a:pt x="25" y="145"/>
                  </a:lnTo>
                  <a:lnTo>
                    <a:pt x="0" y="0"/>
                  </a:lnTo>
                  <a:lnTo>
                    <a:pt x="1241" y="657"/>
                  </a:lnTo>
                  <a:close/>
                </a:path>
              </a:pathLst>
            </a:custGeom>
            <a:solidFill>
              <a:srgbClr val="F5FA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5" name="Freeform 74"/>
            <p:cNvSpPr>
              <a:spLocks/>
            </p:cNvSpPr>
            <p:nvPr/>
          </p:nvSpPr>
          <p:spPr bwMode="auto">
            <a:xfrm>
              <a:off x="3212" y="2334"/>
              <a:ext cx="684" cy="250"/>
            </a:xfrm>
            <a:custGeom>
              <a:avLst/>
              <a:gdLst>
                <a:gd name="T0" fmla="*/ 0 w 7529"/>
                <a:gd name="T1" fmla="*/ 0 h 2749"/>
                <a:gd name="T2" fmla="*/ 0 w 7529"/>
                <a:gd name="T3" fmla="*/ 0 h 2749"/>
                <a:gd name="T4" fmla="*/ 0 w 7529"/>
                <a:gd name="T5" fmla="*/ 0 h 2749"/>
                <a:gd name="T6" fmla="*/ 0 w 7529"/>
                <a:gd name="T7" fmla="*/ 0 h 2749"/>
                <a:gd name="T8" fmla="*/ 0 w 7529"/>
                <a:gd name="T9" fmla="*/ 0 h 2749"/>
                <a:gd name="T10" fmla="*/ 0 w 7529"/>
                <a:gd name="T11" fmla="*/ 0 h 2749"/>
                <a:gd name="T12" fmla="*/ 0 w 7529"/>
                <a:gd name="T13" fmla="*/ 0 h 27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29"/>
                <a:gd name="T22" fmla="*/ 0 h 2749"/>
                <a:gd name="T23" fmla="*/ 7529 w 7529"/>
                <a:gd name="T24" fmla="*/ 2749 h 27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29" h="2749">
                  <a:moveTo>
                    <a:pt x="67" y="1633"/>
                  </a:moveTo>
                  <a:lnTo>
                    <a:pt x="2567" y="2749"/>
                  </a:lnTo>
                  <a:lnTo>
                    <a:pt x="7244" y="1038"/>
                  </a:lnTo>
                  <a:lnTo>
                    <a:pt x="7529" y="826"/>
                  </a:lnTo>
                  <a:lnTo>
                    <a:pt x="4913" y="0"/>
                  </a:lnTo>
                  <a:lnTo>
                    <a:pt x="0" y="1609"/>
                  </a:lnTo>
                  <a:lnTo>
                    <a:pt x="67" y="1633"/>
                  </a:lnTo>
                  <a:close/>
                </a:path>
              </a:pathLst>
            </a:custGeom>
            <a:solidFill>
              <a:srgbClr val="E6F2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6" name="Freeform 75"/>
            <p:cNvSpPr>
              <a:spLocks/>
            </p:cNvSpPr>
            <p:nvPr/>
          </p:nvSpPr>
          <p:spPr bwMode="auto">
            <a:xfrm>
              <a:off x="3162" y="2983"/>
              <a:ext cx="760" cy="533"/>
            </a:xfrm>
            <a:custGeom>
              <a:avLst/>
              <a:gdLst>
                <a:gd name="T0" fmla="*/ 0 w 8368"/>
                <a:gd name="T1" fmla="*/ 0 h 5867"/>
                <a:gd name="T2" fmla="*/ 0 w 8368"/>
                <a:gd name="T3" fmla="*/ 0 h 5867"/>
                <a:gd name="T4" fmla="*/ 0 w 8368"/>
                <a:gd name="T5" fmla="*/ 0 h 5867"/>
                <a:gd name="T6" fmla="*/ 0 w 8368"/>
                <a:gd name="T7" fmla="*/ 0 h 5867"/>
                <a:gd name="T8" fmla="*/ 0 w 8368"/>
                <a:gd name="T9" fmla="*/ 0 h 5867"/>
                <a:gd name="T10" fmla="*/ 0 w 8368"/>
                <a:gd name="T11" fmla="*/ 0 h 5867"/>
                <a:gd name="T12" fmla="*/ 0 w 8368"/>
                <a:gd name="T13" fmla="*/ 0 h 5867"/>
                <a:gd name="T14" fmla="*/ 0 w 8368"/>
                <a:gd name="T15" fmla="*/ 0 h 5867"/>
                <a:gd name="T16" fmla="*/ 0 w 8368"/>
                <a:gd name="T17" fmla="*/ 0 h 5867"/>
                <a:gd name="T18" fmla="*/ 0 w 8368"/>
                <a:gd name="T19" fmla="*/ 0 h 5867"/>
                <a:gd name="T20" fmla="*/ 0 w 8368"/>
                <a:gd name="T21" fmla="*/ 0 h 5867"/>
                <a:gd name="T22" fmla="*/ 0 w 8368"/>
                <a:gd name="T23" fmla="*/ 0 h 5867"/>
                <a:gd name="T24" fmla="*/ 0 w 8368"/>
                <a:gd name="T25" fmla="*/ 0 h 5867"/>
                <a:gd name="T26" fmla="*/ 0 w 8368"/>
                <a:gd name="T27" fmla="*/ 0 h 5867"/>
                <a:gd name="T28" fmla="*/ 0 w 8368"/>
                <a:gd name="T29" fmla="*/ 0 h 5867"/>
                <a:gd name="T30" fmla="*/ 0 w 8368"/>
                <a:gd name="T31" fmla="*/ 0 h 5867"/>
                <a:gd name="T32" fmla="*/ 0 w 8368"/>
                <a:gd name="T33" fmla="*/ 0 h 5867"/>
                <a:gd name="T34" fmla="*/ 0 w 8368"/>
                <a:gd name="T35" fmla="*/ 0 h 5867"/>
                <a:gd name="T36" fmla="*/ 0 w 8368"/>
                <a:gd name="T37" fmla="*/ 0 h 5867"/>
                <a:gd name="T38" fmla="*/ 0 w 8368"/>
                <a:gd name="T39" fmla="*/ 0 h 5867"/>
                <a:gd name="T40" fmla="*/ 0 w 8368"/>
                <a:gd name="T41" fmla="*/ 0 h 5867"/>
                <a:gd name="T42" fmla="*/ 0 w 8368"/>
                <a:gd name="T43" fmla="*/ 0 h 5867"/>
                <a:gd name="T44" fmla="*/ 0 w 8368"/>
                <a:gd name="T45" fmla="*/ 0 h 5867"/>
                <a:gd name="T46" fmla="*/ 0 w 8368"/>
                <a:gd name="T47" fmla="*/ 0 h 5867"/>
                <a:gd name="T48" fmla="*/ 0 w 8368"/>
                <a:gd name="T49" fmla="*/ 0 h 5867"/>
                <a:gd name="T50" fmla="*/ 0 w 8368"/>
                <a:gd name="T51" fmla="*/ 0 h 5867"/>
                <a:gd name="T52" fmla="*/ 0 w 8368"/>
                <a:gd name="T53" fmla="*/ 0 h 5867"/>
                <a:gd name="T54" fmla="*/ 0 w 8368"/>
                <a:gd name="T55" fmla="*/ 0 h 5867"/>
                <a:gd name="T56" fmla="*/ 0 w 8368"/>
                <a:gd name="T57" fmla="*/ 0 h 5867"/>
                <a:gd name="T58" fmla="*/ 0 w 8368"/>
                <a:gd name="T59" fmla="*/ 0 h 5867"/>
                <a:gd name="T60" fmla="*/ 0 w 8368"/>
                <a:gd name="T61" fmla="*/ 0 h 5867"/>
                <a:gd name="T62" fmla="*/ 0 w 8368"/>
                <a:gd name="T63" fmla="*/ 0 h 5867"/>
                <a:gd name="T64" fmla="*/ 0 w 8368"/>
                <a:gd name="T65" fmla="*/ 0 h 5867"/>
                <a:gd name="T66" fmla="*/ 0 w 8368"/>
                <a:gd name="T67" fmla="*/ 0 h 5867"/>
                <a:gd name="T68" fmla="*/ 0 w 8368"/>
                <a:gd name="T69" fmla="*/ 0 h 5867"/>
                <a:gd name="T70" fmla="*/ 0 w 8368"/>
                <a:gd name="T71" fmla="*/ 0 h 5867"/>
                <a:gd name="T72" fmla="*/ 0 w 8368"/>
                <a:gd name="T73" fmla="*/ 0 h 5867"/>
                <a:gd name="T74" fmla="*/ 0 w 8368"/>
                <a:gd name="T75" fmla="*/ 0 h 5867"/>
                <a:gd name="T76" fmla="*/ 0 w 8368"/>
                <a:gd name="T77" fmla="*/ 0 h 5867"/>
                <a:gd name="T78" fmla="*/ 0 w 8368"/>
                <a:gd name="T79" fmla="*/ 0 h 5867"/>
                <a:gd name="T80" fmla="*/ 0 w 8368"/>
                <a:gd name="T81" fmla="*/ 0 h 5867"/>
                <a:gd name="T82" fmla="*/ 0 w 8368"/>
                <a:gd name="T83" fmla="*/ 0 h 5867"/>
                <a:gd name="T84" fmla="*/ 0 w 8368"/>
                <a:gd name="T85" fmla="*/ 0 h 5867"/>
                <a:gd name="T86" fmla="*/ 0 w 8368"/>
                <a:gd name="T87" fmla="*/ 0 h 5867"/>
                <a:gd name="T88" fmla="*/ 0 w 8368"/>
                <a:gd name="T89" fmla="*/ 0 h 5867"/>
                <a:gd name="T90" fmla="*/ 0 w 8368"/>
                <a:gd name="T91" fmla="*/ 0 h 5867"/>
                <a:gd name="T92" fmla="*/ 0 w 8368"/>
                <a:gd name="T93" fmla="*/ 0 h 5867"/>
                <a:gd name="T94" fmla="*/ 0 w 8368"/>
                <a:gd name="T95" fmla="*/ 0 h 5867"/>
                <a:gd name="T96" fmla="*/ 0 w 8368"/>
                <a:gd name="T97" fmla="*/ 0 h 5867"/>
                <a:gd name="T98" fmla="*/ 0 w 8368"/>
                <a:gd name="T99" fmla="*/ 0 h 5867"/>
                <a:gd name="T100" fmla="*/ 0 w 8368"/>
                <a:gd name="T101" fmla="*/ 0 h 5867"/>
                <a:gd name="T102" fmla="*/ 0 w 8368"/>
                <a:gd name="T103" fmla="*/ 0 h 5867"/>
                <a:gd name="T104" fmla="*/ 0 w 8368"/>
                <a:gd name="T105" fmla="*/ 0 h 5867"/>
                <a:gd name="T106" fmla="*/ 0 w 8368"/>
                <a:gd name="T107" fmla="*/ 0 h 5867"/>
                <a:gd name="T108" fmla="*/ 0 w 8368"/>
                <a:gd name="T109" fmla="*/ 0 h 5867"/>
                <a:gd name="T110" fmla="*/ 0 w 8368"/>
                <a:gd name="T111" fmla="*/ 0 h 5867"/>
                <a:gd name="T112" fmla="*/ 0 w 8368"/>
                <a:gd name="T113" fmla="*/ 0 h 5867"/>
                <a:gd name="T114" fmla="*/ 0 w 8368"/>
                <a:gd name="T115" fmla="*/ 0 h 5867"/>
                <a:gd name="T116" fmla="*/ 0 w 8368"/>
                <a:gd name="T117" fmla="*/ 0 h 5867"/>
                <a:gd name="T118" fmla="*/ 0 w 8368"/>
                <a:gd name="T119" fmla="*/ 0 h 5867"/>
                <a:gd name="T120" fmla="*/ 0 w 8368"/>
                <a:gd name="T121" fmla="*/ 0 h 5867"/>
                <a:gd name="T122" fmla="*/ 0 w 8368"/>
                <a:gd name="T123" fmla="*/ 0 h 586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368"/>
                <a:gd name="T187" fmla="*/ 0 h 5867"/>
                <a:gd name="T188" fmla="*/ 8368 w 8368"/>
                <a:gd name="T189" fmla="*/ 5867 h 586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368" h="5867">
                  <a:moveTo>
                    <a:pt x="7865" y="3949"/>
                  </a:moveTo>
                  <a:lnTo>
                    <a:pt x="7664" y="4035"/>
                  </a:lnTo>
                  <a:lnTo>
                    <a:pt x="7273" y="4234"/>
                  </a:lnTo>
                  <a:lnTo>
                    <a:pt x="7084" y="4340"/>
                  </a:lnTo>
                  <a:lnTo>
                    <a:pt x="6896" y="4451"/>
                  </a:lnTo>
                  <a:lnTo>
                    <a:pt x="6539" y="4557"/>
                  </a:lnTo>
                  <a:lnTo>
                    <a:pt x="6187" y="4673"/>
                  </a:lnTo>
                  <a:lnTo>
                    <a:pt x="5840" y="4804"/>
                  </a:lnTo>
                  <a:lnTo>
                    <a:pt x="5498" y="4940"/>
                  </a:lnTo>
                  <a:lnTo>
                    <a:pt x="4816" y="5219"/>
                  </a:lnTo>
                  <a:lnTo>
                    <a:pt x="4474" y="5355"/>
                  </a:lnTo>
                  <a:lnTo>
                    <a:pt x="4126" y="5481"/>
                  </a:lnTo>
                  <a:lnTo>
                    <a:pt x="4045" y="5519"/>
                  </a:lnTo>
                  <a:lnTo>
                    <a:pt x="3953" y="5539"/>
                  </a:lnTo>
                  <a:lnTo>
                    <a:pt x="3764" y="5562"/>
                  </a:lnTo>
                  <a:lnTo>
                    <a:pt x="3673" y="5572"/>
                  </a:lnTo>
                  <a:lnTo>
                    <a:pt x="3586" y="5592"/>
                  </a:lnTo>
                  <a:lnTo>
                    <a:pt x="3503" y="5620"/>
                  </a:lnTo>
                  <a:lnTo>
                    <a:pt x="3470" y="5646"/>
                  </a:lnTo>
                  <a:lnTo>
                    <a:pt x="3436" y="5674"/>
                  </a:lnTo>
                  <a:lnTo>
                    <a:pt x="3336" y="5727"/>
                  </a:lnTo>
                  <a:lnTo>
                    <a:pt x="3219" y="5780"/>
                  </a:lnTo>
                  <a:lnTo>
                    <a:pt x="3099" y="5824"/>
                  </a:lnTo>
                  <a:lnTo>
                    <a:pt x="2968" y="5853"/>
                  </a:lnTo>
                  <a:lnTo>
                    <a:pt x="2842" y="5867"/>
                  </a:lnTo>
                  <a:lnTo>
                    <a:pt x="2717" y="5857"/>
                  </a:lnTo>
                  <a:lnTo>
                    <a:pt x="2654" y="5843"/>
                  </a:lnTo>
                  <a:lnTo>
                    <a:pt x="2597" y="5824"/>
                  </a:lnTo>
                  <a:lnTo>
                    <a:pt x="2539" y="5795"/>
                  </a:lnTo>
                  <a:lnTo>
                    <a:pt x="2485" y="5755"/>
                  </a:lnTo>
                  <a:lnTo>
                    <a:pt x="2340" y="5625"/>
                  </a:lnTo>
                  <a:lnTo>
                    <a:pt x="2191" y="5519"/>
                  </a:lnTo>
                  <a:lnTo>
                    <a:pt x="2031" y="5423"/>
                  </a:lnTo>
                  <a:lnTo>
                    <a:pt x="1873" y="5330"/>
                  </a:lnTo>
                  <a:lnTo>
                    <a:pt x="1550" y="5157"/>
                  </a:lnTo>
                  <a:lnTo>
                    <a:pt x="1394" y="5060"/>
                  </a:lnTo>
                  <a:lnTo>
                    <a:pt x="1245" y="4949"/>
                  </a:lnTo>
                  <a:lnTo>
                    <a:pt x="1071" y="4838"/>
                  </a:lnTo>
                  <a:lnTo>
                    <a:pt x="908" y="4717"/>
                  </a:lnTo>
                  <a:lnTo>
                    <a:pt x="743" y="4577"/>
                  </a:lnTo>
                  <a:lnTo>
                    <a:pt x="589" y="4432"/>
                  </a:lnTo>
                  <a:lnTo>
                    <a:pt x="541" y="4422"/>
                  </a:lnTo>
                  <a:lnTo>
                    <a:pt x="497" y="4403"/>
                  </a:lnTo>
                  <a:lnTo>
                    <a:pt x="464" y="4374"/>
                  </a:lnTo>
                  <a:lnTo>
                    <a:pt x="429" y="4335"/>
                  </a:lnTo>
                  <a:lnTo>
                    <a:pt x="371" y="4258"/>
                  </a:lnTo>
                  <a:lnTo>
                    <a:pt x="315" y="4190"/>
                  </a:lnTo>
                  <a:lnTo>
                    <a:pt x="304" y="4142"/>
                  </a:lnTo>
                  <a:lnTo>
                    <a:pt x="294" y="4098"/>
                  </a:lnTo>
                  <a:lnTo>
                    <a:pt x="257" y="4012"/>
                  </a:lnTo>
                  <a:lnTo>
                    <a:pt x="222" y="3925"/>
                  </a:lnTo>
                  <a:lnTo>
                    <a:pt x="217" y="3877"/>
                  </a:lnTo>
                  <a:lnTo>
                    <a:pt x="217" y="3823"/>
                  </a:lnTo>
                  <a:lnTo>
                    <a:pt x="140" y="3789"/>
                  </a:lnTo>
                  <a:lnTo>
                    <a:pt x="39" y="2567"/>
                  </a:lnTo>
                  <a:lnTo>
                    <a:pt x="53" y="2436"/>
                  </a:lnTo>
                  <a:lnTo>
                    <a:pt x="58" y="2305"/>
                  </a:lnTo>
                  <a:lnTo>
                    <a:pt x="63" y="2036"/>
                  </a:lnTo>
                  <a:lnTo>
                    <a:pt x="48" y="1765"/>
                  </a:lnTo>
                  <a:lnTo>
                    <a:pt x="29" y="1494"/>
                  </a:lnTo>
                  <a:lnTo>
                    <a:pt x="10" y="1219"/>
                  </a:lnTo>
                  <a:lnTo>
                    <a:pt x="0" y="938"/>
                  </a:lnTo>
                  <a:lnTo>
                    <a:pt x="0" y="663"/>
                  </a:lnTo>
                  <a:lnTo>
                    <a:pt x="24" y="392"/>
                  </a:lnTo>
                  <a:lnTo>
                    <a:pt x="48" y="349"/>
                  </a:lnTo>
                  <a:lnTo>
                    <a:pt x="68" y="300"/>
                  </a:lnTo>
                  <a:lnTo>
                    <a:pt x="82" y="204"/>
                  </a:lnTo>
                  <a:lnTo>
                    <a:pt x="92" y="98"/>
                  </a:lnTo>
                  <a:lnTo>
                    <a:pt x="101" y="49"/>
                  </a:lnTo>
                  <a:lnTo>
                    <a:pt x="115" y="0"/>
                  </a:lnTo>
                  <a:lnTo>
                    <a:pt x="145" y="0"/>
                  </a:lnTo>
                  <a:lnTo>
                    <a:pt x="169" y="10"/>
                  </a:lnTo>
                  <a:lnTo>
                    <a:pt x="193" y="25"/>
                  </a:lnTo>
                  <a:lnTo>
                    <a:pt x="217" y="25"/>
                  </a:lnTo>
                  <a:lnTo>
                    <a:pt x="199" y="160"/>
                  </a:lnTo>
                  <a:lnTo>
                    <a:pt x="193" y="300"/>
                  </a:lnTo>
                  <a:lnTo>
                    <a:pt x="203" y="441"/>
                  </a:lnTo>
                  <a:lnTo>
                    <a:pt x="222" y="580"/>
                  </a:lnTo>
                  <a:lnTo>
                    <a:pt x="261" y="856"/>
                  </a:lnTo>
                  <a:lnTo>
                    <a:pt x="275" y="991"/>
                  </a:lnTo>
                  <a:lnTo>
                    <a:pt x="280" y="1131"/>
                  </a:lnTo>
                  <a:lnTo>
                    <a:pt x="319" y="1736"/>
                  </a:lnTo>
                  <a:lnTo>
                    <a:pt x="357" y="2349"/>
                  </a:lnTo>
                  <a:lnTo>
                    <a:pt x="377" y="2663"/>
                  </a:lnTo>
                  <a:lnTo>
                    <a:pt x="387" y="2972"/>
                  </a:lnTo>
                  <a:lnTo>
                    <a:pt x="387" y="3282"/>
                  </a:lnTo>
                  <a:lnTo>
                    <a:pt x="382" y="3591"/>
                  </a:lnTo>
                  <a:lnTo>
                    <a:pt x="362" y="3615"/>
                  </a:lnTo>
                  <a:lnTo>
                    <a:pt x="352" y="3640"/>
                  </a:lnTo>
                  <a:lnTo>
                    <a:pt x="348" y="3663"/>
                  </a:lnTo>
                  <a:lnTo>
                    <a:pt x="352" y="3693"/>
                  </a:lnTo>
                  <a:lnTo>
                    <a:pt x="366" y="3741"/>
                  </a:lnTo>
                  <a:lnTo>
                    <a:pt x="382" y="3789"/>
                  </a:lnTo>
                  <a:lnTo>
                    <a:pt x="415" y="3837"/>
                  </a:lnTo>
                  <a:lnTo>
                    <a:pt x="445" y="3895"/>
                  </a:lnTo>
                  <a:lnTo>
                    <a:pt x="483" y="4016"/>
                  </a:lnTo>
                  <a:lnTo>
                    <a:pt x="531" y="4142"/>
                  </a:lnTo>
                  <a:lnTo>
                    <a:pt x="559" y="4200"/>
                  </a:lnTo>
                  <a:lnTo>
                    <a:pt x="599" y="4258"/>
                  </a:lnTo>
                  <a:lnTo>
                    <a:pt x="738" y="4321"/>
                  </a:lnTo>
                  <a:lnTo>
                    <a:pt x="874" y="4388"/>
                  </a:lnTo>
                  <a:lnTo>
                    <a:pt x="1134" y="4543"/>
                  </a:lnTo>
                  <a:lnTo>
                    <a:pt x="1390" y="4712"/>
                  </a:lnTo>
                  <a:lnTo>
                    <a:pt x="1641" y="4886"/>
                  </a:lnTo>
                  <a:lnTo>
                    <a:pt x="1892" y="5060"/>
                  </a:lnTo>
                  <a:lnTo>
                    <a:pt x="2147" y="5230"/>
                  </a:lnTo>
                  <a:lnTo>
                    <a:pt x="2408" y="5379"/>
                  </a:lnTo>
                  <a:lnTo>
                    <a:pt x="2543" y="5451"/>
                  </a:lnTo>
                  <a:lnTo>
                    <a:pt x="2678" y="5514"/>
                  </a:lnTo>
                  <a:lnTo>
                    <a:pt x="2790" y="5548"/>
                  </a:lnTo>
                  <a:lnTo>
                    <a:pt x="2900" y="5587"/>
                  </a:lnTo>
                  <a:lnTo>
                    <a:pt x="3017" y="5611"/>
                  </a:lnTo>
                  <a:lnTo>
                    <a:pt x="3079" y="5611"/>
                  </a:lnTo>
                  <a:lnTo>
                    <a:pt x="3142" y="5606"/>
                  </a:lnTo>
                  <a:lnTo>
                    <a:pt x="3234" y="5553"/>
                  </a:lnTo>
                  <a:lnTo>
                    <a:pt x="3326" y="5500"/>
                  </a:lnTo>
                  <a:lnTo>
                    <a:pt x="3514" y="5413"/>
                  </a:lnTo>
                  <a:lnTo>
                    <a:pt x="3711" y="5345"/>
                  </a:lnTo>
                  <a:lnTo>
                    <a:pt x="3910" y="5277"/>
                  </a:lnTo>
                  <a:lnTo>
                    <a:pt x="4107" y="5214"/>
                  </a:lnTo>
                  <a:lnTo>
                    <a:pt x="4300" y="5142"/>
                  </a:lnTo>
                  <a:lnTo>
                    <a:pt x="4489" y="5056"/>
                  </a:lnTo>
                  <a:lnTo>
                    <a:pt x="4672" y="4949"/>
                  </a:lnTo>
                  <a:lnTo>
                    <a:pt x="4957" y="4877"/>
                  </a:lnTo>
                  <a:lnTo>
                    <a:pt x="5242" y="4794"/>
                  </a:lnTo>
                  <a:lnTo>
                    <a:pt x="5521" y="4707"/>
                  </a:lnTo>
                  <a:lnTo>
                    <a:pt x="5796" y="4615"/>
                  </a:lnTo>
                  <a:lnTo>
                    <a:pt x="5985" y="4519"/>
                  </a:lnTo>
                  <a:lnTo>
                    <a:pt x="6182" y="4437"/>
                  </a:lnTo>
                  <a:lnTo>
                    <a:pt x="6578" y="4282"/>
                  </a:lnTo>
                  <a:lnTo>
                    <a:pt x="6776" y="4204"/>
                  </a:lnTo>
                  <a:lnTo>
                    <a:pt x="6969" y="4118"/>
                  </a:lnTo>
                  <a:lnTo>
                    <a:pt x="7158" y="4021"/>
                  </a:lnTo>
                  <a:lnTo>
                    <a:pt x="7345" y="3914"/>
                  </a:lnTo>
                  <a:lnTo>
                    <a:pt x="7423" y="3891"/>
                  </a:lnTo>
                  <a:lnTo>
                    <a:pt x="7491" y="3852"/>
                  </a:lnTo>
                  <a:lnTo>
                    <a:pt x="7553" y="3804"/>
                  </a:lnTo>
                  <a:lnTo>
                    <a:pt x="7611" y="3746"/>
                  </a:lnTo>
                  <a:lnTo>
                    <a:pt x="7664" y="3693"/>
                  </a:lnTo>
                  <a:lnTo>
                    <a:pt x="7726" y="3640"/>
                  </a:lnTo>
                  <a:lnTo>
                    <a:pt x="7794" y="3601"/>
                  </a:lnTo>
                  <a:lnTo>
                    <a:pt x="7872" y="3582"/>
                  </a:lnTo>
                  <a:lnTo>
                    <a:pt x="7901" y="3562"/>
                  </a:lnTo>
                  <a:lnTo>
                    <a:pt x="7919" y="3543"/>
                  </a:lnTo>
                  <a:lnTo>
                    <a:pt x="7944" y="3494"/>
                  </a:lnTo>
                  <a:lnTo>
                    <a:pt x="7953" y="3441"/>
                  </a:lnTo>
                  <a:lnTo>
                    <a:pt x="7959" y="3383"/>
                  </a:lnTo>
                  <a:lnTo>
                    <a:pt x="7963" y="3325"/>
                  </a:lnTo>
                  <a:lnTo>
                    <a:pt x="7977" y="3273"/>
                  </a:lnTo>
                  <a:lnTo>
                    <a:pt x="8002" y="3229"/>
                  </a:lnTo>
                  <a:lnTo>
                    <a:pt x="8021" y="3209"/>
                  </a:lnTo>
                  <a:lnTo>
                    <a:pt x="8050" y="3190"/>
                  </a:lnTo>
                  <a:lnTo>
                    <a:pt x="8103" y="2890"/>
                  </a:lnTo>
                  <a:lnTo>
                    <a:pt x="8146" y="2577"/>
                  </a:lnTo>
                  <a:lnTo>
                    <a:pt x="8161" y="2421"/>
                  </a:lnTo>
                  <a:lnTo>
                    <a:pt x="8166" y="2268"/>
                  </a:lnTo>
                  <a:lnTo>
                    <a:pt x="8161" y="2108"/>
                  </a:lnTo>
                  <a:lnTo>
                    <a:pt x="8146" y="1958"/>
                  </a:lnTo>
                  <a:lnTo>
                    <a:pt x="8137" y="1919"/>
                  </a:lnTo>
                  <a:lnTo>
                    <a:pt x="8132" y="1876"/>
                  </a:lnTo>
                  <a:lnTo>
                    <a:pt x="8128" y="1789"/>
                  </a:lnTo>
                  <a:lnTo>
                    <a:pt x="8118" y="1750"/>
                  </a:lnTo>
                  <a:lnTo>
                    <a:pt x="8103" y="1721"/>
                  </a:lnTo>
                  <a:lnTo>
                    <a:pt x="8074" y="1692"/>
                  </a:lnTo>
                  <a:lnTo>
                    <a:pt x="8035" y="1683"/>
                  </a:lnTo>
                  <a:lnTo>
                    <a:pt x="7993" y="1639"/>
                  </a:lnTo>
                  <a:lnTo>
                    <a:pt x="7982" y="1609"/>
                  </a:lnTo>
                  <a:lnTo>
                    <a:pt x="7987" y="1581"/>
                  </a:lnTo>
                  <a:lnTo>
                    <a:pt x="8002" y="1600"/>
                  </a:lnTo>
                  <a:lnTo>
                    <a:pt x="8007" y="1571"/>
                  </a:lnTo>
                  <a:lnTo>
                    <a:pt x="8021" y="1557"/>
                  </a:lnTo>
                  <a:lnTo>
                    <a:pt x="8065" y="1547"/>
                  </a:lnTo>
                  <a:lnTo>
                    <a:pt x="8084" y="1542"/>
                  </a:lnTo>
                  <a:lnTo>
                    <a:pt x="8103" y="1533"/>
                  </a:lnTo>
                  <a:lnTo>
                    <a:pt x="8112" y="1518"/>
                  </a:lnTo>
                  <a:lnTo>
                    <a:pt x="8112" y="1484"/>
                  </a:lnTo>
                  <a:lnTo>
                    <a:pt x="8108" y="1456"/>
                  </a:lnTo>
                  <a:lnTo>
                    <a:pt x="8108" y="1421"/>
                  </a:lnTo>
                  <a:lnTo>
                    <a:pt x="8123" y="1388"/>
                  </a:lnTo>
                  <a:lnTo>
                    <a:pt x="8146" y="1358"/>
                  </a:lnTo>
                  <a:lnTo>
                    <a:pt x="8190" y="1358"/>
                  </a:lnTo>
                  <a:lnTo>
                    <a:pt x="8224" y="1374"/>
                  </a:lnTo>
                  <a:lnTo>
                    <a:pt x="8256" y="1399"/>
                  </a:lnTo>
                  <a:lnTo>
                    <a:pt x="8368" y="1887"/>
                  </a:lnTo>
                  <a:lnTo>
                    <a:pt x="8368" y="2561"/>
                  </a:lnTo>
                  <a:lnTo>
                    <a:pt x="8279" y="3189"/>
                  </a:lnTo>
                  <a:lnTo>
                    <a:pt x="8145" y="3547"/>
                  </a:lnTo>
                  <a:lnTo>
                    <a:pt x="7865" y="39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7" name="Freeform 76"/>
            <p:cNvSpPr>
              <a:spLocks/>
            </p:cNvSpPr>
            <p:nvPr/>
          </p:nvSpPr>
          <p:spPr bwMode="auto">
            <a:xfrm>
              <a:off x="3907" y="2412"/>
              <a:ext cx="35" cy="170"/>
            </a:xfrm>
            <a:custGeom>
              <a:avLst/>
              <a:gdLst>
                <a:gd name="T0" fmla="*/ 0 w 386"/>
                <a:gd name="T1" fmla="*/ 0 h 1875"/>
                <a:gd name="T2" fmla="*/ 0 w 386"/>
                <a:gd name="T3" fmla="*/ 0 h 1875"/>
                <a:gd name="T4" fmla="*/ 0 w 386"/>
                <a:gd name="T5" fmla="*/ 0 h 1875"/>
                <a:gd name="T6" fmla="*/ 0 w 386"/>
                <a:gd name="T7" fmla="*/ 0 h 1875"/>
                <a:gd name="T8" fmla="*/ 0 w 386"/>
                <a:gd name="T9" fmla="*/ 0 h 1875"/>
                <a:gd name="T10" fmla="*/ 0 w 386"/>
                <a:gd name="T11" fmla="*/ 0 h 1875"/>
                <a:gd name="T12" fmla="*/ 0 w 386"/>
                <a:gd name="T13" fmla="*/ 0 h 1875"/>
                <a:gd name="T14" fmla="*/ 0 w 386"/>
                <a:gd name="T15" fmla="*/ 0 h 1875"/>
                <a:gd name="T16" fmla="*/ 0 w 386"/>
                <a:gd name="T17" fmla="*/ 0 h 1875"/>
                <a:gd name="T18" fmla="*/ 0 w 386"/>
                <a:gd name="T19" fmla="*/ 0 h 1875"/>
                <a:gd name="T20" fmla="*/ 0 w 386"/>
                <a:gd name="T21" fmla="*/ 0 h 1875"/>
                <a:gd name="T22" fmla="*/ 0 w 386"/>
                <a:gd name="T23" fmla="*/ 0 h 1875"/>
                <a:gd name="T24" fmla="*/ 0 w 386"/>
                <a:gd name="T25" fmla="*/ 0 h 1875"/>
                <a:gd name="T26" fmla="*/ 0 w 386"/>
                <a:gd name="T27" fmla="*/ 0 h 1875"/>
                <a:gd name="T28" fmla="*/ 0 w 386"/>
                <a:gd name="T29" fmla="*/ 0 h 1875"/>
                <a:gd name="T30" fmla="*/ 0 w 386"/>
                <a:gd name="T31" fmla="*/ 0 h 1875"/>
                <a:gd name="T32" fmla="*/ 0 w 386"/>
                <a:gd name="T33" fmla="*/ 0 h 1875"/>
                <a:gd name="T34" fmla="*/ 0 w 386"/>
                <a:gd name="T35" fmla="*/ 0 h 1875"/>
                <a:gd name="T36" fmla="*/ 0 w 386"/>
                <a:gd name="T37" fmla="*/ 0 h 1875"/>
                <a:gd name="T38" fmla="*/ 0 w 386"/>
                <a:gd name="T39" fmla="*/ 0 h 1875"/>
                <a:gd name="T40" fmla="*/ 0 w 386"/>
                <a:gd name="T41" fmla="*/ 0 h 1875"/>
                <a:gd name="T42" fmla="*/ 0 w 386"/>
                <a:gd name="T43" fmla="*/ 0 h 1875"/>
                <a:gd name="T44" fmla="*/ 0 w 386"/>
                <a:gd name="T45" fmla="*/ 0 h 1875"/>
                <a:gd name="T46" fmla="*/ 0 w 386"/>
                <a:gd name="T47" fmla="*/ 0 h 1875"/>
                <a:gd name="T48" fmla="*/ 0 w 386"/>
                <a:gd name="T49" fmla="*/ 0 h 1875"/>
                <a:gd name="T50" fmla="*/ 0 w 386"/>
                <a:gd name="T51" fmla="*/ 0 h 1875"/>
                <a:gd name="T52" fmla="*/ 0 w 386"/>
                <a:gd name="T53" fmla="*/ 0 h 1875"/>
                <a:gd name="T54" fmla="*/ 0 w 386"/>
                <a:gd name="T55" fmla="*/ 0 h 1875"/>
                <a:gd name="T56" fmla="*/ 0 w 386"/>
                <a:gd name="T57" fmla="*/ 0 h 1875"/>
                <a:gd name="T58" fmla="*/ 0 w 386"/>
                <a:gd name="T59" fmla="*/ 0 h 1875"/>
                <a:gd name="T60" fmla="*/ 0 w 386"/>
                <a:gd name="T61" fmla="*/ 0 h 18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6"/>
                <a:gd name="T94" fmla="*/ 0 h 1875"/>
                <a:gd name="T95" fmla="*/ 386 w 386"/>
                <a:gd name="T96" fmla="*/ 1875 h 187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6" h="1875">
                  <a:moveTo>
                    <a:pt x="208" y="1875"/>
                  </a:moveTo>
                  <a:lnTo>
                    <a:pt x="125" y="1856"/>
                  </a:lnTo>
                  <a:lnTo>
                    <a:pt x="110" y="1624"/>
                  </a:lnTo>
                  <a:lnTo>
                    <a:pt x="110" y="1397"/>
                  </a:lnTo>
                  <a:lnTo>
                    <a:pt x="121" y="952"/>
                  </a:lnTo>
                  <a:lnTo>
                    <a:pt x="116" y="735"/>
                  </a:lnTo>
                  <a:lnTo>
                    <a:pt x="101" y="522"/>
                  </a:lnTo>
                  <a:lnTo>
                    <a:pt x="63" y="310"/>
                  </a:lnTo>
                  <a:lnTo>
                    <a:pt x="38" y="208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1" y="15"/>
                  </a:lnTo>
                  <a:lnTo>
                    <a:pt x="121" y="43"/>
                  </a:lnTo>
                  <a:lnTo>
                    <a:pt x="140" y="83"/>
                  </a:lnTo>
                  <a:lnTo>
                    <a:pt x="168" y="169"/>
                  </a:lnTo>
                  <a:lnTo>
                    <a:pt x="188" y="208"/>
                  </a:lnTo>
                  <a:lnTo>
                    <a:pt x="208" y="241"/>
                  </a:lnTo>
                  <a:lnTo>
                    <a:pt x="251" y="328"/>
                  </a:lnTo>
                  <a:lnTo>
                    <a:pt x="280" y="420"/>
                  </a:lnTo>
                  <a:lnTo>
                    <a:pt x="328" y="604"/>
                  </a:lnTo>
                  <a:lnTo>
                    <a:pt x="381" y="990"/>
                  </a:lnTo>
                  <a:lnTo>
                    <a:pt x="386" y="1106"/>
                  </a:lnTo>
                  <a:lnTo>
                    <a:pt x="386" y="1227"/>
                  </a:lnTo>
                  <a:lnTo>
                    <a:pt x="386" y="1469"/>
                  </a:lnTo>
                  <a:lnTo>
                    <a:pt x="376" y="1585"/>
                  </a:lnTo>
                  <a:lnTo>
                    <a:pt x="347" y="1692"/>
                  </a:lnTo>
                  <a:lnTo>
                    <a:pt x="324" y="1740"/>
                  </a:lnTo>
                  <a:lnTo>
                    <a:pt x="294" y="1787"/>
                  </a:lnTo>
                  <a:lnTo>
                    <a:pt x="256" y="1831"/>
                  </a:lnTo>
                  <a:lnTo>
                    <a:pt x="208" y="18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8" name="Freeform 77"/>
            <p:cNvSpPr>
              <a:spLocks/>
            </p:cNvSpPr>
            <p:nvPr/>
          </p:nvSpPr>
          <p:spPr bwMode="auto">
            <a:xfrm>
              <a:off x="3197" y="2335"/>
              <a:ext cx="717" cy="1123"/>
            </a:xfrm>
            <a:custGeom>
              <a:avLst/>
              <a:gdLst>
                <a:gd name="T0" fmla="*/ 0 w 7886"/>
                <a:gd name="T1" fmla="*/ 0 h 12346"/>
                <a:gd name="T2" fmla="*/ 0 w 7886"/>
                <a:gd name="T3" fmla="*/ 0 h 12346"/>
                <a:gd name="T4" fmla="*/ 0 w 7886"/>
                <a:gd name="T5" fmla="*/ 0 h 12346"/>
                <a:gd name="T6" fmla="*/ 0 w 7886"/>
                <a:gd name="T7" fmla="*/ 0 h 12346"/>
                <a:gd name="T8" fmla="*/ 0 w 7886"/>
                <a:gd name="T9" fmla="*/ 0 h 12346"/>
                <a:gd name="T10" fmla="*/ 0 w 7886"/>
                <a:gd name="T11" fmla="*/ 0 h 12346"/>
                <a:gd name="T12" fmla="*/ 0 w 7886"/>
                <a:gd name="T13" fmla="*/ 0 h 12346"/>
                <a:gd name="T14" fmla="*/ 0 w 7886"/>
                <a:gd name="T15" fmla="*/ 0 h 12346"/>
                <a:gd name="T16" fmla="*/ 0 w 7886"/>
                <a:gd name="T17" fmla="*/ 0 h 12346"/>
                <a:gd name="T18" fmla="*/ 0 w 7886"/>
                <a:gd name="T19" fmla="*/ 0 h 12346"/>
                <a:gd name="T20" fmla="*/ 0 w 7886"/>
                <a:gd name="T21" fmla="*/ 0 h 12346"/>
                <a:gd name="T22" fmla="*/ 0 w 7886"/>
                <a:gd name="T23" fmla="*/ 0 h 12346"/>
                <a:gd name="T24" fmla="*/ 0 w 7886"/>
                <a:gd name="T25" fmla="*/ 0 h 12346"/>
                <a:gd name="T26" fmla="*/ 0 w 7886"/>
                <a:gd name="T27" fmla="*/ 0 h 12346"/>
                <a:gd name="T28" fmla="*/ 0 w 7886"/>
                <a:gd name="T29" fmla="*/ 0 h 12346"/>
                <a:gd name="T30" fmla="*/ 0 w 7886"/>
                <a:gd name="T31" fmla="*/ 0 h 12346"/>
                <a:gd name="T32" fmla="*/ 0 w 7886"/>
                <a:gd name="T33" fmla="*/ 0 h 12346"/>
                <a:gd name="T34" fmla="*/ 0 w 7886"/>
                <a:gd name="T35" fmla="*/ 0 h 12346"/>
                <a:gd name="T36" fmla="*/ 0 w 7886"/>
                <a:gd name="T37" fmla="*/ 0 h 12346"/>
                <a:gd name="T38" fmla="*/ 0 w 7886"/>
                <a:gd name="T39" fmla="*/ 0 h 12346"/>
                <a:gd name="T40" fmla="*/ 0 w 7886"/>
                <a:gd name="T41" fmla="*/ 0 h 12346"/>
                <a:gd name="T42" fmla="*/ 0 w 7886"/>
                <a:gd name="T43" fmla="*/ 0 h 12346"/>
                <a:gd name="T44" fmla="*/ 0 w 7886"/>
                <a:gd name="T45" fmla="*/ 0 h 12346"/>
                <a:gd name="T46" fmla="*/ 0 w 7886"/>
                <a:gd name="T47" fmla="*/ 0 h 12346"/>
                <a:gd name="T48" fmla="*/ 0 w 7886"/>
                <a:gd name="T49" fmla="*/ 0 h 12346"/>
                <a:gd name="T50" fmla="*/ 0 w 7886"/>
                <a:gd name="T51" fmla="*/ 0 h 12346"/>
                <a:gd name="T52" fmla="*/ 0 w 7886"/>
                <a:gd name="T53" fmla="*/ 0 h 12346"/>
                <a:gd name="T54" fmla="*/ 0 w 7886"/>
                <a:gd name="T55" fmla="*/ 0 h 12346"/>
                <a:gd name="T56" fmla="*/ 0 w 7886"/>
                <a:gd name="T57" fmla="*/ 0 h 12346"/>
                <a:gd name="T58" fmla="*/ 0 w 7886"/>
                <a:gd name="T59" fmla="*/ 0 h 12346"/>
                <a:gd name="T60" fmla="*/ 0 w 7886"/>
                <a:gd name="T61" fmla="*/ 0 h 12346"/>
                <a:gd name="T62" fmla="*/ 0 w 7886"/>
                <a:gd name="T63" fmla="*/ 0 h 12346"/>
                <a:gd name="T64" fmla="*/ 0 w 7886"/>
                <a:gd name="T65" fmla="*/ 0 h 12346"/>
                <a:gd name="T66" fmla="*/ 0 w 7886"/>
                <a:gd name="T67" fmla="*/ 0 h 12346"/>
                <a:gd name="T68" fmla="*/ 0 w 7886"/>
                <a:gd name="T69" fmla="*/ 0 h 12346"/>
                <a:gd name="T70" fmla="*/ 0 w 7886"/>
                <a:gd name="T71" fmla="*/ 0 h 12346"/>
                <a:gd name="T72" fmla="*/ 0 w 7886"/>
                <a:gd name="T73" fmla="*/ 0 h 12346"/>
                <a:gd name="T74" fmla="*/ 0 w 7886"/>
                <a:gd name="T75" fmla="*/ 0 h 12346"/>
                <a:gd name="T76" fmla="*/ 0 w 7886"/>
                <a:gd name="T77" fmla="*/ 0 h 12346"/>
                <a:gd name="T78" fmla="*/ 0 w 7886"/>
                <a:gd name="T79" fmla="*/ 0 h 12346"/>
                <a:gd name="T80" fmla="*/ 0 w 7886"/>
                <a:gd name="T81" fmla="*/ 0 h 12346"/>
                <a:gd name="T82" fmla="*/ 0 w 7886"/>
                <a:gd name="T83" fmla="*/ 0 h 12346"/>
                <a:gd name="T84" fmla="*/ 0 w 7886"/>
                <a:gd name="T85" fmla="*/ 0 h 12346"/>
                <a:gd name="T86" fmla="*/ 0 w 7886"/>
                <a:gd name="T87" fmla="*/ 0 h 12346"/>
                <a:gd name="T88" fmla="*/ 0 w 7886"/>
                <a:gd name="T89" fmla="*/ 0 h 12346"/>
                <a:gd name="T90" fmla="*/ 0 w 7886"/>
                <a:gd name="T91" fmla="*/ 0 h 12346"/>
                <a:gd name="T92" fmla="*/ 0 w 7886"/>
                <a:gd name="T93" fmla="*/ 0 h 12346"/>
                <a:gd name="T94" fmla="*/ 0 w 7886"/>
                <a:gd name="T95" fmla="*/ 0 h 12346"/>
                <a:gd name="T96" fmla="*/ 0 w 7886"/>
                <a:gd name="T97" fmla="*/ 0 h 12346"/>
                <a:gd name="T98" fmla="*/ 0 w 7886"/>
                <a:gd name="T99" fmla="*/ 0 h 12346"/>
                <a:gd name="T100" fmla="*/ 0 w 7886"/>
                <a:gd name="T101" fmla="*/ 0 h 12346"/>
                <a:gd name="T102" fmla="*/ 0 w 7886"/>
                <a:gd name="T103" fmla="*/ 0 h 12346"/>
                <a:gd name="T104" fmla="*/ 0 w 7886"/>
                <a:gd name="T105" fmla="*/ 0 h 12346"/>
                <a:gd name="T106" fmla="*/ 0 w 7886"/>
                <a:gd name="T107" fmla="*/ 0 h 12346"/>
                <a:gd name="T108" fmla="*/ 0 w 7886"/>
                <a:gd name="T109" fmla="*/ 0 h 12346"/>
                <a:gd name="T110" fmla="*/ 0 w 7886"/>
                <a:gd name="T111" fmla="*/ 0 h 12346"/>
                <a:gd name="T112" fmla="*/ 0 w 7886"/>
                <a:gd name="T113" fmla="*/ 0 h 12346"/>
                <a:gd name="T114" fmla="*/ 0 w 7886"/>
                <a:gd name="T115" fmla="*/ 0 h 12346"/>
                <a:gd name="T116" fmla="*/ 0 w 7886"/>
                <a:gd name="T117" fmla="*/ 0 h 12346"/>
                <a:gd name="T118" fmla="*/ 0 w 7886"/>
                <a:gd name="T119" fmla="*/ 0 h 12346"/>
                <a:gd name="T120" fmla="*/ 0 w 7886"/>
                <a:gd name="T121" fmla="*/ 0 h 12346"/>
                <a:gd name="T122" fmla="*/ 0 w 7886"/>
                <a:gd name="T123" fmla="*/ 0 h 12346"/>
                <a:gd name="T124" fmla="*/ 0 w 7886"/>
                <a:gd name="T125" fmla="*/ 0 h 123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886"/>
                <a:gd name="T190" fmla="*/ 0 h 12346"/>
                <a:gd name="T191" fmla="*/ 7886 w 7886"/>
                <a:gd name="T192" fmla="*/ 12346 h 1234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886" h="12346">
                  <a:moveTo>
                    <a:pt x="7852" y="7964"/>
                  </a:moveTo>
                  <a:lnTo>
                    <a:pt x="7823" y="8002"/>
                  </a:lnTo>
                  <a:lnTo>
                    <a:pt x="7809" y="8051"/>
                  </a:lnTo>
                  <a:lnTo>
                    <a:pt x="7790" y="8153"/>
                  </a:lnTo>
                  <a:lnTo>
                    <a:pt x="7779" y="8195"/>
                  </a:lnTo>
                  <a:lnTo>
                    <a:pt x="7755" y="8229"/>
                  </a:lnTo>
                  <a:lnTo>
                    <a:pt x="7717" y="8248"/>
                  </a:lnTo>
                  <a:lnTo>
                    <a:pt x="7659" y="8253"/>
                  </a:lnTo>
                  <a:lnTo>
                    <a:pt x="7635" y="8181"/>
                  </a:lnTo>
                  <a:lnTo>
                    <a:pt x="7625" y="8113"/>
                  </a:lnTo>
                  <a:lnTo>
                    <a:pt x="7625" y="8036"/>
                  </a:lnTo>
                  <a:lnTo>
                    <a:pt x="7635" y="7964"/>
                  </a:lnTo>
                  <a:lnTo>
                    <a:pt x="7640" y="7891"/>
                  </a:lnTo>
                  <a:lnTo>
                    <a:pt x="7640" y="7814"/>
                  </a:lnTo>
                  <a:lnTo>
                    <a:pt x="7635" y="7746"/>
                  </a:lnTo>
                  <a:lnTo>
                    <a:pt x="7611" y="7674"/>
                  </a:lnTo>
                  <a:lnTo>
                    <a:pt x="7616" y="7243"/>
                  </a:lnTo>
                  <a:lnTo>
                    <a:pt x="7596" y="6823"/>
                  </a:lnTo>
                  <a:lnTo>
                    <a:pt x="7568" y="6407"/>
                  </a:lnTo>
                  <a:lnTo>
                    <a:pt x="7528" y="5983"/>
                  </a:lnTo>
                  <a:lnTo>
                    <a:pt x="7544" y="5648"/>
                  </a:lnTo>
                  <a:lnTo>
                    <a:pt x="7548" y="5325"/>
                  </a:lnTo>
                  <a:lnTo>
                    <a:pt x="7548" y="4697"/>
                  </a:lnTo>
                  <a:lnTo>
                    <a:pt x="7510" y="4697"/>
                  </a:lnTo>
                  <a:lnTo>
                    <a:pt x="7471" y="4717"/>
                  </a:lnTo>
                  <a:lnTo>
                    <a:pt x="7389" y="4779"/>
                  </a:lnTo>
                  <a:lnTo>
                    <a:pt x="7351" y="4803"/>
                  </a:lnTo>
                  <a:lnTo>
                    <a:pt x="7307" y="4808"/>
                  </a:lnTo>
                  <a:lnTo>
                    <a:pt x="7288" y="4803"/>
                  </a:lnTo>
                  <a:lnTo>
                    <a:pt x="7267" y="4794"/>
                  </a:lnTo>
                  <a:lnTo>
                    <a:pt x="7249" y="4775"/>
                  </a:lnTo>
                  <a:lnTo>
                    <a:pt x="7230" y="4740"/>
                  </a:lnTo>
                  <a:lnTo>
                    <a:pt x="6907" y="4852"/>
                  </a:lnTo>
                  <a:lnTo>
                    <a:pt x="6583" y="4958"/>
                  </a:lnTo>
                  <a:lnTo>
                    <a:pt x="6419" y="5012"/>
                  </a:lnTo>
                  <a:lnTo>
                    <a:pt x="6260" y="5074"/>
                  </a:lnTo>
                  <a:lnTo>
                    <a:pt x="6105" y="5142"/>
                  </a:lnTo>
                  <a:lnTo>
                    <a:pt x="5955" y="5223"/>
                  </a:lnTo>
                  <a:lnTo>
                    <a:pt x="5835" y="5258"/>
                  </a:lnTo>
                  <a:lnTo>
                    <a:pt x="5724" y="5306"/>
                  </a:lnTo>
                  <a:lnTo>
                    <a:pt x="5612" y="5359"/>
                  </a:lnTo>
                  <a:lnTo>
                    <a:pt x="5507" y="5417"/>
                  </a:lnTo>
                  <a:lnTo>
                    <a:pt x="5289" y="5538"/>
                  </a:lnTo>
                  <a:lnTo>
                    <a:pt x="5179" y="5590"/>
                  </a:lnTo>
                  <a:lnTo>
                    <a:pt x="5068" y="5639"/>
                  </a:lnTo>
                  <a:lnTo>
                    <a:pt x="4391" y="5983"/>
                  </a:lnTo>
                  <a:lnTo>
                    <a:pt x="4333" y="5977"/>
                  </a:lnTo>
                  <a:lnTo>
                    <a:pt x="4315" y="5968"/>
                  </a:lnTo>
                  <a:lnTo>
                    <a:pt x="4300" y="5949"/>
                  </a:lnTo>
                  <a:lnTo>
                    <a:pt x="4257" y="5939"/>
                  </a:lnTo>
                  <a:lnTo>
                    <a:pt x="4198" y="5929"/>
                  </a:lnTo>
                  <a:lnTo>
                    <a:pt x="4136" y="5939"/>
                  </a:lnTo>
                  <a:lnTo>
                    <a:pt x="4112" y="5949"/>
                  </a:lnTo>
                  <a:lnTo>
                    <a:pt x="4093" y="5963"/>
                  </a:lnTo>
                  <a:lnTo>
                    <a:pt x="3929" y="6055"/>
                  </a:lnTo>
                  <a:lnTo>
                    <a:pt x="3765" y="6133"/>
                  </a:lnTo>
                  <a:lnTo>
                    <a:pt x="3596" y="6195"/>
                  </a:lnTo>
                  <a:lnTo>
                    <a:pt x="3426" y="6238"/>
                  </a:lnTo>
                  <a:lnTo>
                    <a:pt x="3384" y="6249"/>
                  </a:lnTo>
                  <a:lnTo>
                    <a:pt x="3340" y="6268"/>
                  </a:lnTo>
                  <a:lnTo>
                    <a:pt x="3254" y="6307"/>
                  </a:lnTo>
                  <a:lnTo>
                    <a:pt x="3243" y="6263"/>
                  </a:lnTo>
                  <a:lnTo>
                    <a:pt x="3219" y="6243"/>
                  </a:lnTo>
                  <a:lnTo>
                    <a:pt x="3186" y="6238"/>
                  </a:lnTo>
                  <a:lnTo>
                    <a:pt x="3147" y="6238"/>
                  </a:lnTo>
                  <a:lnTo>
                    <a:pt x="3108" y="6238"/>
                  </a:lnTo>
                  <a:lnTo>
                    <a:pt x="3079" y="6228"/>
                  </a:lnTo>
                  <a:lnTo>
                    <a:pt x="3065" y="6219"/>
                  </a:lnTo>
                  <a:lnTo>
                    <a:pt x="3060" y="6205"/>
                  </a:lnTo>
                  <a:lnTo>
                    <a:pt x="3060" y="6156"/>
                  </a:lnTo>
                  <a:lnTo>
                    <a:pt x="3123" y="6151"/>
                  </a:lnTo>
                  <a:lnTo>
                    <a:pt x="3161" y="6133"/>
                  </a:lnTo>
                  <a:lnTo>
                    <a:pt x="3175" y="6098"/>
                  </a:lnTo>
                  <a:lnTo>
                    <a:pt x="3186" y="6059"/>
                  </a:lnTo>
                  <a:lnTo>
                    <a:pt x="3190" y="6021"/>
                  </a:lnTo>
                  <a:lnTo>
                    <a:pt x="3205" y="5983"/>
                  </a:lnTo>
                  <a:lnTo>
                    <a:pt x="3219" y="5968"/>
                  </a:lnTo>
                  <a:lnTo>
                    <a:pt x="3238" y="5954"/>
                  </a:lnTo>
                  <a:lnTo>
                    <a:pt x="3301" y="5939"/>
                  </a:lnTo>
                  <a:lnTo>
                    <a:pt x="3436" y="5876"/>
                  </a:lnTo>
                  <a:lnTo>
                    <a:pt x="3577" y="5823"/>
                  </a:lnTo>
                  <a:lnTo>
                    <a:pt x="3861" y="5731"/>
                  </a:lnTo>
                  <a:lnTo>
                    <a:pt x="4151" y="5654"/>
                  </a:lnTo>
                  <a:lnTo>
                    <a:pt x="4440" y="5581"/>
                  </a:lnTo>
                  <a:lnTo>
                    <a:pt x="4633" y="5528"/>
                  </a:lnTo>
                  <a:lnTo>
                    <a:pt x="4821" y="5465"/>
                  </a:lnTo>
                  <a:lnTo>
                    <a:pt x="5010" y="5397"/>
                  </a:lnTo>
                  <a:lnTo>
                    <a:pt x="5193" y="5321"/>
                  </a:lnTo>
                  <a:lnTo>
                    <a:pt x="5555" y="5151"/>
                  </a:lnTo>
                  <a:lnTo>
                    <a:pt x="5912" y="4977"/>
                  </a:lnTo>
                  <a:lnTo>
                    <a:pt x="6274" y="4818"/>
                  </a:lnTo>
                  <a:lnTo>
                    <a:pt x="6457" y="4745"/>
                  </a:lnTo>
                  <a:lnTo>
                    <a:pt x="6646" y="4682"/>
                  </a:lnTo>
                  <a:lnTo>
                    <a:pt x="6834" y="4629"/>
                  </a:lnTo>
                  <a:lnTo>
                    <a:pt x="7032" y="4586"/>
                  </a:lnTo>
                  <a:lnTo>
                    <a:pt x="7230" y="4557"/>
                  </a:lnTo>
                  <a:lnTo>
                    <a:pt x="7437" y="4547"/>
                  </a:lnTo>
                  <a:lnTo>
                    <a:pt x="7466" y="4538"/>
                  </a:lnTo>
                  <a:lnTo>
                    <a:pt x="7490" y="4523"/>
                  </a:lnTo>
                  <a:lnTo>
                    <a:pt x="7510" y="4509"/>
                  </a:lnTo>
                  <a:lnTo>
                    <a:pt x="7514" y="4489"/>
                  </a:lnTo>
                  <a:lnTo>
                    <a:pt x="7519" y="4436"/>
                  </a:lnTo>
                  <a:lnTo>
                    <a:pt x="7510" y="4383"/>
                  </a:lnTo>
                  <a:lnTo>
                    <a:pt x="7500" y="4320"/>
                  </a:lnTo>
                  <a:lnTo>
                    <a:pt x="7500" y="4262"/>
                  </a:lnTo>
                  <a:lnTo>
                    <a:pt x="7504" y="4234"/>
                  </a:lnTo>
                  <a:lnTo>
                    <a:pt x="7519" y="4209"/>
                  </a:lnTo>
                  <a:lnTo>
                    <a:pt x="7534" y="4185"/>
                  </a:lnTo>
                  <a:lnTo>
                    <a:pt x="7562" y="4165"/>
                  </a:lnTo>
                  <a:lnTo>
                    <a:pt x="7562" y="4040"/>
                  </a:lnTo>
                  <a:lnTo>
                    <a:pt x="7553" y="3919"/>
                  </a:lnTo>
                  <a:lnTo>
                    <a:pt x="7524" y="3668"/>
                  </a:lnTo>
                  <a:lnTo>
                    <a:pt x="7490" y="3421"/>
                  </a:lnTo>
                  <a:lnTo>
                    <a:pt x="7476" y="3301"/>
                  </a:lnTo>
                  <a:lnTo>
                    <a:pt x="7471" y="3180"/>
                  </a:lnTo>
                  <a:lnTo>
                    <a:pt x="7201" y="3238"/>
                  </a:lnTo>
                  <a:lnTo>
                    <a:pt x="6940" y="3310"/>
                  </a:lnTo>
                  <a:lnTo>
                    <a:pt x="6679" y="3392"/>
                  </a:lnTo>
                  <a:lnTo>
                    <a:pt x="6423" y="3480"/>
                  </a:lnTo>
                  <a:lnTo>
                    <a:pt x="5917" y="3663"/>
                  </a:lnTo>
                  <a:lnTo>
                    <a:pt x="5405" y="3842"/>
                  </a:lnTo>
                  <a:lnTo>
                    <a:pt x="5415" y="3851"/>
                  </a:lnTo>
                  <a:lnTo>
                    <a:pt x="5419" y="3861"/>
                  </a:lnTo>
                  <a:lnTo>
                    <a:pt x="5425" y="3890"/>
                  </a:lnTo>
                  <a:lnTo>
                    <a:pt x="5342" y="3842"/>
                  </a:lnTo>
                  <a:lnTo>
                    <a:pt x="5261" y="3890"/>
                  </a:lnTo>
                  <a:lnTo>
                    <a:pt x="5179" y="3928"/>
                  </a:lnTo>
                  <a:lnTo>
                    <a:pt x="5005" y="3997"/>
                  </a:lnTo>
                  <a:lnTo>
                    <a:pt x="4826" y="4049"/>
                  </a:lnTo>
                  <a:lnTo>
                    <a:pt x="4642" y="4098"/>
                  </a:lnTo>
                  <a:lnTo>
                    <a:pt x="4465" y="4146"/>
                  </a:lnTo>
                  <a:lnTo>
                    <a:pt x="4281" y="4200"/>
                  </a:lnTo>
                  <a:lnTo>
                    <a:pt x="4107" y="4267"/>
                  </a:lnTo>
                  <a:lnTo>
                    <a:pt x="4025" y="4306"/>
                  </a:lnTo>
                  <a:lnTo>
                    <a:pt x="3943" y="4354"/>
                  </a:lnTo>
                  <a:lnTo>
                    <a:pt x="3730" y="4436"/>
                  </a:lnTo>
                  <a:lnTo>
                    <a:pt x="3519" y="4518"/>
                  </a:lnTo>
                  <a:lnTo>
                    <a:pt x="3301" y="4596"/>
                  </a:lnTo>
                  <a:lnTo>
                    <a:pt x="3190" y="4625"/>
                  </a:lnTo>
                  <a:lnTo>
                    <a:pt x="3075" y="4649"/>
                  </a:lnTo>
                  <a:lnTo>
                    <a:pt x="3054" y="4629"/>
                  </a:lnTo>
                  <a:lnTo>
                    <a:pt x="3045" y="4610"/>
                  </a:lnTo>
                  <a:lnTo>
                    <a:pt x="3045" y="4567"/>
                  </a:lnTo>
                  <a:lnTo>
                    <a:pt x="3065" y="4543"/>
                  </a:lnTo>
                  <a:lnTo>
                    <a:pt x="3075" y="4533"/>
                  </a:lnTo>
                  <a:lnTo>
                    <a:pt x="3075" y="4513"/>
                  </a:lnTo>
                  <a:lnTo>
                    <a:pt x="3045" y="4503"/>
                  </a:lnTo>
                  <a:lnTo>
                    <a:pt x="3017" y="4499"/>
                  </a:lnTo>
                  <a:lnTo>
                    <a:pt x="2945" y="4499"/>
                  </a:lnTo>
                  <a:lnTo>
                    <a:pt x="2910" y="4533"/>
                  </a:lnTo>
                  <a:lnTo>
                    <a:pt x="2891" y="4677"/>
                  </a:lnTo>
                  <a:lnTo>
                    <a:pt x="2881" y="4828"/>
                  </a:lnTo>
                  <a:lnTo>
                    <a:pt x="2886" y="5132"/>
                  </a:lnTo>
                  <a:lnTo>
                    <a:pt x="2886" y="5281"/>
                  </a:lnTo>
                  <a:lnTo>
                    <a:pt x="2881" y="5427"/>
                  </a:lnTo>
                  <a:lnTo>
                    <a:pt x="2867" y="5572"/>
                  </a:lnTo>
                  <a:lnTo>
                    <a:pt x="2833" y="5707"/>
                  </a:lnTo>
                  <a:lnTo>
                    <a:pt x="2819" y="6133"/>
                  </a:lnTo>
                  <a:lnTo>
                    <a:pt x="2809" y="6572"/>
                  </a:lnTo>
                  <a:lnTo>
                    <a:pt x="2794" y="7011"/>
                  </a:lnTo>
                  <a:lnTo>
                    <a:pt x="2775" y="7229"/>
                  </a:lnTo>
                  <a:lnTo>
                    <a:pt x="2751" y="7447"/>
                  </a:lnTo>
                  <a:lnTo>
                    <a:pt x="2760" y="7742"/>
                  </a:lnTo>
                  <a:lnTo>
                    <a:pt x="2766" y="8036"/>
                  </a:lnTo>
                  <a:lnTo>
                    <a:pt x="2770" y="8630"/>
                  </a:lnTo>
                  <a:lnTo>
                    <a:pt x="2770" y="9230"/>
                  </a:lnTo>
                  <a:lnTo>
                    <a:pt x="2785" y="9829"/>
                  </a:lnTo>
                  <a:lnTo>
                    <a:pt x="2809" y="9843"/>
                  </a:lnTo>
                  <a:lnTo>
                    <a:pt x="2819" y="9863"/>
                  </a:lnTo>
                  <a:lnTo>
                    <a:pt x="2819" y="9878"/>
                  </a:lnTo>
                  <a:lnTo>
                    <a:pt x="2814" y="9896"/>
                  </a:lnTo>
                  <a:lnTo>
                    <a:pt x="2789" y="9930"/>
                  </a:lnTo>
                  <a:lnTo>
                    <a:pt x="2770" y="9964"/>
                  </a:lnTo>
                  <a:lnTo>
                    <a:pt x="2717" y="10423"/>
                  </a:lnTo>
                  <a:lnTo>
                    <a:pt x="2698" y="10665"/>
                  </a:lnTo>
                  <a:lnTo>
                    <a:pt x="2688" y="10906"/>
                  </a:lnTo>
                  <a:lnTo>
                    <a:pt x="2688" y="11152"/>
                  </a:lnTo>
                  <a:lnTo>
                    <a:pt x="2698" y="11394"/>
                  </a:lnTo>
                  <a:lnTo>
                    <a:pt x="2726" y="11621"/>
                  </a:lnTo>
                  <a:lnTo>
                    <a:pt x="2770" y="11844"/>
                  </a:lnTo>
                  <a:lnTo>
                    <a:pt x="2751" y="11921"/>
                  </a:lnTo>
                  <a:lnTo>
                    <a:pt x="2751" y="12004"/>
                  </a:lnTo>
                  <a:lnTo>
                    <a:pt x="2760" y="12163"/>
                  </a:lnTo>
                  <a:lnTo>
                    <a:pt x="2756" y="12231"/>
                  </a:lnTo>
                  <a:lnTo>
                    <a:pt x="2746" y="12259"/>
                  </a:lnTo>
                  <a:lnTo>
                    <a:pt x="2726" y="12289"/>
                  </a:lnTo>
                  <a:lnTo>
                    <a:pt x="2702" y="12308"/>
                  </a:lnTo>
                  <a:lnTo>
                    <a:pt x="2674" y="12327"/>
                  </a:lnTo>
                  <a:lnTo>
                    <a:pt x="2630" y="12341"/>
                  </a:lnTo>
                  <a:lnTo>
                    <a:pt x="2577" y="12346"/>
                  </a:lnTo>
                  <a:lnTo>
                    <a:pt x="2549" y="12317"/>
                  </a:lnTo>
                  <a:lnTo>
                    <a:pt x="2529" y="12283"/>
                  </a:lnTo>
                  <a:lnTo>
                    <a:pt x="2505" y="12211"/>
                  </a:lnTo>
                  <a:lnTo>
                    <a:pt x="2491" y="12134"/>
                  </a:lnTo>
                  <a:lnTo>
                    <a:pt x="2491" y="12052"/>
                  </a:lnTo>
                  <a:lnTo>
                    <a:pt x="2500" y="11888"/>
                  </a:lnTo>
                  <a:lnTo>
                    <a:pt x="2495" y="11810"/>
                  </a:lnTo>
                  <a:lnTo>
                    <a:pt x="2481" y="11737"/>
                  </a:lnTo>
                  <a:lnTo>
                    <a:pt x="2461" y="11637"/>
                  </a:lnTo>
                  <a:lnTo>
                    <a:pt x="2447" y="11535"/>
                  </a:lnTo>
                  <a:lnTo>
                    <a:pt x="2433" y="11336"/>
                  </a:lnTo>
                  <a:lnTo>
                    <a:pt x="2437" y="11138"/>
                  </a:lnTo>
                  <a:lnTo>
                    <a:pt x="2451" y="10941"/>
                  </a:lnTo>
                  <a:lnTo>
                    <a:pt x="2481" y="10548"/>
                  </a:lnTo>
                  <a:lnTo>
                    <a:pt x="2491" y="10360"/>
                  </a:lnTo>
                  <a:lnTo>
                    <a:pt x="2481" y="10172"/>
                  </a:lnTo>
                  <a:lnTo>
                    <a:pt x="2495" y="10100"/>
                  </a:lnTo>
                  <a:lnTo>
                    <a:pt x="2500" y="10031"/>
                  </a:lnTo>
                  <a:lnTo>
                    <a:pt x="2491" y="9973"/>
                  </a:lnTo>
                  <a:lnTo>
                    <a:pt x="2481" y="9950"/>
                  </a:lnTo>
                  <a:lnTo>
                    <a:pt x="2461" y="9930"/>
                  </a:lnTo>
                  <a:lnTo>
                    <a:pt x="2413" y="9921"/>
                  </a:lnTo>
                  <a:lnTo>
                    <a:pt x="2360" y="9901"/>
                  </a:lnTo>
                  <a:lnTo>
                    <a:pt x="2312" y="9887"/>
                  </a:lnTo>
                  <a:lnTo>
                    <a:pt x="2268" y="9882"/>
                  </a:lnTo>
                  <a:lnTo>
                    <a:pt x="2210" y="9843"/>
                  </a:lnTo>
                  <a:lnTo>
                    <a:pt x="2148" y="9815"/>
                  </a:lnTo>
                  <a:lnTo>
                    <a:pt x="2080" y="9790"/>
                  </a:lnTo>
                  <a:lnTo>
                    <a:pt x="2012" y="9780"/>
                  </a:lnTo>
                  <a:lnTo>
                    <a:pt x="1833" y="9693"/>
                  </a:lnTo>
                  <a:lnTo>
                    <a:pt x="1661" y="9592"/>
                  </a:lnTo>
                  <a:lnTo>
                    <a:pt x="1322" y="9390"/>
                  </a:lnTo>
                  <a:lnTo>
                    <a:pt x="1154" y="9297"/>
                  </a:lnTo>
                  <a:lnTo>
                    <a:pt x="975" y="9211"/>
                  </a:lnTo>
                  <a:lnTo>
                    <a:pt x="792" y="9142"/>
                  </a:lnTo>
                  <a:lnTo>
                    <a:pt x="598" y="9090"/>
                  </a:lnTo>
                  <a:lnTo>
                    <a:pt x="512" y="9026"/>
                  </a:lnTo>
                  <a:lnTo>
                    <a:pt x="429" y="8954"/>
                  </a:lnTo>
                  <a:lnTo>
                    <a:pt x="352" y="8877"/>
                  </a:lnTo>
                  <a:lnTo>
                    <a:pt x="280" y="8795"/>
                  </a:lnTo>
                  <a:lnTo>
                    <a:pt x="140" y="8626"/>
                  </a:lnTo>
                  <a:lnTo>
                    <a:pt x="0" y="8462"/>
                  </a:lnTo>
                  <a:lnTo>
                    <a:pt x="29" y="8427"/>
                  </a:lnTo>
                  <a:lnTo>
                    <a:pt x="54" y="8408"/>
                  </a:lnTo>
                  <a:lnTo>
                    <a:pt x="77" y="8399"/>
                  </a:lnTo>
                  <a:lnTo>
                    <a:pt x="106" y="8399"/>
                  </a:lnTo>
                  <a:lnTo>
                    <a:pt x="135" y="8408"/>
                  </a:lnTo>
                  <a:lnTo>
                    <a:pt x="159" y="8422"/>
                  </a:lnTo>
                  <a:lnTo>
                    <a:pt x="217" y="8466"/>
                  </a:lnTo>
                  <a:lnTo>
                    <a:pt x="333" y="8582"/>
                  </a:lnTo>
                  <a:lnTo>
                    <a:pt x="391" y="8630"/>
                  </a:lnTo>
                  <a:lnTo>
                    <a:pt x="419" y="8645"/>
                  </a:lnTo>
                  <a:lnTo>
                    <a:pt x="449" y="8655"/>
                  </a:lnTo>
                  <a:lnTo>
                    <a:pt x="680" y="8780"/>
                  </a:lnTo>
                  <a:lnTo>
                    <a:pt x="912" y="8891"/>
                  </a:lnTo>
                  <a:lnTo>
                    <a:pt x="1144" y="9002"/>
                  </a:lnTo>
                  <a:lnTo>
                    <a:pt x="1371" y="9123"/>
                  </a:lnTo>
                  <a:lnTo>
                    <a:pt x="1510" y="9211"/>
                  </a:lnTo>
                  <a:lnTo>
                    <a:pt x="1651" y="9297"/>
                  </a:lnTo>
                  <a:lnTo>
                    <a:pt x="1945" y="9452"/>
                  </a:lnTo>
                  <a:lnTo>
                    <a:pt x="2235" y="9611"/>
                  </a:lnTo>
                  <a:lnTo>
                    <a:pt x="2375" y="9693"/>
                  </a:lnTo>
                  <a:lnTo>
                    <a:pt x="2509" y="9780"/>
                  </a:lnTo>
                  <a:lnTo>
                    <a:pt x="2534" y="9660"/>
                  </a:lnTo>
                  <a:lnTo>
                    <a:pt x="2549" y="9534"/>
                  </a:lnTo>
                  <a:lnTo>
                    <a:pt x="2568" y="9263"/>
                  </a:lnTo>
                  <a:lnTo>
                    <a:pt x="2577" y="8988"/>
                  </a:lnTo>
                  <a:lnTo>
                    <a:pt x="2592" y="8853"/>
                  </a:lnTo>
                  <a:lnTo>
                    <a:pt x="2611" y="8722"/>
                  </a:lnTo>
                  <a:lnTo>
                    <a:pt x="2616" y="8563"/>
                  </a:lnTo>
                  <a:lnTo>
                    <a:pt x="2606" y="8404"/>
                  </a:lnTo>
                  <a:lnTo>
                    <a:pt x="2568" y="8085"/>
                  </a:lnTo>
                  <a:lnTo>
                    <a:pt x="2553" y="7925"/>
                  </a:lnTo>
                  <a:lnTo>
                    <a:pt x="2538" y="7765"/>
                  </a:lnTo>
                  <a:lnTo>
                    <a:pt x="2543" y="7606"/>
                  </a:lnTo>
                  <a:lnTo>
                    <a:pt x="2563" y="7447"/>
                  </a:lnTo>
                  <a:lnTo>
                    <a:pt x="2596" y="7108"/>
                  </a:lnTo>
                  <a:lnTo>
                    <a:pt x="2626" y="6760"/>
                  </a:lnTo>
                  <a:lnTo>
                    <a:pt x="2645" y="6402"/>
                  </a:lnTo>
                  <a:lnTo>
                    <a:pt x="2664" y="6040"/>
                  </a:lnTo>
                  <a:lnTo>
                    <a:pt x="2668" y="5674"/>
                  </a:lnTo>
                  <a:lnTo>
                    <a:pt x="2674" y="5306"/>
                  </a:lnTo>
                  <a:lnTo>
                    <a:pt x="2654" y="4596"/>
                  </a:lnTo>
                  <a:lnTo>
                    <a:pt x="2240" y="4455"/>
                  </a:lnTo>
                  <a:lnTo>
                    <a:pt x="2075" y="4334"/>
                  </a:lnTo>
                  <a:lnTo>
                    <a:pt x="1901" y="4228"/>
                  </a:lnTo>
                  <a:lnTo>
                    <a:pt x="1723" y="4132"/>
                  </a:lnTo>
                  <a:lnTo>
                    <a:pt x="1540" y="4044"/>
                  </a:lnTo>
                  <a:lnTo>
                    <a:pt x="1352" y="3963"/>
                  </a:lnTo>
                  <a:lnTo>
                    <a:pt x="1163" y="3890"/>
                  </a:lnTo>
                  <a:lnTo>
                    <a:pt x="971" y="3823"/>
                  </a:lnTo>
                  <a:lnTo>
                    <a:pt x="772" y="3765"/>
                  </a:lnTo>
                  <a:lnTo>
                    <a:pt x="584" y="3687"/>
                  </a:lnTo>
                  <a:lnTo>
                    <a:pt x="492" y="3640"/>
                  </a:lnTo>
                  <a:lnTo>
                    <a:pt x="401" y="3586"/>
                  </a:lnTo>
                  <a:lnTo>
                    <a:pt x="319" y="3523"/>
                  </a:lnTo>
                  <a:lnTo>
                    <a:pt x="242" y="3454"/>
                  </a:lnTo>
                  <a:lnTo>
                    <a:pt x="174" y="3382"/>
                  </a:lnTo>
                  <a:lnTo>
                    <a:pt x="117" y="3305"/>
                  </a:lnTo>
                  <a:lnTo>
                    <a:pt x="159" y="3282"/>
                  </a:lnTo>
                  <a:lnTo>
                    <a:pt x="208" y="3266"/>
                  </a:lnTo>
                  <a:lnTo>
                    <a:pt x="261" y="3262"/>
                  </a:lnTo>
                  <a:lnTo>
                    <a:pt x="310" y="3282"/>
                  </a:lnTo>
                  <a:lnTo>
                    <a:pt x="319" y="3301"/>
                  </a:lnTo>
                  <a:lnTo>
                    <a:pt x="338" y="3320"/>
                  </a:lnTo>
                  <a:lnTo>
                    <a:pt x="362" y="3329"/>
                  </a:lnTo>
                  <a:lnTo>
                    <a:pt x="391" y="3324"/>
                  </a:lnTo>
                  <a:lnTo>
                    <a:pt x="864" y="3566"/>
                  </a:lnTo>
                  <a:lnTo>
                    <a:pt x="1342" y="3798"/>
                  </a:lnTo>
                  <a:lnTo>
                    <a:pt x="1582" y="3909"/>
                  </a:lnTo>
                  <a:lnTo>
                    <a:pt x="1829" y="4007"/>
                  </a:lnTo>
                  <a:lnTo>
                    <a:pt x="2080" y="4098"/>
                  </a:lnTo>
                  <a:lnTo>
                    <a:pt x="2336" y="4180"/>
                  </a:lnTo>
                  <a:lnTo>
                    <a:pt x="2418" y="4223"/>
                  </a:lnTo>
                  <a:lnTo>
                    <a:pt x="2500" y="4276"/>
                  </a:lnTo>
                  <a:lnTo>
                    <a:pt x="2654" y="4388"/>
                  </a:lnTo>
                  <a:lnTo>
                    <a:pt x="2737" y="4132"/>
                  </a:lnTo>
                  <a:lnTo>
                    <a:pt x="2775" y="3997"/>
                  </a:lnTo>
                  <a:lnTo>
                    <a:pt x="2809" y="3856"/>
                  </a:lnTo>
                  <a:lnTo>
                    <a:pt x="2833" y="3716"/>
                  </a:lnTo>
                  <a:lnTo>
                    <a:pt x="2838" y="3575"/>
                  </a:lnTo>
                  <a:lnTo>
                    <a:pt x="2828" y="3503"/>
                  </a:lnTo>
                  <a:lnTo>
                    <a:pt x="2819" y="3431"/>
                  </a:lnTo>
                  <a:lnTo>
                    <a:pt x="2800" y="3363"/>
                  </a:lnTo>
                  <a:lnTo>
                    <a:pt x="2770" y="3291"/>
                  </a:lnTo>
                  <a:lnTo>
                    <a:pt x="2809" y="3262"/>
                  </a:lnTo>
                  <a:lnTo>
                    <a:pt x="2861" y="3238"/>
                  </a:lnTo>
                  <a:lnTo>
                    <a:pt x="2910" y="3233"/>
                  </a:lnTo>
                  <a:lnTo>
                    <a:pt x="2963" y="3247"/>
                  </a:lnTo>
                  <a:lnTo>
                    <a:pt x="2977" y="3388"/>
                  </a:lnTo>
                  <a:lnTo>
                    <a:pt x="2982" y="3528"/>
                  </a:lnTo>
                  <a:lnTo>
                    <a:pt x="2977" y="3803"/>
                  </a:lnTo>
                  <a:lnTo>
                    <a:pt x="2930" y="4373"/>
                  </a:lnTo>
                  <a:lnTo>
                    <a:pt x="3098" y="4359"/>
                  </a:lnTo>
                  <a:lnTo>
                    <a:pt x="3258" y="4325"/>
                  </a:lnTo>
                  <a:lnTo>
                    <a:pt x="3412" y="4272"/>
                  </a:lnTo>
                  <a:lnTo>
                    <a:pt x="3566" y="4214"/>
                  </a:lnTo>
                  <a:lnTo>
                    <a:pt x="3871" y="4088"/>
                  </a:lnTo>
                  <a:lnTo>
                    <a:pt x="4025" y="4030"/>
                  </a:lnTo>
                  <a:lnTo>
                    <a:pt x="4184" y="3982"/>
                  </a:lnTo>
                  <a:lnTo>
                    <a:pt x="4319" y="3967"/>
                  </a:lnTo>
                  <a:lnTo>
                    <a:pt x="4454" y="3939"/>
                  </a:lnTo>
                  <a:lnTo>
                    <a:pt x="4584" y="3905"/>
                  </a:lnTo>
                  <a:lnTo>
                    <a:pt x="4715" y="3865"/>
                  </a:lnTo>
                  <a:lnTo>
                    <a:pt x="4966" y="3774"/>
                  </a:lnTo>
                  <a:lnTo>
                    <a:pt x="5212" y="3672"/>
                  </a:lnTo>
                  <a:lnTo>
                    <a:pt x="5458" y="3566"/>
                  </a:lnTo>
                  <a:lnTo>
                    <a:pt x="5709" y="3470"/>
                  </a:lnTo>
                  <a:lnTo>
                    <a:pt x="5965" y="3388"/>
                  </a:lnTo>
                  <a:lnTo>
                    <a:pt x="6096" y="3354"/>
                  </a:lnTo>
                  <a:lnTo>
                    <a:pt x="6231" y="3324"/>
                  </a:lnTo>
                  <a:lnTo>
                    <a:pt x="6438" y="3252"/>
                  </a:lnTo>
                  <a:lnTo>
                    <a:pt x="6646" y="3166"/>
                  </a:lnTo>
                  <a:lnTo>
                    <a:pt x="6751" y="3127"/>
                  </a:lnTo>
                  <a:lnTo>
                    <a:pt x="6858" y="3093"/>
                  </a:lnTo>
                  <a:lnTo>
                    <a:pt x="6969" y="3069"/>
                  </a:lnTo>
                  <a:lnTo>
                    <a:pt x="7080" y="3050"/>
                  </a:lnTo>
                  <a:lnTo>
                    <a:pt x="7278" y="2977"/>
                  </a:lnTo>
                  <a:lnTo>
                    <a:pt x="7379" y="2943"/>
                  </a:lnTo>
                  <a:lnTo>
                    <a:pt x="7481" y="2923"/>
                  </a:lnTo>
                  <a:lnTo>
                    <a:pt x="7495" y="2706"/>
                  </a:lnTo>
                  <a:lnTo>
                    <a:pt x="7495" y="2498"/>
                  </a:lnTo>
                  <a:lnTo>
                    <a:pt x="7471" y="2300"/>
                  </a:lnTo>
                  <a:lnTo>
                    <a:pt x="7446" y="2198"/>
                  </a:lnTo>
                  <a:lnTo>
                    <a:pt x="7418" y="2098"/>
                  </a:lnTo>
                  <a:lnTo>
                    <a:pt x="7427" y="1822"/>
                  </a:lnTo>
                  <a:lnTo>
                    <a:pt x="7427" y="1556"/>
                  </a:lnTo>
                  <a:lnTo>
                    <a:pt x="7423" y="1295"/>
                  </a:lnTo>
                  <a:lnTo>
                    <a:pt x="7403" y="1024"/>
                  </a:lnTo>
                  <a:lnTo>
                    <a:pt x="7355" y="957"/>
                  </a:lnTo>
                  <a:lnTo>
                    <a:pt x="7302" y="899"/>
                  </a:lnTo>
                  <a:lnTo>
                    <a:pt x="7239" y="850"/>
                  </a:lnTo>
                  <a:lnTo>
                    <a:pt x="7167" y="808"/>
                  </a:lnTo>
                  <a:lnTo>
                    <a:pt x="7095" y="773"/>
                  </a:lnTo>
                  <a:lnTo>
                    <a:pt x="7012" y="750"/>
                  </a:lnTo>
                  <a:lnTo>
                    <a:pt x="6935" y="729"/>
                  </a:lnTo>
                  <a:lnTo>
                    <a:pt x="6853" y="715"/>
                  </a:lnTo>
                  <a:lnTo>
                    <a:pt x="6761" y="657"/>
                  </a:lnTo>
                  <a:lnTo>
                    <a:pt x="6665" y="608"/>
                  </a:lnTo>
                  <a:lnTo>
                    <a:pt x="6463" y="522"/>
                  </a:lnTo>
                  <a:lnTo>
                    <a:pt x="6260" y="450"/>
                  </a:lnTo>
                  <a:lnTo>
                    <a:pt x="6047" y="397"/>
                  </a:lnTo>
                  <a:lnTo>
                    <a:pt x="5618" y="295"/>
                  </a:lnTo>
                  <a:lnTo>
                    <a:pt x="5405" y="247"/>
                  </a:lnTo>
                  <a:lnTo>
                    <a:pt x="5198" y="183"/>
                  </a:lnTo>
                  <a:lnTo>
                    <a:pt x="5116" y="169"/>
                  </a:lnTo>
                  <a:lnTo>
                    <a:pt x="5033" y="160"/>
                  </a:lnTo>
                  <a:lnTo>
                    <a:pt x="4956" y="160"/>
                  </a:lnTo>
                  <a:lnTo>
                    <a:pt x="4879" y="169"/>
                  </a:lnTo>
                  <a:lnTo>
                    <a:pt x="4725" y="198"/>
                  </a:lnTo>
                  <a:lnTo>
                    <a:pt x="4575" y="241"/>
                  </a:lnTo>
                  <a:lnTo>
                    <a:pt x="4425" y="295"/>
                  </a:lnTo>
                  <a:lnTo>
                    <a:pt x="4276" y="343"/>
                  </a:lnTo>
                  <a:lnTo>
                    <a:pt x="4116" y="377"/>
                  </a:lnTo>
                  <a:lnTo>
                    <a:pt x="4040" y="387"/>
                  </a:lnTo>
                  <a:lnTo>
                    <a:pt x="3958" y="392"/>
                  </a:lnTo>
                  <a:lnTo>
                    <a:pt x="3807" y="435"/>
                  </a:lnTo>
                  <a:lnTo>
                    <a:pt x="3658" y="469"/>
                  </a:lnTo>
                  <a:lnTo>
                    <a:pt x="3359" y="522"/>
                  </a:lnTo>
                  <a:lnTo>
                    <a:pt x="3060" y="571"/>
                  </a:lnTo>
                  <a:lnTo>
                    <a:pt x="2905" y="599"/>
                  </a:lnTo>
                  <a:lnTo>
                    <a:pt x="2751" y="633"/>
                  </a:lnTo>
                  <a:lnTo>
                    <a:pt x="2558" y="701"/>
                  </a:lnTo>
                  <a:lnTo>
                    <a:pt x="2365" y="778"/>
                  </a:lnTo>
                  <a:lnTo>
                    <a:pt x="1979" y="924"/>
                  </a:lnTo>
                  <a:lnTo>
                    <a:pt x="1786" y="986"/>
                  </a:lnTo>
                  <a:lnTo>
                    <a:pt x="1582" y="1039"/>
                  </a:lnTo>
                  <a:lnTo>
                    <a:pt x="1375" y="1073"/>
                  </a:lnTo>
                  <a:lnTo>
                    <a:pt x="1270" y="1082"/>
                  </a:lnTo>
                  <a:lnTo>
                    <a:pt x="1163" y="1082"/>
                  </a:lnTo>
                  <a:lnTo>
                    <a:pt x="1086" y="1121"/>
                  </a:lnTo>
                  <a:lnTo>
                    <a:pt x="1009" y="1151"/>
                  </a:lnTo>
                  <a:lnTo>
                    <a:pt x="845" y="1193"/>
                  </a:lnTo>
                  <a:lnTo>
                    <a:pt x="763" y="1223"/>
                  </a:lnTo>
                  <a:lnTo>
                    <a:pt x="685" y="1252"/>
                  </a:lnTo>
                  <a:lnTo>
                    <a:pt x="618" y="1295"/>
                  </a:lnTo>
                  <a:lnTo>
                    <a:pt x="550" y="1348"/>
                  </a:lnTo>
                  <a:lnTo>
                    <a:pt x="502" y="1358"/>
                  </a:lnTo>
                  <a:lnTo>
                    <a:pt x="454" y="1377"/>
                  </a:lnTo>
                  <a:lnTo>
                    <a:pt x="357" y="1426"/>
                  </a:lnTo>
                  <a:lnTo>
                    <a:pt x="310" y="1450"/>
                  </a:lnTo>
                  <a:lnTo>
                    <a:pt x="261" y="1464"/>
                  </a:lnTo>
                  <a:lnTo>
                    <a:pt x="208" y="1474"/>
                  </a:lnTo>
                  <a:lnTo>
                    <a:pt x="150" y="1474"/>
                  </a:lnTo>
                  <a:lnTo>
                    <a:pt x="117" y="1430"/>
                  </a:lnTo>
                  <a:lnTo>
                    <a:pt x="87" y="1382"/>
                  </a:lnTo>
                  <a:lnTo>
                    <a:pt x="68" y="1334"/>
                  </a:lnTo>
                  <a:lnTo>
                    <a:pt x="68" y="1281"/>
                  </a:lnTo>
                  <a:lnTo>
                    <a:pt x="579" y="1082"/>
                  </a:lnTo>
                  <a:lnTo>
                    <a:pt x="680" y="1077"/>
                  </a:lnTo>
                  <a:lnTo>
                    <a:pt x="782" y="1059"/>
                  </a:lnTo>
                  <a:lnTo>
                    <a:pt x="980" y="996"/>
                  </a:lnTo>
                  <a:lnTo>
                    <a:pt x="1081" y="966"/>
                  </a:lnTo>
                  <a:lnTo>
                    <a:pt x="1178" y="938"/>
                  </a:lnTo>
                  <a:lnTo>
                    <a:pt x="1280" y="924"/>
                  </a:lnTo>
                  <a:lnTo>
                    <a:pt x="1385" y="924"/>
                  </a:lnTo>
                  <a:lnTo>
                    <a:pt x="1573" y="884"/>
                  </a:lnTo>
                  <a:lnTo>
                    <a:pt x="1761" y="831"/>
                  </a:lnTo>
                  <a:lnTo>
                    <a:pt x="1949" y="768"/>
                  </a:lnTo>
                  <a:lnTo>
                    <a:pt x="2133" y="701"/>
                  </a:lnTo>
                  <a:lnTo>
                    <a:pt x="2505" y="557"/>
                  </a:lnTo>
                  <a:lnTo>
                    <a:pt x="2694" y="492"/>
                  </a:lnTo>
                  <a:lnTo>
                    <a:pt x="2886" y="440"/>
                  </a:lnTo>
                  <a:lnTo>
                    <a:pt x="3017" y="406"/>
                  </a:lnTo>
                  <a:lnTo>
                    <a:pt x="3152" y="382"/>
                  </a:lnTo>
                  <a:lnTo>
                    <a:pt x="3426" y="353"/>
                  </a:lnTo>
                  <a:lnTo>
                    <a:pt x="3566" y="334"/>
                  </a:lnTo>
                  <a:lnTo>
                    <a:pt x="3702" y="309"/>
                  </a:lnTo>
                  <a:lnTo>
                    <a:pt x="3832" y="281"/>
                  </a:lnTo>
                  <a:lnTo>
                    <a:pt x="3958" y="232"/>
                  </a:lnTo>
                  <a:lnTo>
                    <a:pt x="4044" y="232"/>
                  </a:lnTo>
                  <a:lnTo>
                    <a:pt x="4126" y="222"/>
                  </a:lnTo>
                  <a:lnTo>
                    <a:pt x="4286" y="189"/>
                  </a:lnTo>
                  <a:lnTo>
                    <a:pt x="4435" y="140"/>
                  </a:lnTo>
                  <a:lnTo>
                    <a:pt x="4589" y="88"/>
                  </a:lnTo>
                  <a:lnTo>
                    <a:pt x="4740" y="39"/>
                  </a:lnTo>
                  <a:lnTo>
                    <a:pt x="4893" y="4"/>
                  </a:lnTo>
                  <a:lnTo>
                    <a:pt x="4977" y="0"/>
                  </a:lnTo>
                  <a:lnTo>
                    <a:pt x="5058" y="0"/>
                  </a:lnTo>
                  <a:lnTo>
                    <a:pt x="5144" y="4"/>
                  </a:lnTo>
                  <a:lnTo>
                    <a:pt x="5232" y="25"/>
                  </a:lnTo>
                  <a:lnTo>
                    <a:pt x="5377" y="63"/>
                  </a:lnTo>
                  <a:lnTo>
                    <a:pt x="5530" y="97"/>
                  </a:lnTo>
                  <a:lnTo>
                    <a:pt x="5845" y="140"/>
                  </a:lnTo>
                  <a:lnTo>
                    <a:pt x="6158" y="179"/>
                  </a:lnTo>
                  <a:lnTo>
                    <a:pt x="6472" y="232"/>
                  </a:lnTo>
                  <a:lnTo>
                    <a:pt x="6621" y="266"/>
                  </a:lnTo>
                  <a:lnTo>
                    <a:pt x="6772" y="309"/>
                  </a:lnTo>
                  <a:lnTo>
                    <a:pt x="6911" y="362"/>
                  </a:lnTo>
                  <a:lnTo>
                    <a:pt x="7046" y="430"/>
                  </a:lnTo>
                  <a:lnTo>
                    <a:pt x="7167" y="517"/>
                  </a:lnTo>
                  <a:lnTo>
                    <a:pt x="7283" y="619"/>
                  </a:lnTo>
                  <a:lnTo>
                    <a:pt x="7389" y="745"/>
                  </a:lnTo>
                  <a:lnTo>
                    <a:pt x="7437" y="812"/>
                  </a:lnTo>
                  <a:lnTo>
                    <a:pt x="7481" y="889"/>
                  </a:lnTo>
                  <a:lnTo>
                    <a:pt x="7476" y="924"/>
                  </a:lnTo>
                  <a:lnTo>
                    <a:pt x="7481" y="942"/>
                  </a:lnTo>
                  <a:lnTo>
                    <a:pt x="7495" y="952"/>
                  </a:lnTo>
                  <a:lnTo>
                    <a:pt x="7514" y="957"/>
                  </a:lnTo>
                  <a:lnTo>
                    <a:pt x="7558" y="957"/>
                  </a:lnTo>
                  <a:lnTo>
                    <a:pt x="7582" y="961"/>
                  </a:lnTo>
                  <a:lnTo>
                    <a:pt x="7596" y="972"/>
                  </a:lnTo>
                  <a:lnTo>
                    <a:pt x="7630" y="1102"/>
                  </a:lnTo>
                  <a:lnTo>
                    <a:pt x="7649" y="1237"/>
                  </a:lnTo>
                  <a:lnTo>
                    <a:pt x="7664" y="1372"/>
                  </a:lnTo>
                  <a:lnTo>
                    <a:pt x="7674" y="1504"/>
                  </a:lnTo>
                  <a:lnTo>
                    <a:pt x="7674" y="1773"/>
                  </a:lnTo>
                  <a:lnTo>
                    <a:pt x="7669" y="2039"/>
                  </a:lnTo>
                  <a:lnTo>
                    <a:pt x="7659" y="2305"/>
                  </a:lnTo>
                  <a:lnTo>
                    <a:pt x="7664" y="2571"/>
                  </a:lnTo>
                  <a:lnTo>
                    <a:pt x="7678" y="2701"/>
                  </a:lnTo>
                  <a:lnTo>
                    <a:pt x="7693" y="2836"/>
                  </a:lnTo>
                  <a:lnTo>
                    <a:pt x="7721" y="2967"/>
                  </a:lnTo>
                  <a:lnTo>
                    <a:pt x="7755" y="3097"/>
                  </a:lnTo>
                  <a:lnTo>
                    <a:pt x="7779" y="3160"/>
                  </a:lnTo>
                  <a:lnTo>
                    <a:pt x="7795" y="3218"/>
                  </a:lnTo>
                  <a:lnTo>
                    <a:pt x="7804" y="3339"/>
                  </a:lnTo>
                  <a:lnTo>
                    <a:pt x="7799" y="3461"/>
                  </a:lnTo>
                  <a:lnTo>
                    <a:pt x="7784" y="3581"/>
                  </a:lnTo>
                  <a:lnTo>
                    <a:pt x="7765" y="3698"/>
                  </a:lnTo>
                  <a:lnTo>
                    <a:pt x="7746" y="3818"/>
                  </a:lnTo>
                  <a:lnTo>
                    <a:pt x="7741" y="3934"/>
                  </a:lnTo>
                  <a:lnTo>
                    <a:pt x="7755" y="4049"/>
                  </a:lnTo>
                  <a:lnTo>
                    <a:pt x="7746" y="4310"/>
                  </a:lnTo>
                  <a:lnTo>
                    <a:pt x="7751" y="4576"/>
                  </a:lnTo>
                  <a:lnTo>
                    <a:pt x="7779" y="5117"/>
                  </a:lnTo>
                  <a:lnTo>
                    <a:pt x="7799" y="5393"/>
                  </a:lnTo>
                  <a:lnTo>
                    <a:pt x="7809" y="5664"/>
                  </a:lnTo>
                  <a:lnTo>
                    <a:pt x="7809" y="5929"/>
                  </a:lnTo>
                  <a:lnTo>
                    <a:pt x="7790" y="6191"/>
                  </a:lnTo>
                  <a:lnTo>
                    <a:pt x="7799" y="6451"/>
                  </a:lnTo>
                  <a:lnTo>
                    <a:pt x="7819" y="6707"/>
                  </a:lnTo>
                  <a:lnTo>
                    <a:pt x="7847" y="6959"/>
                  </a:lnTo>
                  <a:lnTo>
                    <a:pt x="7886" y="7205"/>
                  </a:lnTo>
                  <a:lnTo>
                    <a:pt x="7886" y="7301"/>
                  </a:lnTo>
                  <a:lnTo>
                    <a:pt x="7877" y="7399"/>
                  </a:lnTo>
                  <a:lnTo>
                    <a:pt x="7852" y="7586"/>
                  </a:lnTo>
                  <a:lnTo>
                    <a:pt x="7837" y="7679"/>
                  </a:lnTo>
                  <a:lnTo>
                    <a:pt x="7833" y="7770"/>
                  </a:lnTo>
                  <a:lnTo>
                    <a:pt x="7837" y="7867"/>
                  </a:lnTo>
                  <a:lnTo>
                    <a:pt x="7852" y="79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9" name="Freeform 78"/>
            <p:cNvSpPr>
              <a:spLocks/>
            </p:cNvSpPr>
            <p:nvPr/>
          </p:nvSpPr>
          <p:spPr bwMode="auto">
            <a:xfrm>
              <a:off x="3881" y="2368"/>
              <a:ext cx="18" cy="13"/>
            </a:xfrm>
            <a:custGeom>
              <a:avLst/>
              <a:gdLst>
                <a:gd name="T0" fmla="*/ 0 w 193"/>
                <a:gd name="T1" fmla="*/ 0 h 137"/>
                <a:gd name="T2" fmla="*/ 0 w 193"/>
                <a:gd name="T3" fmla="*/ 0 h 137"/>
                <a:gd name="T4" fmla="*/ 0 w 193"/>
                <a:gd name="T5" fmla="*/ 0 h 137"/>
                <a:gd name="T6" fmla="*/ 0 w 193"/>
                <a:gd name="T7" fmla="*/ 0 h 137"/>
                <a:gd name="T8" fmla="*/ 0 w 193"/>
                <a:gd name="T9" fmla="*/ 0 h 137"/>
                <a:gd name="T10" fmla="*/ 0 w 193"/>
                <a:gd name="T11" fmla="*/ 0 h 137"/>
                <a:gd name="T12" fmla="*/ 0 w 193"/>
                <a:gd name="T13" fmla="*/ 0 h 137"/>
                <a:gd name="T14" fmla="*/ 0 w 193"/>
                <a:gd name="T15" fmla="*/ 0 h 137"/>
                <a:gd name="T16" fmla="*/ 0 w 193"/>
                <a:gd name="T17" fmla="*/ 0 h 137"/>
                <a:gd name="T18" fmla="*/ 0 w 193"/>
                <a:gd name="T19" fmla="*/ 0 h 137"/>
                <a:gd name="T20" fmla="*/ 0 w 193"/>
                <a:gd name="T21" fmla="*/ 0 h 137"/>
                <a:gd name="T22" fmla="*/ 0 w 193"/>
                <a:gd name="T23" fmla="*/ 0 h 137"/>
                <a:gd name="T24" fmla="*/ 0 w 193"/>
                <a:gd name="T25" fmla="*/ 0 h 137"/>
                <a:gd name="T26" fmla="*/ 0 w 193"/>
                <a:gd name="T27" fmla="*/ 0 h 137"/>
                <a:gd name="T28" fmla="*/ 0 w 193"/>
                <a:gd name="T29" fmla="*/ 0 h 1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3"/>
                <a:gd name="T46" fmla="*/ 0 h 137"/>
                <a:gd name="T47" fmla="*/ 193 w 193"/>
                <a:gd name="T48" fmla="*/ 137 h 13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3" h="137">
                  <a:moveTo>
                    <a:pt x="150" y="126"/>
                  </a:moveTo>
                  <a:lnTo>
                    <a:pt x="102" y="137"/>
                  </a:lnTo>
                  <a:lnTo>
                    <a:pt x="58" y="137"/>
                  </a:lnTo>
                  <a:lnTo>
                    <a:pt x="25" y="121"/>
                  </a:lnTo>
                  <a:lnTo>
                    <a:pt x="11" y="102"/>
                  </a:lnTo>
                  <a:lnTo>
                    <a:pt x="0" y="78"/>
                  </a:lnTo>
                  <a:lnTo>
                    <a:pt x="0" y="20"/>
                  </a:lnTo>
                  <a:lnTo>
                    <a:pt x="54" y="0"/>
                  </a:lnTo>
                  <a:lnTo>
                    <a:pt x="102" y="5"/>
                  </a:lnTo>
                  <a:lnTo>
                    <a:pt x="150" y="20"/>
                  </a:lnTo>
                  <a:lnTo>
                    <a:pt x="193" y="44"/>
                  </a:lnTo>
                  <a:lnTo>
                    <a:pt x="193" y="68"/>
                  </a:lnTo>
                  <a:lnTo>
                    <a:pt x="184" y="88"/>
                  </a:lnTo>
                  <a:lnTo>
                    <a:pt x="165" y="107"/>
                  </a:lnTo>
                  <a:lnTo>
                    <a:pt x="150" y="1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0" name="Freeform 79"/>
            <p:cNvSpPr>
              <a:spLocks/>
            </p:cNvSpPr>
            <p:nvPr/>
          </p:nvSpPr>
          <p:spPr bwMode="auto">
            <a:xfrm>
              <a:off x="3473" y="3071"/>
              <a:ext cx="405" cy="161"/>
            </a:xfrm>
            <a:custGeom>
              <a:avLst/>
              <a:gdLst>
                <a:gd name="T0" fmla="*/ 0 w 4446"/>
                <a:gd name="T1" fmla="*/ 0 h 1773"/>
                <a:gd name="T2" fmla="*/ 0 w 4446"/>
                <a:gd name="T3" fmla="*/ 0 h 1773"/>
                <a:gd name="T4" fmla="*/ 0 w 4446"/>
                <a:gd name="T5" fmla="*/ 0 h 1773"/>
                <a:gd name="T6" fmla="*/ 0 w 4446"/>
                <a:gd name="T7" fmla="*/ 0 h 1773"/>
                <a:gd name="T8" fmla="*/ 0 w 4446"/>
                <a:gd name="T9" fmla="*/ 0 h 1773"/>
                <a:gd name="T10" fmla="*/ 0 w 4446"/>
                <a:gd name="T11" fmla="*/ 0 h 1773"/>
                <a:gd name="T12" fmla="*/ 0 w 4446"/>
                <a:gd name="T13" fmla="*/ 0 h 1773"/>
                <a:gd name="T14" fmla="*/ 0 w 4446"/>
                <a:gd name="T15" fmla="*/ 0 h 1773"/>
                <a:gd name="T16" fmla="*/ 0 w 4446"/>
                <a:gd name="T17" fmla="*/ 0 h 1773"/>
                <a:gd name="T18" fmla="*/ 0 w 4446"/>
                <a:gd name="T19" fmla="*/ 0 h 1773"/>
                <a:gd name="T20" fmla="*/ 0 w 4446"/>
                <a:gd name="T21" fmla="*/ 0 h 1773"/>
                <a:gd name="T22" fmla="*/ 0 w 4446"/>
                <a:gd name="T23" fmla="*/ 0 h 1773"/>
                <a:gd name="T24" fmla="*/ 0 w 4446"/>
                <a:gd name="T25" fmla="*/ 0 h 1773"/>
                <a:gd name="T26" fmla="*/ 0 w 4446"/>
                <a:gd name="T27" fmla="*/ 0 h 1773"/>
                <a:gd name="T28" fmla="*/ 0 w 4446"/>
                <a:gd name="T29" fmla="*/ 0 h 1773"/>
                <a:gd name="T30" fmla="*/ 0 w 4446"/>
                <a:gd name="T31" fmla="*/ 0 h 1773"/>
                <a:gd name="T32" fmla="*/ 0 w 4446"/>
                <a:gd name="T33" fmla="*/ 0 h 1773"/>
                <a:gd name="T34" fmla="*/ 0 w 4446"/>
                <a:gd name="T35" fmla="*/ 0 h 1773"/>
                <a:gd name="T36" fmla="*/ 0 w 4446"/>
                <a:gd name="T37" fmla="*/ 0 h 1773"/>
                <a:gd name="T38" fmla="*/ 0 w 4446"/>
                <a:gd name="T39" fmla="*/ 0 h 1773"/>
                <a:gd name="T40" fmla="*/ 0 w 4446"/>
                <a:gd name="T41" fmla="*/ 0 h 1773"/>
                <a:gd name="T42" fmla="*/ 0 w 4446"/>
                <a:gd name="T43" fmla="*/ 0 h 1773"/>
                <a:gd name="T44" fmla="*/ 0 w 4446"/>
                <a:gd name="T45" fmla="*/ 0 h 1773"/>
                <a:gd name="T46" fmla="*/ 0 w 4446"/>
                <a:gd name="T47" fmla="*/ 0 h 1773"/>
                <a:gd name="T48" fmla="*/ 0 w 4446"/>
                <a:gd name="T49" fmla="*/ 0 h 1773"/>
                <a:gd name="T50" fmla="*/ 0 w 4446"/>
                <a:gd name="T51" fmla="*/ 0 h 1773"/>
                <a:gd name="T52" fmla="*/ 0 w 4446"/>
                <a:gd name="T53" fmla="*/ 0 h 1773"/>
                <a:gd name="T54" fmla="*/ 0 w 4446"/>
                <a:gd name="T55" fmla="*/ 0 h 1773"/>
                <a:gd name="T56" fmla="*/ 0 w 4446"/>
                <a:gd name="T57" fmla="*/ 0 h 1773"/>
                <a:gd name="T58" fmla="*/ 0 w 4446"/>
                <a:gd name="T59" fmla="*/ 0 h 1773"/>
                <a:gd name="T60" fmla="*/ 0 w 4446"/>
                <a:gd name="T61" fmla="*/ 0 h 1773"/>
                <a:gd name="T62" fmla="*/ 0 w 4446"/>
                <a:gd name="T63" fmla="*/ 0 h 1773"/>
                <a:gd name="T64" fmla="*/ 0 w 4446"/>
                <a:gd name="T65" fmla="*/ 0 h 1773"/>
                <a:gd name="T66" fmla="*/ 0 w 4446"/>
                <a:gd name="T67" fmla="*/ 0 h 1773"/>
                <a:gd name="T68" fmla="*/ 0 w 4446"/>
                <a:gd name="T69" fmla="*/ 0 h 1773"/>
                <a:gd name="T70" fmla="*/ 0 w 4446"/>
                <a:gd name="T71" fmla="*/ 0 h 1773"/>
                <a:gd name="T72" fmla="*/ 0 w 4446"/>
                <a:gd name="T73" fmla="*/ 0 h 1773"/>
                <a:gd name="T74" fmla="*/ 0 w 4446"/>
                <a:gd name="T75" fmla="*/ 0 h 1773"/>
                <a:gd name="T76" fmla="*/ 0 w 4446"/>
                <a:gd name="T77" fmla="*/ 0 h 1773"/>
                <a:gd name="T78" fmla="*/ 0 w 4446"/>
                <a:gd name="T79" fmla="*/ 0 h 1773"/>
                <a:gd name="T80" fmla="*/ 0 w 4446"/>
                <a:gd name="T81" fmla="*/ 0 h 1773"/>
                <a:gd name="T82" fmla="*/ 0 w 4446"/>
                <a:gd name="T83" fmla="*/ 0 h 1773"/>
                <a:gd name="T84" fmla="*/ 0 w 4446"/>
                <a:gd name="T85" fmla="*/ 0 h 1773"/>
                <a:gd name="T86" fmla="*/ 0 w 4446"/>
                <a:gd name="T87" fmla="*/ 0 h 1773"/>
                <a:gd name="T88" fmla="*/ 0 w 4446"/>
                <a:gd name="T89" fmla="*/ 0 h 1773"/>
                <a:gd name="T90" fmla="*/ 0 w 4446"/>
                <a:gd name="T91" fmla="*/ 0 h 1773"/>
                <a:gd name="T92" fmla="*/ 0 w 4446"/>
                <a:gd name="T93" fmla="*/ 0 h 1773"/>
                <a:gd name="T94" fmla="*/ 0 w 4446"/>
                <a:gd name="T95" fmla="*/ 0 h 1773"/>
                <a:gd name="T96" fmla="*/ 0 w 4446"/>
                <a:gd name="T97" fmla="*/ 0 h 1773"/>
                <a:gd name="T98" fmla="*/ 0 w 4446"/>
                <a:gd name="T99" fmla="*/ 0 h 1773"/>
                <a:gd name="T100" fmla="*/ 0 w 4446"/>
                <a:gd name="T101" fmla="*/ 0 h 1773"/>
                <a:gd name="T102" fmla="*/ 0 w 4446"/>
                <a:gd name="T103" fmla="*/ 0 h 1773"/>
                <a:gd name="T104" fmla="*/ 0 w 4446"/>
                <a:gd name="T105" fmla="*/ 0 h 1773"/>
                <a:gd name="T106" fmla="*/ 0 w 4446"/>
                <a:gd name="T107" fmla="*/ 0 h 1773"/>
                <a:gd name="T108" fmla="*/ 0 w 4446"/>
                <a:gd name="T109" fmla="*/ 0 h 1773"/>
                <a:gd name="T110" fmla="*/ 0 w 4446"/>
                <a:gd name="T111" fmla="*/ 0 h 1773"/>
                <a:gd name="T112" fmla="*/ 0 w 4446"/>
                <a:gd name="T113" fmla="*/ 0 h 1773"/>
                <a:gd name="T114" fmla="*/ 0 w 4446"/>
                <a:gd name="T115" fmla="*/ 0 h 1773"/>
                <a:gd name="T116" fmla="*/ 0 w 4446"/>
                <a:gd name="T117" fmla="*/ 0 h 1773"/>
                <a:gd name="T118" fmla="*/ 0 w 4446"/>
                <a:gd name="T119" fmla="*/ 0 h 1773"/>
                <a:gd name="T120" fmla="*/ 0 w 4446"/>
                <a:gd name="T121" fmla="*/ 0 h 1773"/>
                <a:gd name="T122" fmla="*/ 0 w 4446"/>
                <a:gd name="T123" fmla="*/ 0 h 1773"/>
                <a:gd name="T124" fmla="*/ 0 w 4446"/>
                <a:gd name="T125" fmla="*/ 0 h 177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446"/>
                <a:gd name="T190" fmla="*/ 0 h 1773"/>
                <a:gd name="T191" fmla="*/ 4446 w 4446"/>
                <a:gd name="T192" fmla="*/ 1773 h 177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446" h="1773">
                  <a:moveTo>
                    <a:pt x="4315" y="265"/>
                  </a:moveTo>
                  <a:lnTo>
                    <a:pt x="4281" y="299"/>
                  </a:lnTo>
                  <a:lnTo>
                    <a:pt x="4243" y="318"/>
                  </a:lnTo>
                  <a:lnTo>
                    <a:pt x="4195" y="328"/>
                  </a:lnTo>
                  <a:lnTo>
                    <a:pt x="4146" y="328"/>
                  </a:lnTo>
                  <a:lnTo>
                    <a:pt x="4050" y="323"/>
                  </a:lnTo>
                  <a:lnTo>
                    <a:pt x="4002" y="328"/>
                  </a:lnTo>
                  <a:lnTo>
                    <a:pt x="3958" y="342"/>
                  </a:lnTo>
                  <a:lnTo>
                    <a:pt x="3794" y="376"/>
                  </a:lnTo>
                  <a:lnTo>
                    <a:pt x="3630" y="430"/>
                  </a:lnTo>
                  <a:lnTo>
                    <a:pt x="3465" y="492"/>
                  </a:lnTo>
                  <a:lnTo>
                    <a:pt x="3311" y="560"/>
                  </a:lnTo>
                  <a:lnTo>
                    <a:pt x="3152" y="627"/>
                  </a:lnTo>
                  <a:lnTo>
                    <a:pt x="2993" y="685"/>
                  </a:lnTo>
                  <a:lnTo>
                    <a:pt x="2834" y="739"/>
                  </a:lnTo>
                  <a:lnTo>
                    <a:pt x="2674" y="773"/>
                  </a:lnTo>
                  <a:lnTo>
                    <a:pt x="2515" y="850"/>
                  </a:lnTo>
                  <a:lnTo>
                    <a:pt x="2355" y="917"/>
                  </a:lnTo>
                  <a:lnTo>
                    <a:pt x="2032" y="1033"/>
                  </a:lnTo>
                  <a:lnTo>
                    <a:pt x="1868" y="1091"/>
                  </a:lnTo>
                  <a:lnTo>
                    <a:pt x="1709" y="1159"/>
                  </a:lnTo>
                  <a:lnTo>
                    <a:pt x="1549" y="1231"/>
                  </a:lnTo>
                  <a:lnTo>
                    <a:pt x="1400" y="1323"/>
                  </a:lnTo>
                  <a:lnTo>
                    <a:pt x="1221" y="1420"/>
                  </a:lnTo>
                  <a:lnTo>
                    <a:pt x="1038" y="1516"/>
                  </a:lnTo>
                  <a:lnTo>
                    <a:pt x="941" y="1555"/>
                  </a:lnTo>
                  <a:lnTo>
                    <a:pt x="840" y="1584"/>
                  </a:lnTo>
                  <a:lnTo>
                    <a:pt x="739" y="1603"/>
                  </a:lnTo>
                  <a:lnTo>
                    <a:pt x="628" y="1613"/>
                  </a:lnTo>
                  <a:lnTo>
                    <a:pt x="333" y="1704"/>
                  </a:lnTo>
                  <a:lnTo>
                    <a:pt x="184" y="1744"/>
                  </a:lnTo>
                  <a:lnTo>
                    <a:pt x="35" y="1773"/>
                  </a:lnTo>
                  <a:lnTo>
                    <a:pt x="10" y="1720"/>
                  </a:lnTo>
                  <a:lnTo>
                    <a:pt x="0" y="1690"/>
                  </a:lnTo>
                  <a:lnTo>
                    <a:pt x="5" y="1657"/>
                  </a:lnTo>
                  <a:lnTo>
                    <a:pt x="203" y="1555"/>
                  </a:lnTo>
                  <a:lnTo>
                    <a:pt x="411" y="1468"/>
                  </a:lnTo>
                  <a:lnTo>
                    <a:pt x="623" y="1395"/>
                  </a:lnTo>
                  <a:lnTo>
                    <a:pt x="840" y="1323"/>
                  </a:lnTo>
                  <a:lnTo>
                    <a:pt x="1053" y="1251"/>
                  </a:lnTo>
                  <a:lnTo>
                    <a:pt x="1260" y="1173"/>
                  </a:lnTo>
                  <a:lnTo>
                    <a:pt x="1463" y="1077"/>
                  </a:lnTo>
                  <a:lnTo>
                    <a:pt x="1660" y="966"/>
                  </a:lnTo>
                  <a:lnTo>
                    <a:pt x="1878" y="869"/>
                  </a:lnTo>
                  <a:lnTo>
                    <a:pt x="2100" y="777"/>
                  </a:lnTo>
                  <a:lnTo>
                    <a:pt x="2544" y="603"/>
                  </a:lnTo>
                  <a:lnTo>
                    <a:pt x="2983" y="420"/>
                  </a:lnTo>
                  <a:lnTo>
                    <a:pt x="3200" y="323"/>
                  </a:lnTo>
                  <a:lnTo>
                    <a:pt x="3413" y="207"/>
                  </a:lnTo>
                  <a:lnTo>
                    <a:pt x="3653" y="163"/>
                  </a:lnTo>
                  <a:lnTo>
                    <a:pt x="3895" y="105"/>
                  </a:lnTo>
                  <a:lnTo>
                    <a:pt x="4132" y="47"/>
                  </a:lnTo>
                  <a:lnTo>
                    <a:pt x="4378" y="0"/>
                  </a:lnTo>
                  <a:lnTo>
                    <a:pt x="4397" y="23"/>
                  </a:lnTo>
                  <a:lnTo>
                    <a:pt x="4421" y="42"/>
                  </a:lnTo>
                  <a:lnTo>
                    <a:pt x="4441" y="67"/>
                  </a:lnTo>
                  <a:lnTo>
                    <a:pt x="4446" y="81"/>
                  </a:lnTo>
                  <a:lnTo>
                    <a:pt x="4441" y="100"/>
                  </a:lnTo>
                  <a:lnTo>
                    <a:pt x="4392" y="121"/>
                  </a:lnTo>
                  <a:lnTo>
                    <a:pt x="4349" y="158"/>
                  </a:lnTo>
                  <a:lnTo>
                    <a:pt x="4325" y="207"/>
                  </a:lnTo>
                  <a:lnTo>
                    <a:pt x="4315" y="236"/>
                  </a:lnTo>
                  <a:lnTo>
                    <a:pt x="4315" y="2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1" name="Freeform 80"/>
            <p:cNvSpPr>
              <a:spLocks/>
            </p:cNvSpPr>
            <p:nvPr/>
          </p:nvSpPr>
          <p:spPr bwMode="auto">
            <a:xfrm>
              <a:off x="3204" y="2437"/>
              <a:ext cx="655" cy="170"/>
            </a:xfrm>
            <a:custGeom>
              <a:avLst/>
              <a:gdLst>
                <a:gd name="T0" fmla="*/ 0 w 7206"/>
                <a:gd name="T1" fmla="*/ 0 h 1875"/>
                <a:gd name="T2" fmla="*/ 0 w 7206"/>
                <a:gd name="T3" fmla="*/ 0 h 1875"/>
                <a:gd name="T4" fmla="*/ 0 w 7206"/>
                <a:gd name="T5" fmla="*/ 0 h 1875"/>
                <a:gd name="T6" fmla="*/ 0 w 7206"/>
                <a:gd name="T7" fmla="*/ 0 h 1875"/>
                <a:gd name="T8" fmla="*/ 0 w 7206"/>
                <a:gd name="T9" fmla="*/ 0 h 1875"/>
                <a:gd name="T10" fmla="*/ 0 w 7206"/>
                <a:gd name="T11" fmla="*/ 0 h 1875"/>
                <a:gd name="T12" fmla="*/ 0 w 7206"/>
                <a:gd name="T13" fmla="*/ 0 h 1875"/>
                <a:gd name="T14" fmla="*/ 0 w 7206"/>
                <a:gd name="T15" fmla="*/ 0 h 1875"/>
                <a:gd name="T16" fmla="*/ 0 w 7206"/>
                <a:gd name="T17" fmla="*/ 0 h 1875"/>
                <a:gd name="T18" fmla="*/ 0 w 7206"/>
                <a:gd name="T19" fmla="*/ 0 h 1875"/>
                <a:gd name="T20" fmla="*/ 0 w 7206"/>
                <a:gd name="T21" fmla="*/ 0 h 1875"/>
                <a:gd name="T22" fmla="*/ 0 w 7206"/>
                <a:gd name="T23" fmla="*/ 0 h 1875"/>
                <a:gd name="T24" fmla="*/ 0 w 7206"/>
                <a:gd name="T25" fmla="*/ 0 h 1875"/>
                <a:gd name="T26" fmla="*/ 0 w 7206"/>
                <a:gd name="T27" fmla="*/ 0 h 1875"/>
                <a:gd name="T28" fmla="*/ 0 w 7206"/>
                <a:gd name="T29" fmla="*/ 0 h 1875"/>
                <a:gd name="T30" fmla="*/ 0 w 7206"/>
                <a:gd name="T31" fmla="*/ 0 h 1875"/>
                <a:gd name="T32" fmla="*/ 0 w 7206"/>
                <a:gd name="T33" fmla="*/ 0 h 1875"/>
                <a:gd name="T34" fmla="*/ 0 w 7206"/>
                <a:gd name="T35" fmla="*/ 0 h 1875"/>
                <a:gd name="T36" fmla="*/ 0 w 7206"/>
                <a:gd name="T37" fmla="*/ 0 h 1875"/>
                <a:gd name="T38" fmla="*/ 0 w 7206"/>
                <a:gd name="T39" fmla="*/ 0 h 1875"/>
                <a:gd name="T40" fmla="*/ 0 w 7206"/>
                <a:gd name="T41" fmla="*/ 0 h 1875"/>
                <a:gd name="T42" fmla="*/ 0 w 7206"/>
                <a:gd name="T43" fmla="*/ 0 h 1875"/>
                <a:gd name="T44" fmla="*/ 0 w 7206"/>
                <a:gd name="T45" fmla="*/ 0 h 1875"/>
                <a:gd name="T46" fmla="*/ 0 w 7206"/>
                <a:gd name="T47" fmla="*/ 0 h 1875"/>
                <a:gd name="T48" fmla="*/ 0 w 7206"/>
                <a:gd name="T49" fmla="*/ 0 h 1875"/>
                <a:gd name="T50" fmla="*/ 0 w 7206"/>
                <a:gd name="T51" fmla="*/ 0 h 1875"/>
                <a:gd name="T52" fmla="*/ 0 w 7206"/>
                <a:gd name="T53" fmla="*/ 0 h 1875"/>
                <a:gd name="T54" fmla="*/ 0 w 7206"/>
                <a:gd name="T55" fmla="*/ 0 h 1875"/>
                <a:gd name="T56" fmla="*/ 0 w 7206"/>
                <a:gd name="T57" fmla="*/ 0 h 1875"/>
                <a:gd name="T58" fmla="*/ 0 w 7206"/>
                <a:gd name="T59" fmla="*/ 0 h 1875"/>
                <a:gd name="T60" fmla="*/ 0 w 7206"/>
                <a:gd name="T61" fmla="*/ 0 h 1875"/>
                <a:gd name="T62" fmla="*/ 0 w 7206"/>
                <a:gd name="T63" fmla="*/ 0 h 1875"/>
                <a:gd name="T64" fmla="*/ 0 w 7206"/>
                <a:gd name="T65" fmla="*/ 0 h 1875"/>
                <a:gd name="T66" fmla="*/ 0 w 7206"/>
                <a:gd name="T67" fmla="*/ 0 h 1875"/>
                <a:gd name="T68" fmla="*/ 0 w 7206"/>
                <a:gd name="T69" fmla="*/ 0 h 1875"/>
                <a:gd name="T70" fmla="*/ 0 w 7206"/>
                <a:gd name="T71" fmla="*/ 0 h 1875"/>
                <a:gd name="T72" fmla="*/ 0 w 7206"/>
                <a:gd name="T73" fmla="*/ 0 h 1875"/>
                <a:gd name="T74" fmla="*/ 0 w 7206"/>
                <a:gd name="T75" fmla="*/ 0 h 1875"/>
                <a:gd name="T76" fmla="*/ 0 w 7206"/>
                <a:gd name="T77" fmla="*/ 0 h 1875"/>
                <a:gd name="T78" fmla="*/ 0 w 7206"/>
                <a:gd name="T79" fmla="*/ 0 h 1875"/>
                <a:gd name="T80" fmla="*/ 0 w 7206"/>
                <a:gd name="T81" fmla="*/ 0 h 1875"/>
                <a:gd name="T82" fmla="*/ 0 w 7206"/>
                <a:gd name="T83" fmla="*/ 0 h 1875"/>
                <a:gd name="T84" fmla="*/ 0 w 7206"/>
                <a:gd name="T85" fmla="*/ 0 h 1875"/>
                <a:gd name="T86" fmla="*/ 0 w 7206"/>
                <a:gd name="T87" fmla="*/ 0 h 1875"/>
                <a:gd name="T88" fmla="*/ 0 w 7206"/>
                <a:gd name="T89" fmla="*/ 0 h 1875"/>
                <a:gd name="T90" fmla="*/ 0 w 7206"/>
                <a:gd name="T91" fmla="*/ 0 h 1875"/>
                <a:gd name="T92" fmla="*/ 0 w 7206"/>
                <a:gd name="T93" fmla="*/ 0 h 1875"/>
                <a:gd name="T94" fmla="*/ 0 w 7206"/>
                <a:gd name="T95" fmla="*/ 0 h 1875"/>
                <a:gd name="T96" fmla="*/ 0 w 7206"/>
                <a:gd name="T97" fmla="*/ 0 h 187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206"/>
                <a:gd name="T148" fmla="*/ 0 h 1875"/>
                <a:gd name="T149" fmla="*/ 7206 w 7206"/>
                <a:gd name="T150" fmla="*/ 1875 h 187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206" h="1875">
                  <a:moveTo>
                    <a:pt x="7070" y="197"/>
                  </a:moveTo>
                  <a:lnTo>
                    <a:pt x="6950" y="231"/>
                  </a:lnTo>
                  <a:lnTo>
                    <a:pt x="6830" y="280"/>
                  </a:lnTo>
                  <a:lnTo>
                    <a:pt x="6602" y="391"/>
                  </a:lnTo>
                  <a:lnTo>
                    <a:pt x="6491" y="449"/>
                  </a:lnTo>
                  <a:lnTo>
                    <a:pt x="6376" y="502"/>
                  </a:lnTo>
                  <a:lnTo>
                    <a:pt x="6255" y="546"/>
                  </a:lnTo>
                  <a:lnTo>
                    <a:pt x="6135" y="579"/>
                  </a:lnTo>
                  <a:lnTo>
                    <a:pt x="5999" y="604"/>
                  </a:lnTo>
                  <a:lnTo>
                    <a:pt x="5874" y="633"/>
                  </a:lnTo>
                  <a:lnTo>
                    <a:pt x="5627" y="710"/>
                  </a:lnTo>
                  <a:lnTo>
                    <a:pt x="5386" y="807"/>
                  </a:lnTo>
                  <a:lnTo>
                    <a:pt x="5150" y="917"/>
                  </a:lnTo>
                  <a:lnTo>
                    <a:pt x="4914" y="1028"/>
                  </a:lnTo>
                  <a:lnTo>
                    <a:pt x="4677" y="1135"/>
                  </a:lnTo>
                  <a:lnTo>
                    <a:pt x="4435" y="1227"/>
                  </a:lnTo>
                  <a:lnTo>
                    <a:pt x="4314" y="1270"/>
                  </a:lnTo>
                  <a:lnTo>
                    <a:pt x="4189" y="1304"/>
                  </a:lnTo>
                  <a:lnTo>
                    <a:pt x="4045" y="1381"/>
                  </a:lnTo>
                  <a:lnTo>
                    <a:pt x="3890" y="1444"/>
                  </a:lnTo>
                  <a:lnTo>
                    <a:pt x="3581" y="1550"/>
                  </a:lnTo>
                  <a:lnTo>
                    <a:pt x="3428" y="1609"/>
                  </a:lnTo>
                  <a:lnTo>
                    <a:pt x="3277" y="1671"/>
                  </a:lnTo>
                  <a:lnTo>
                    <a:pt x="3133" y="1754"/>
                  </a:lnTo>
                  <a:lnTo>
                    <a:pt x="3060" y="1801"/>
                  </a:lnTo>
                  <a:lnTo>
                    <a:pt x="2998" y="1855"/>
                  </a:lnTo>
                  <a:lnTo>
                    <a:pt x="2944" y="1845"/>
                  </a:lnTo>
                  <a:lnTo>
                    <a:pt x="2891" y="1845"/>
                  </a:lnTo>
                  <a:lnTo>
                    <a:pt x="2780" y="1870"/>
                  </a:lnTo>
                  <a:lnTo>
                    <a:pt x="2727" y="1875"/>
                  </a:lnTo>
                  <a:lnTo>
                    <a:pt x="2683" y="1860"/>
                  </a:lnTo>
                  <a:lnTo>
                    <a:pt x="2665" y="1845"/>
                  </a:lnTo>
                  <a:lnTo>
                    <a:pt x="2649" y="1826"/>
                  </a:lnTo>
                  <a:lnTo>
                    <a:pt x="2625" y="1759"/>
                  </a:lnTo>
                  <a:lnTo>
                    <a:pt x="2466" y="1719"/>
                  </a:lnTo>
                  <a:lnTo>
                    <a:pt x="2312" y="1661"/>
                  </a:lnTo>
                  <a:lnTo>
                    <a:pt x="2158" y="1589"/>
                  </a:lnTo>
                  <a:lnTo>
                    <a:pt x="2013" y="1517"/>
                  </a:lnTo>
                  <a:lnTo>
                    <a:pt x="1863" y="1439"/>
                  </a:lnTo>
                  <a:lnTo>
                    <a:pt x="1709" y="1376"/>
                  </a:lnTo>
                  <a:lnTo>
                    <a:pt x="1554" y="1323"/>
                  </a:lnTo>
                  <a:lnTo>
                    <a:pt x="1472" y="1304"/>
                  </a:lnTo>
                  <a:lnTo>
                    <a:pt x="1386" y="1290"/>
                  </a:lnTo>
                  <a:lnTo>
                    <a:pt x="1212" y="1217"/>
                  </a:lnTo>
                  <a:lnTo>
                    <a:pt x="1043" y="1135"/>
                  </a:lnTo>
                  <a:lnTo>
                    <a:pt x="715" y="961"/>
                  </a:lnTo>
                  <a:lnTo>
                    <a:pt x="545" y="879"/>
                  </a:lnTo>
                  <a:lnTo>
                    <a:pt x="372" y="812"/>
                  </a:lnTo>
                  <a:lnTo>
                    <a:pt x="193" y="758"/>
                  </a:lnTo>
                  <a:lnTo>
                    <a:pt x="102" y="738"/>
                  </a:lnTo>
                  <a:lnTo>
                    <a:pt x="5" y="724"/>
                  </a:lnTo>
                  <a:lnTo>
                    <a:pt x="0" y="705"/>
                  </a:lnTo>
                  <a:lnTo>
                    <a:pt x="0" y="680"/>
                  </a:lnTo>
                  <a:lnTo>
                    <a:pt x="19" y="638"/>
                  </a:lnTo>
                  <a:lnTo>
                    <a:pt x="54" y="594"/>
                  </a:lnTo>
                  <a:lnTo>
                    <a:pt x="102" y="565"/>
                  </a:lnTo>
                  <a:lnTo>
                    <a:pt x="709" y="768"/>
                  </a:lnTo>
                  <a:lnTo>
                    <a:pt x="1318" y="986"/>
                  </a:lnTo>
                  <a:lnTo>
                    <a:pt x="1916" y="1207"/>
                  </a:lnTo>
                  <a:lnTo>
                    <a:pt x="2515" y="1439"/>
                  </a:lnTo>
                  <a:lnTo>
                    <a:pt x="2549" y="1430"/>
                  </a:lnTo>
                  <a:lnTo>
                    <a:pt x="2582" y="1430"/>
                  </a:lnTo>
                  <a:lnTo>
                    <a:pt x="2640" y="1449"/>
                  </a:lnTo>
                  <a:lnTo>
                    <a:pt x="2698" y="1488"/>
                  </a:lnTo>
                  <a:lnTo>
                    <a:pt x="2747" y="1531"/>
                  </a:lnTo>
                  <a:lnTo>
                    <a:pt x="2800" y="1569"/>
                  </a:lnTo>
                  <a:lnTo>
                    <a:pt x="2858" y="1594"/>
                  </a:lnTo>
                  <a:lnTo>
                    <a:pt x="2886" y="1599"/>
                  </a:lnTo>
                  <a:lnTo>
                    <a:pt x="2920" y="1599"/>
                  </a:lnTo>
                  <a:lnTo>
                    <a:pt x="2959" y="1584"/>
                  </a:lnTo>
                  <a:lnTo>
                    <a:pt x="2998" y="1565"/>
                  </a:lnTo>
                  <a:lnTo>
                    <a:pt x="3344" y="1420"/>
                  </a:lnTo>
                  <a:lnTo>
                    <a:pt x="3693" y="1274"/>
                  </a:lnTo>
                  <a:lnTo>
                    <a:pt x="4039" y="1144"/>
                  </a:lnTo>
                  <a:lnTo>
                    <a:pt x="4218" y="1086"/>
                  </a:lnTo>
                  <a:lnTo>
                    <a:pt x="4397" y="1033"/>
                  </a:lnTo>
                  <a:lnTo>
                    <a:pt x="4512" y="956"/>
                  </a:lnTo>
                  <a:lnTo>
                    <a:pt x="4638" y="893"/>
                  </a:lnTo>
                  <a:lnTo>
                    <a:pt x="4763" y="840"/>
                  </a:lnTo>
                  <a:lnTo>
                    <a:pt x="4893" y="787"/>
                  </a:lnTo>
                  <a:lnTo>
                    <a:pt x="5150" y="696"/>
                  </a:lnTo>
                  <a:lnTo>
                    <a:pt x="5411" y="598"/>
                  </a:lnTo>
                  <a:lnTo>
                    <a:pt x="5546" y="550"/>
                  </a:lnTo>
                  <a:lnTo>
                    <a:pt x="5681" y="492"/>
                  </a:lnTo>
                  <a:lnTo>
                    <a:pt x="5946" y="361"/>
                  </a:lnTo>
                  <a:lnTo>
                    <a:pt x="6212" y="227"/>
                  </a:lnTo>
                  <a:lnTo>
                    <a:pt x="6472" y="96"/>
                  </a:lnTo>
                  <a:lnTo>
                    <a:pt x="6565" y="86"/>
                  </a:lnTo>
                  <a:lnTo>
                    <a:pt x="6656" y="76"/>
                  </a:lnTo>
                  <a:lnTo>
                    <a:pt x="6839" y="38"/>
                  </a:lnTo>
                  <a:lnTo>
                    <a:pt x="7018" y="9"/>
                  </a:lnTo>
                  <a:lnTo>
                    <a:pt x="7109" y="0"/>
                  </a:lnTo>
                  <a:lnTo>
                    <a:pt x="7196" y="0"/>
                  </a:lnTo>
                  <a:lnTo>
                    <a:pt x="7206" y="38"/>
                  </a:lnTo>
                  <a:lnTo>
                    <a:pt x="7201" y="67"/>
                  </a:lnTo>
                  <a:lnTo>
                    <a:pt x="7186" y="96"/>
                  </a:lnTo>
                  <a:lnTo>
                    <a:pt x="7167" y="120"/>
                  </a:lnTo>
                  <a:lnTo>
                    <a:pt x="7114" y="159"/>
                  </a:lnTo>
                  <a:lnTo>
                    <a:pt x="7070" y="1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2" name="Freeform 81"/>
            <p:cNvSpPr>
              <a:spLocks/>
            </p:cNvSpPr>
            <p:nvPr/>
          </p:nvSpPr>
          <p:spPr bwMode="auto">
            <a:xfrm>
              <a:off x="3456" y="2537"/>
              <a:ext cx="16" cy="13"/>
            </a:xfrm>
            <a:custGeom>
              <a:avLst/>
              <a:gdLst>
                <a:gd name="T0" fmla="*/ 0 w 174"/>
                <a:gd name="T1" fmla="*/ 0 h 145"/>
                <a:gd name="T2" fmla="*/ 0 w 174"/>
                <a:gd name="T3" fmla="*/ 0 h 145"/>
                <a:gd name="T4" fmla="*/ 0 w 174"/>
                <a:gd name="T5" fmla="*/ 0 h 145"/>
                <a:gd name="T6" fmla="*/ 0 w 174"/>
                <a:gd name="T7" fmla="*/ 0 h 145"/>
                <a:gd name="T8" fmla="*/ 0 w 174"/>
                <a:gd name="T9" fmla="*/ 0 h 145"/>
                <a:gd name="T10" fmla="*/ 0 w 174"/>
                <a:gd name="T11" fmla="*/ 0 h 145"/>
                <a:gd name="T12" fmla="*/ 0 w 174"/>
                <a:gd name="T13" fmla="*/ 0 h 145"/>
                <a:gd name="T14" fmla="*/ 0 w 174"/>
                <a:gd name="T15" fmla="*/ 0 h 145"/>
                <a:gd name="T16" fmla="*/ 0 w 174"/>
                <a:gd name="T17" fmla="*/ 0 h 145"/>
                <a:gd name="T18" fmla="*/ 0 w 174"/>
                <a:gd name="T19" fmla="*/ 0 h 145"/>
                <a:gd name="T20" fmla="*/ 0 w 174"/>
                <a:gd name="T21" fmla="*/ 0 h 145"/>
                <a:gd name="T22" fmla="*/ 0 w 174"/>
                <a:gd name="T23" fmla="*/ 0 h 145"/>
                <a:gd name="T24" fmla="*/ 0 w 174"/>
                <a:gd name="T25" fmla="*/ 0 h 145"/>
                <a:gd name="T26" fmla="*/ 0 w 174"/>
                <a:gd name="T27" fmla="*/ 0 h 14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4"/>
                <a:gd name="T43" fmla="*/ 0 h 145"/>
                <a:gd name="T44" fmla="*/ 174 w 174"/>
                <a:gd name="T45" fmla="*/ 145 h 14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4" h="145">
                  <a:moveTo>
                    <a:pt x="44" y="145"/>
                  </a:moveTo>
                  <a:lnTo>
                    <a:pt x="20" y="121"/>
                  </a:lnTo>
                  <a:lnTo>
                    <a:pt x="5" y="92"/>
                  </a:lnTo>
                  <a:lnTo>
                    <a:pt x="0" y="58"/>
                  </a:lnTo>
                  <a:lnTo>
                    <a:pt x="9" y="34"/>
                  </a:lnTo>
                  <a:lnTo>
                    <a:pt x="67" y="5"/>
                  </a:lnTo>
                  <a:lnTo>
                    <a:pt x="97" y="0"/>
                  </a:lnTo>
                  <a:lnTo>
                    <a:pt x="125" y="20"/>
                  </a:lnTo>
                  <a:lnTo>
                    <a:pt x="159" y="48"/>
                  </a:lnTo>
                  <a:lnTo>
                    <a:pt x="174" y="69"/>
                  </a:lnTo>
                  <a:lnTo>
                    <a:pt x="174" y="87"/>
                  </a:lnTo>
                  <a:lnTo>
                    <a:pt x="155" y="102"/>
                  </a:lnTo>
                  <a:lnTo>
                    <a:pt x="102" y="121"/>
                  </a:lnTo>
                  <a:lnTo>
                    <a:pt x="44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3" name="Freeform 82"/>
            <p:cNvSpPr>
              <a:spLocks/>
            </p:cNvSpPr>
            <p:nvPr/>
          </p:nvSpPr>
          <p:spPr bwMode="auto">
            <a:xfrm>
              <a:off x="3159" y="2469"/>
              <a:ext cx="269" cy="422"/>
            </a:xfrm>
            <a:custGeom>
              <a:avLst/>
              <a:gdLst>
                <a:gd name="T0" fmla="*/ 0 w 2958"/>
                <a:gd name="T1" fmla="*/ 0 h 4639"/>
                <a:gd name="T2" fmla="*/ 0 w 2958"/>
                <a:gd name="T3" fmla="*/ 0 h 4639"/>
                <a:gd name="T4" fmla="*/ 0 w 2958"/>
                <a:gd name="T5" fmla="*/ 0 h 4639"/>
                <a:gd name="T6" fmla="*/ 0 w 2958"/>
                <a:gd name="T7" fmla="*/ 0 h 4639"/>
                <a:gd name="T8" fmla="*/ 0 w 2958"/>
                <a:gd name="T9" fmla="*/ 0 h 4639"/>
                <a:gd name="T10" fmla="*/ 0 w 2958"/>
                <a:gd name="T11" fmla="*/ 0 h 4639"/>
                <a:gd name="T12" fmla="*/ 0 w 2958"/>
                <a:gd name="T13" fmla="*/ 0 h 4639"/>
                <a:gd name="T14" fmla="*/ 0 w 2958"/>
                <a:gd name="T15" fmla="*/ 0 h 4639"/>
                <a:gd name="T16" fmla="*/ 0 w 2958"/>
                <a:gd name="T17" fmla="*/ 0 h 4639"/>
                <a:gd name="T18" fmla="*/ 0 w 2958"/>
                <a:gd name="T19" fmla="*/ 0 h 4639"/>
                <a:gd name="T20" fmla="*/ 0 w 2958"/>
                <a:gd name="T21" fmla="*/ 0 h 4639"/>
                <a:gd name="T22" fmla="*/ 0 w 2958"/>
                <a:gd name="T23" fmla="*/ 0 h 4639"/>
                <a:gd name="T24" fmla="*/ 0 w 2958"/>
                <a:gd name="T25" fmla="*/ 0 h 4639"/>
                <a:gd name="T26" fmla="*/ 0 w 2958"/>
                <a:gd name="T27" fmla="*/ 0 h 4639"/>
                <a:gd name="T28" fmla="*/ 0 w 2958"/>
                <a:gd name="T29" fmla="*/ 0 h 4639"/>
                <a:gd name="T30" fmla="*/ 0 w 2958"/>
                <a:gd name="T31" fmla="*/ 0 h 4639"/>
                <a:gd name="T32" fmla="*/ 0 w 2958"/>
                <a:gd name="T33" fmla="*/ 0 h 4639"/>
                <a:gd name="T34" fmla="*/ 0 w 2958"/>
                <a:gd name="T35" fmla="*/ 0 h 4639"/>
                <a:gd name="T36" fmla="*/ 0 w 2958"/>
                <a:gd name="T37" fmla="*/ 0 h 4639"/>
                <a:gd name="T38" fmla="*/ 0 w 2958"/>
                <a:gd name="T39" fmla="*/ 0 h 4639"/>
                <a:gd name="T40" fmla="*/ 0 w 2958"/>
                <a:gd name="T41" fmla="*/ 0 h 4639"/>
                <a:gd name="T42" fmla="*/ 0 w 2958"/>
                <a:gd name="T43" fmla="*/ 0 h 4639"/>
                <a:gd name="T44" fmla="*/ 0 w 2958"/>
                <a:gd name="T45" fmla="*/ 0 h 4639"/>
                <a:gd name="T46" fmla="*/ 0 w 2958"/>
                <a:gd name="T47" fmla="*/ 0 h 4639"/>
                <a:gd name="T48" fmla="*/ 0 w 2958"/>
                <a:gd name="T49" fmla="*/ 0 h 4639"/>
                <a:gd name="T50" fmla="*/ 0 w 2958"/>
                <a:gd name="T51" fmla="*/ 0 h 4639"/>
                <a:gd name="T52" fmla="*/ 0 w 2958"/>
                <a:gd name="T53" fmla="*/ 0 h 4639"/>
                <a:gd name="T54" fmla="*/ 0 w 2958"/>
                <a:gd name="T55" fmla="*/ 0 h 4639"/>
                <a:gd name="T56" fmla="*/ 0 w 2958"/>
                <a:gd name="T57" fmla="*/ 0 h 4639"/>
                <a:gd name="T58" fmla="*/ 0 w 2958"/>
                <a:gd name="T59" fmla="*/ 0 h 4639"/>
                <a:gd name="T60" fmla="*/ 0 w 2958"/>
                <a:gd name="T61" fmla="*/ 0 h 4639"/>
                <a:gd name="T62" fmla="*/ 0 w 2958"/>
                <a:gd name="T63" fmla="*/ 0 h 4639"/>
                <a:gd name="T64" fmla="*/ 0 w 2958"/>
                <a:gd name="T65" fmla="*/ 0 h 4639"/>
                <a:gd name="T66" fmla="*/ 0 w 2958"/>
                <a:gd name="T67" fmla="*/ 0 h 4639"/>
                <a:gd name="T68" fmla="*/ 0 w 2958"/>
                <a:gd name="T69" fmla="*/ 0 h 4639"/>
                <a:gd name="T70" fmla="*/ 0 w 2958"/>
                <a:gd name="T71" fmla="*/ 0 h 4639"/>
                <a:gd name="T72" fmla="*/ 0 w 2958"/>
                <a:gd name="T73" fmla="*/ 0 h 4639"/>
                <a:gd name="T74" fmla="*/ 0 w 2958"/>
                <a:gd name="T75" fmla="*/ 0 h 4639"/>
                <a:gd name="T76" fmla="*/ 0 w 2958"/>
                <a:gd name="T77" fmla="*/ 0 h 4639"/>
                <a:gd name="T78" fmla="*/ 0 w 2958"/>
                <a:gd name="T79" fmla="*/ 0 h 4639"/>
                <a:gd name="T80" fmla="*/ 0 w 2958"/>
                <a:gd name="T81" fmla="*/ 0 h 4639"/>
                <a:gd name="T82" fmla="*/ 0 w 2958"/>
                <a:gd name="T83" fmla="*/ 0 h 4639"/>
                <a:gd name="T84" fmla="*/ 0 w 2958"/>
                <a:gd name="T85" fmla="*/ 0 h 4639"/>
                <a:gd name="T86" fmla="*/ 0 w 2958"/>
                <a:gd name="T87" fmla="*/ 0 h 4639"/>
                <a:gd name="T88" fmla="*/ 0 w 2958"/>
                <a:gd name="T89" fmla="*/ 0 h 4639"/>
                <a:gd name="T90" fmla="*/ 0 w 2958"/>
                <a:gd name="T91" fmla="*/ 0 h 4639"/>
                <a:gd name="T92" fmla="*/ 0 w 2958"/>
                <a:gd name="T93" fmla="*/ 0 h 4639"/>
                <a:gd name="T94" fmla="*/ 0 w 2958"/>
                <a:gd name="T95" fmla="*/ 0 h 4639"/>
                <a:gd name="T96" fmla="*/ 0 w 2958"/>
                <a:gd name="T97" fmla="*/ 0 h 4639"/>
                <a:gd name="T98" fmla="*/ 0 w 2958"/>
                <a:gd name="T99" fmla="*/ 0 h 4639"/>
                <a:gd name="T100" fmla="*/ 0 w 2958"/>
                <a:gd name="T101" fmla="*/ 0 h 4639"/>
                <a:gd name="T102" fmla="*/ 0 w 2958"/>
                <a:gd name="T103" fmla="*/ 0 h 4639"/>
                <a:gd name="T104" fmla="*/ 0 w 2958"/>
                <a:gd name="T105" fmla="*/ 0 h 4639"/>
                <a:gd name="T106" fmla="*/ 0 w 2958"/>
                <a:gd name="T107" fmla="*/ 0 h 4639"/>
                <a:gd name="T108" fmla="*/ 0 w 2958"/>
                <a:gd name="T109" fmla="*/ 0 h 4639"/>
                <a:gd name="T110" fmla="*/ 0 w 2958"/>
                <a:gd name="T111" fmla="*/ 0 h 4639"/>
                <a:gd name="T112" fmla="*/ 0 w 2958"/>
                <a:gd name="T113" fmla="*/ 0 h 463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58"/>
                <a:gd name="T172" fmla="*/ 0 h 4639"/>
                <a:gd name="T173" fmla="*/ 2958 w 2958"/>
                <a:gd name="T174" fmla="*/ 4639 h 463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58" h="4639">
                  <a:moveTo>
                    <a:pt x="2794" y="4639"/>
                  </a:moveTo>
                  <a:lnTo>
                    <a:pt x="2708" y="4615"/>
                  </a:lnTo>
                  <a:lnTo>
                    <a:pt x="2621" y="4590"/>
                  </a:lnTo>
                  <a:lnTo>
                    <a:pt x="2442" y="4523"/>
                  </a:lnTo>
                  <a:lnTo>
                    <a:pt x="2273" y="4441"/>
                  </a:lnTo>
                  <a:lnTo>
                    <a:pt x="1936" y="4266"/>
                  </a:lnTo>
                  <a:lnTo>
                    <a:pt x="1602" y="4093"/>
                  </a:lnTo>
                  <a:lnTo>
                    <a:pt x="1429" y="4011"/>
                  </a:lnTo>
                  <a:lnTo>
                    <a:pt x="1255" y="3948"/>
                  </a:lnTo>
                  <a:lnTo>
                    <a:pt x="1236" y="3957"/>
                  </a:lnTo>
                  <a:lnTo>
                    <a:pt x="1216" y="3963"/>
                  </a:lnTo>
                  <a:lnTo>
                    <a:pt x="1201" y="3957"/>
                  </a:lnTo>
                  <a:lnTo>
                    <a:pt x="1187" y="3943"/>
                  </a:lnTo>
                  <a:lnTo>
                    <a:pt x="1163" y="3919"/>
                  </a:lnTo>
                  <a:lnTo>
                    <a:pt x="1143" y="3905"/>
                  </a:lnTo>
                  <a:lnTo>
                    <a:pt x="1129" y="3899"/>
                  </a:lnTo>
                  <a:lnTo>
                    <a:pt x="1033" y="3865"/>
                  </a:lnTo>
                  <a:lnTo>
                    <a:pt x="936" y="3827"/>
                  </a:lnTo>
                  <a:lnTo>
                    <a:pt x="753" y="3745"/>
                  </a:lnTo>
                  <a:lnTo>
                    <a:pt x="569" y="3663"/>
                  </a:lnTo>
                  <a:lnTo>
                    <a:pt x="474" y="3629"/>
                  </a:lnTo>
                  <a:lnTo>
                    <a:pt x="372" y="3605"/>
                  </a:lnTo>
                  <a:lnTo>
                    <a:pt x="362" y="3721"/>
                  </a:lnTo>
                  <a:lnTo>
                    <a:pt x="339" y="3842"/>
                  </a:lnTo>
                  <a:lnTo>
                    <a:pt x="309" y="3953"/>
                  </a:lnTo>
                  <a:lnTo>
                    <a:pt x="270" y="4058"/>
                  </a:lnTo>
                  <a:lnTo>
                    <a:pt x="227" y="4054"/>
                  </a:lnTo>
                  <a:lnTo>
                    <a:pt x="207" y="4044"/>
                  </a:lnTo>
                  <a:lnTo>
                    <a:pt x="188" y="4025"/>
                  </a:lnTo>
                  <a:lnTo>
                    <a:pt x="174" y="3991"/>
                  </a:lnTo>
                  <a:lnTo>
                    <a:pt x="169" y="3953"/>
                  </a:lnTo>
                  <a:lnTo>
                    <a:pt x="188" y="3865"/>
                  </a:lnTo>
                  <a:lnTo>
                    <a:pt x="193" y="3827"/>
                  </a:lnTo>
                  <a:lnTo>
                    <a:pt x="193" y="3789"/>
                  </a:lnTo>
                  <a:lnTo>
                    <a:pt x="179" y="3759"/>
                  </a:lnTo>
                  <a:lnTo>
                    <a:pt x="139" y="3740"/>
                  </a:lnTo>
                  <a:lnTo>
                    <a:pt x="82" y="3571"/>
                  </a:lnTo>
                  <a:lnTo>
                    <a:pt x="44" y="3402"/>
                  </a:lnTo>
                  <a:lnTo>
                    <a:pt x="14" y="3228"/>
                  </a:lnTo>
                  <a:lnTo>
                    <a:pt x="5" y="3054"/>
                  </a:lnTo>
                  <a:lnTo>
                    <a:pt x="0" y="2876"/>
                  </a:lnTo>
                  <a:lnTo>
                    <a:pt x="5" y="2697"/>
                  </a:lnTo>
                  <a:lnTo>
                    <a:pt x="34" y="2333"/>
                  </a:lnTo>
                  <a:lnTo>
                    <a:pt x="67" y="1971"/>
                  </a:lnTo>
                  <a:lnTo>
                    <a:pt x="102" y="1609"/>
                  </a:lnTo>
                  <a:lnTo>
                    <a:pt x="111" y="1430"/>
                  </a:lnTo>
                  <a:lnTo>
                    <a:pt x="111" y="1252"/>
                  </a:lnTo>
                  <a:lnTo>
                    <a:pt x="102" y="1073"/>
                  </a:lnTo>
                  <a:lnTo>
                    <a:pt x="82" y="899"/>
                  </a:lnTo>
                  <a:lnTo>
                    <a:pt x="92" y="787"/>
                  </a:lnTo>
                  <a:lnTo>
                    <a:pt x="87" y="671"/>
                  </a:lnTo>
                  <a:lnTo>
                    <a:pt x="67" y="434"/>
                  </a:lnTo>
                  <a:lnTo>
                    <a:pt x="63" y="319"/>
                  </a:lnTo>
                  <a:lnTo>
                    <a:pt x="67" y="208"/>
                  </a:lnTo>
                  <a:lnTo>
                    <a:pt x="87" y="102"/>
                  </a:lnTo>
                  <a:lnTo>
                    <a:pt x="130" y="0"/>
                  </a:lnTo>
                  <a:lnTo>
                    <a:pt x="155" y="0"/>
                  </a:lnTo>
                  <a:lnTo>
                    <a:pt x="174" y="10"/>
                  </a:lnTo>
                  <a:lnTo>
                    <a:pt x="188" y="19"/>
                  </a:lnTo>
                  <a:lnTo>
                    <a:pt x="197" y="34"/>
                  </a:lnTo>
                  <a:lnTo>
                    <a:pt x="213" y="77"/>
                  </a:lnTo>
                  <a:lnTo>
                    <a:pt x="217" y="125"/>
                  </a:lnTo>
                  <a:lnTo>
                    <a:pt x="223" y="174"/>
                  </a:lnTo>
                  <a:lnTo>
                    <a:pt x="232" y="222"/>
                  </a:lnTo>
                  <a:lnTo>
                    <a:pt x="256" y="261"/>
                  </a:lnTo>
                  <a:lnTo>
                    <a:pt x="275" y="276"/>
                  </a:lnTo>
                  <a:lnTo>
                    <a:pt x="304" y="290"/>
                  </a:lnTo>
                  <a:lnTo>
                    <a:pt x="285" y="392"/>
                  </a:lnTo>
                  <a:lnTo>
                    <a:pt x="270" y="498"/>
                  </a:lnTo>
                  <a:lnTo>
                    <a:pt x="256" y="724"/>
                  </a:lnTo>
                  <a:lnTo>
                    <a:pt x="256" y="957"/>
                  </a:lnTo>
                  <a:lnTo>
                    <a:pt x="270" y="1193"/>
                  </a:lnTo>
                  <a:lnTo>
                    <a:pt x="295" y="1671"/>
                  </a:lnTo>
                  <a:lnTo>
                    <a:pt x="299" y="1904"/>
                  </a:lnTo>
                  <a:lnTo>
                    <a:pt x="290" y="2126"/>
                  </a:lnTo>
                  <a:lnTo>
                    <a:pt x="304" y="2189"/>
                  </a:lnTo>
                  <a:lnTo>
                    <a:pt x="318" y="2252"/>
                  </a:lnTo>
                  <a:lnTo>
                    <a:pt x="328" y="2382"/>
                  </a:lnTo>
                  <a:lnTo>
                    <a:pt x="343" y="2512"/>
                  </a:lnTo>
                  <a:lnTo>
                    <a:pt x="353" y="2570"/>
                  </a:lnTo>
                  <a:lnTo>
                    <a:pt x="372" y="2624"/>
                  </a:lnTo>
                  <a:lnTo>
                    <a:pt x="381" y="2672"/>
                  </a:lnTo>
                  <a:lnTo>
                    <a:pt x="386" y="2726"/>
                  </a:lnTo>
                  <a:lnTo>
                    <a:pt x="376" y="2836"/>
                  </a:lnTo>
                  <a:lnTo>
                    <a:pt x="367" y="2957"/>
                  </a:lnTo>
                  <a:lnTo>
                    <a:pt x="357" y="3069"/>
                  </a:lnTo>
                  <a:lnTo>
                    <a:pt x="362" y="3180"/>
                  </a:lnTo>
                  <a:lnTo>
                    <a:pt x="372" y="3228"/>
                  </a:lnTo>
                  <a:lnTo>
                    <a:pt x="395" y="3271"/>
                  </a:lnTo>
                  <a:lnTo>
                    <a:pt x="425" y="3310"/>
                  </a:lnTo>
                  <a:lnTo>
                    <a:pt x="469" y="3344"/>
                  </a:lnTo>
                  <a:lnTo>
                    <a:pt x="521" y="3373"/>
                  </a:lnTo>
                  <a:lnTo>
                    <a:pt x="594" y="3396"/>
                  </a:lnTo>
                  <a:lnTo>
                    <a:pt x="704" y="3445"/>
                  </a:lnTo>
                  <a:lnTo>
                    <a:pt x="816" y="3503"/>
                  </a:lnTo>
                  <a:lnTo>
                    <a:pt x="1037" y="3619"/>
                  </a:lnTo>
                  <a:lnTo>
                    <a:pt x="1149" y="3677"/>
                  </a:lnTo>
                  <a:lnTo>
                    <a:pt x="1260" y="3726"/>
                  </a:lnTo>
                  <a:lnTo>
                    <a:pt x="1376" y="3769"/>
                  </a:lnTo>
                  <a:lnTo>
                    <a:pt x="1496" y="3798"/>
                  </a:lnTo>
                  <a:lnTo>
                    <a:pt x="1607" y="3837"/>
                  </a:lnTo>
                  <a:lnTo>
                    <a:pt x="1713" y="3880"/>
                  </a:lnTo>
                  <a:lnTo>
                    <a:pt x="1920" y="3982"/>
                  </a:lnTo>
                  <a:lnTo>
                    <a:pt x="2123" y="4093"/>
                  </a:lnTo>
                  <a:lnTo>
                    <a:pt x="2336" y="4200"/>
                  </a:lnTo>
                  <a:lnTo>
                    <a:pt x="2471" y="4301"/>
                  </a:lnTo>
                  <a:lnTo>
                    <a:pt x="2606" y="4392"/>
                  </a:lnTo>
                  <a:lnTo>
                    <a:pt x="2678" y="4436"/>
                  </a:lnTo>
                  <a:lnTo>
                    <a:pt x="2751" y="4469"/>
                  </a:lnTo>
                  <a:lnTo>
                    <a:pt x="2828" y="4494"/>
                  </a:lnTo>
                  <a:lnTo>
                    <a:pt x="2910" y="4509"/>
                  </a:lnTo>
                  <a:lnTo>
                    <a:pt x="2958" y="4557"/>
                  </a:lnTo>
                  <a:lnTo>
                    <a:pt x="2930" y="4590"/>
                  </a:lnTo>
                  <a:lnTo>
                    <a:pt x="2890" y="4610"/>
                  </a:lnTo>
                  <a:lnTo>
                    <a:pt x="2794" y="46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4" name="Freeform 83"/>
            <p:cNvSpPr>
              <a:spLocks noEditPoints="1"/>
            </p:cNvSpPr>
            <p:nvPr/>
          </p:nvSpPr>
          <p:spPr bwMode="auto">
            <a:xfrm>
              <a:off x="3216" y="2538"/>
              <a:ext cx="207" cy="151"/>
            </a:xfrm>
            <a:custGeom>
              <a:avLst/>
              <a:gdLst>
                <a:gd name="T0" fmla="*/ 0 w 2273"/>
                <a:gd name="T1" fmla="*/ 0 h 1666"/>
                <a:gd name="T2" fmla="*/ 0 w 2273"/>
                <a:gd name="T3" fmla="*/ 0 h 1666"/>
                <a:gd name="T4" fmla="*/ 0 w 2273"/>
                <a:gd name="T5" fmla="*/ 0 h 1666"/>
                <a:gd name="T6" fmla="*/ 0 w 2273"/>
                <a:gd name="T7" fmla="*/ 0 h 1666"/>
                <a:gd name="T8" fmla="*/ 0 w 2273"/>
                <a:gd name="T9" fmla="*/ 0 h 1666"/>
                <a:gd name="T10" fmla="*/ 0 w 2273"/>
                <a:gd name="T11" fmla="*/ 0 h 1666"/>
                <a:gd name="T12" fmla="*/ 0 w 2273"/>
                <a:gd name="T13" fmla="*/ 0 h 1666"/>
                <a:gd name="T14" fmla="*/ 0 w 2273"/>
                <a:gd name="T15" fmla="*/ 0 h 1666"/>
                <a:gd name="T16" fmla="*/ 0 w 2273"/>
                <a:gd name="T17" fmla="*/ 0 h 1666"/>
                <a:gd name="T18" fmla="*/ 0 w 2273"/>
                <a:gd name="T19" fmla="*/ 0 h 1666"/>
                <a:gd name="T20" fmla="*/ 0 w 2273"/>
                <a:gd name="T21" fmla="*/ 0 h 1666"/>
                <a:gd name="T22" fmla="*/ 0 w 2273"/>
                <a:gd name="T23" fmla="*/ 0 h 1666"/>
                <a:gd name="T24" fmla="*/ 0 w 2273"/>
                <a:gd name="T25" fmla="*/ 0 h 1666"/>
                <a:gd name="T26" fmla="*/ 0 w 2273"/>
                <a:gd name="T27" fmla="*/ 0 h 1666"/>
                <a:gd name="T28" fmla="*/ 0 w 2273"/>
                <a:gd name="T29" fmla="*/ 0 h 1666"/>
                <a:gd name="T30" fmla="*/ 0 w 2273"/>
                <a:gd name="T31" fmla="*/ 0 h 1666"/>
                <a:gd name="T32" fmla="*/ 0 w 2273"/>
                <a:gd name="T33" fmla="*/ 0 h 1666"/>
                <a:gd name="T34" fmla="*/ 0 w 2273"/>
                <a:gd name="T35" fmla="*/ 0 h 1666"/>
                <a:gd name="T36" fmla="*/ 0 w 2273"/>
                <a:gd name="T37" fmla="*/ 0 h 1666"/>
                <a:gd name="T38" fmla="*/ 0 w 2273"/>
                <a:gd name="T39" fmla="*/ 0 h 1666"/>
                <a:gd name="T40" fmla="*/ 0 w 2273"/>
                <a:gd name="T41" fmla="*/ 0 h 1666"/>
                <a:gd name="T42" fmla="*/ 0 w 2273"/>
                <a:gd name="T43" fmla="*/ 0 h 1666"/>
                <a:gd name="T44" fmla="*/ 0 w 2273"/>
                <a:gd name="T45" fmla="*/ 0 h 1666"/>
                <a:gd name="T46" fmla="*/ 0 w 2273"/>
                <a:gd name="T47" fmla="*/ 0 h 1666"/>
                <a:gd name="T48" fmla="*/ 0 w 2273"/>
                <a:gd name="T49" fmla="*/ 0 h 1666"/>
                <a:gd name="T50" fmla="*/ 0 w 2273"/>
                <a:gd name="T51" fmla="*/ 0 h 1666"/>
                <a:gd name="T52" fmla="*/ 0 w 2273"/>
                <a:gd name="T53" fmla="*/ 0 h 1666"/>
                <a:gd name="T54" fmla="*/ 0 w 2273"/>
                <a:gd name="T55" fmla="*/ 0 h 1666"/>
                <a:gd name="T56" fmla="*/ 0 w 2273"/>
                <a:gd name="T57" fmla="*/ 0 h 1666"/>
                <a:gd name="T58" fmla="*/ 0 w 2273"/>
                <a:gd name="T59" fmla="*/ 0 h 1666"/>
                <a:gd name="T60" fmla="*/ 0 w 2273"/>
                <a:gd name="T61" fmla="*/ 0 h 1666"/>
                <a:gd name="T62" fmla="*/ 0 w 2273"/>
                <a:gd name="T63" fmla="*/ 0 h 1666"/>
                <a:gd name="T64" fmla="*/ 0 w 2273"/>
                <a:gd name="T65" fmla="*/ 0 h 1666"/>
                <a:gd name="T66" fmla="*/ 0 w 2273"/>
                <a:gd name="T67" fmla="*/ 0 h 1666"/>
                <a:gd name="T68" fmla="*/ 0 w 2273"/>
                <a:gd name="T69" fmla="*/ 0 h 1666"/>
                <a:gd name="T70" fmla="*/ 0 w 2273"/>
                <a:gd name="T71" fmla="*/ 0 h 1666"/>
                <a:gd name="T72" fmla="*/ 0 w 2273"/>
                <a:gd name="T73" fmla="*/ 0 h 16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273"/>
                <a:gd name="T112" fmla="*/ 0 h 1666"/>
                <a:gd name="T113" fmla="*/ 2273 w 2273"/>
                <a:gd name="T114" fmla="*/ 1666 h 16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273" h="1666">
                  <a:moveTo>
                    <a:pt x="2162" y="893"/>
                  </a:moveTo>
                  <a:lnTo>
                    <a:pt x="2055" y="869"/>
                  </a:lnTo>
                  <a:lnTo>
                    <a:pt x="1949" y="835"/>
                  </a:lnTo>
                  <a:lnTo>
                    <a:pt x="1746" y="748"/>
                  </a:lnTo>
                  <a:lnTo>
                    <a:pt x="1356" y="550"/>
                  </a:lnTo>
                  <a:lnTo>
                    <a:pt x="1066" y="415"/>
                  </a:lnTo>
                  <a:lnTo>
                    <a:pt x="767" y="289"/>
                  </a:lnTo>
                  <a:lnTo>
                    <a:pt x="477" y="158"/>
                  </a:lnTo>
                  <a:lnTo>
                    <a:pt x="197" y="23"/>
                  </a:lnTo>
                  <a:lnTo>
                    <a:pt x="149" y="0"/>
                  </a:lnTo>
                  <a:lnTo>
                    <a:pt x="120" y="0"/>
                  </a:lnTo>
                  <a:lnTo>
                    <a:pt x="106" y="14"/>
                  </a:lnTo>
                  <a:lnTo>
                    <a:pt x="96" y="37"/>
                  </a:lnTo>
                  <a:lnTo>
                    <a:pt x="76" y="110"/>
                  </a:lnTo>
                  <a:lnTo>
                    <a:pt x="58" y="144"/>
                  </a:lnTo>
                  <a:lnTo>
                    <a:pt x="24" y="167"/>
                  </a:lnTo>
                  <a:lnTo>
                    <a:pt x="34" y="221"/>
                  </a:lnTo>
                  <a:lnTo>
                    <a:pt x="39" y="274"/>
                  </a:lnTo>
                  <a:lnTo>
                    <a:pt x="28" y="385"/>
                  </a:lnTo>
                  <a:lnTo>
                    <a:pt x="14" y="492"/>
                  </a:lnTo>
                  <a:lnTo>
                    <a:pt x="0" y="598"/>
                  </a:lnTo>
                  <a:lnTo>
                    <a:pt x="96" y="670"/>
                  </a:lnTo>
                  <a:lnTo>
                    <a:pt x="197" y="748"/>
                  </a:lnTo>
                  <a:lnTo>
                    <a:pt x="255" y="782"/>
                  </a:lnTo>
                  <a:lnTo>
                    <a:pt x="313" y="806"/>
                  </a:lnTo>
                  <a:lnTo>
                    <a:pt x="371" y="826"/>
                  </a:lnTo>
                  <a:lnTo>
                    <a:pt x="439" y="826"/>
                  </a:lnTo>
                  <a:lnTo>
                    <a:pt x="569" y="907"/>
                  </a:lnTo>
                  <a:lnTo>
                    <a:pt x="704" y="975"/>
                  </a:lnTo>
                  <a:lnTo>
                    <a:pt x="979" y="1110"/>
                  </a:lnTo>
                  <a:lnTo>
                    <a:pt x="1250" y="1241"/>
                  </a:lnTo>
                  <a:lnTo>
                    <a:pt x="1385" y="1314"/>
                  </a:lnTo>
                  <a:lnTo>
                    <a:pt x="1515" y="1390"/>
                  </a:lnTo>
                  <a:lnTo>
                    <a:pt x="1607" y="1430"/>
                  </a:lnTo>
                  <a:lnTo>
                    <a:pt x="1693" y="1478"/>
                  </a:lnTo>
                  <a:lnTo>
                    <a:pt x="1862" y="1594"/>
                  </a:lnTo>
                  <a:lnTo>
                    <a:pt x="1949" y="1637"/>
                  </a:lnTo>
                  <a:lnTo>
                    <a:pt x="1998" y="1652"/>
                  </a:lnTo>
                  <a:lnTo>
                    <a:pt x="2046" y="1661"/>
                  </a:lnTo>
                  <a:lnTo>
                    <a:pt x="2094" y="1666"/>
                  </a:lnTo>
                  <a:lnTo>
                    <a:pt x="2148" y="1657"/>
                  </a:lnTo>
                  <a:lnTo>
                    <a:pt x="2200" y="1641"/>
                  </a:lnTo>
                  <a:lnTo>
                    <a:pt x="2253" y="1618"/>
                  </a:lnTo>
                  <a:lnTo>
                    <a:pt x="2273" y="989"/>
                  </a:lnTo>
                  <a:lnTo>
                    <a:pt x="2243" y="961"/>
                  </a:lnTo>
                  <a:lnTo>
                    <a:pt x="2210" y="946"/>
                  </a:lnTo>
                  <a:lnTo>
                    <a:pt x="2181" y="927"/>
                  </a:lnTo>
                  <a:lnTo>
                    <a:pt x="2167" y="912"/>
                  </a:lnTo>
                  <a:lnTo>
                    <a:pt x="2162" y="893"/>
                  </a:lnTo>
                  <a:close/>
                  <a:moveTo>
                    <a:pt x="2012" y="1376"/>
                  </a:moveTo>
                  <a:lnTo>
                    <a:pt x="1858" y="1332"/>
                  </a:lnTo>
                  <a:lnTo>
                    <a:pt x="1713" y="1270"/>
                  </a:lnTo>
                  <a:lnTo>
                    <a:pt x="1569" y="1197"/>
                  </a:lnTo>
                  <a:lnTo>
                    <a:pt x="1428" y="1115"/>
                  </a:lnTo>
                  <a:lnTo>
                    <a:pt x="1293" y="1038"/>
                  </a:lnTo>
                  <a:lnTo>
                    <a:pt x="1148" y="961"/>
                  </a:lnTo>
                  <a:lnTo>
                    <a:pt x="1004" y="893"/>
                  </a:lnTo>
                  <a:lnTo>
                    <a:pt x="854" y="840"/>
                  </a:lnTo>
                  <a:lnTo>
                    <a:pt x="699" y="768"/>
                  </a:lnTo>
                  <a:lnTo>
                    <a:pt x="545" y="699"/>
                  </a:lnTo>
                  <a:lnTo>
                    <a:pt x="390" y="627"/>
                  </a:lnTo>
                  <a:lnTo>
                    <a:pt x="241" y="540"/>
                  </a:lnTo>
                  <a:lnTo>
                    <a:pt x="232" y="216"/>
                  </a:lnTo>
                  <a:lnTo>
                    <a:pt x="463" y="294"/>
                  </a:lnTo>
                  <a:lnTo>
                    <a:pt x="685" y="385"/>
                  </a:lnTo>
                  <a:lnTo>
                    <a:pt x="907" y="487"/>
                  </a:lnTo>
                  <a:lnTo>
                    <a:pt x="1130" y="594"/>
                  </a:lnTo>
                  <a:lnTo>
                    <a:pt x="1569" y="806"/>
                  </a:lnTo>
                  <a:lnTo>
                    <a:pt x="1790" y="907"/>
                  </a:lnTo>
                  <a:lnTo>
                    <a:pt x="2012" y="1000"/>
                  </a:lnTo>
                  <a:lnTo>
                    <a:pt x="2027" y="1096"/>
                  </a:lnTo>
                  <a:lnTo>
                    <a:pt x="2032" y="1202"/>
                  </a:lnTo>
                  <a:lnTo>
                    <a:pt x="2027" y="1299"/>
                  </a:lnTo>
                  <a:lnTo>
                    <a:pt x="2012" y="13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5" name="Freeform 84"/>
            <p:cNvSpPr>
              <a:spLocks/>
            </p:cNvSpPr>
            <p:nvPr/>
          </p:nvSpPr>
          <p:spPr bwMode="auto">
            <a:xfrm>
              <a:off x="3234" y="3196"/>
              <a:ext cx="150" cy="94"/>
            </a:xfrm>
            <a:custGeom>
              <a:avLst/>
              <a:gdLst>
                <a:gd name="T0" fmla="*/ 0 w 1651"/>
                <a:gd name="T1" fmla="*/ 0 h 1034"/>
                <a:gd name="T2" fmla="*/ 0 w 1651"/>
                <a:gd name="T3" fmla="*/ 0 h 1034"/>
                <a:gd name="T4" fmla="*/ 0 w 1651"/>
                <a:gd name="T5" fmla="*/ 0 h 1034"/>
                <a:gd name="T6" fmla="*/ 0 w 1651"/>
                <a:gd name="T7" fmla="*/ 0 h 1034"/>
                <a:gd name="T8" fmla="*/ 0 w 1651"/>
                <a:gd name="T9" fmla="*/ 0 h 1034"/>
                <a:gd name="T10" fmla="*/ 0 w 1651"/>
                <a:gd name="T11" fmla="*/ 0 h 1034"/>
                <a:gd name="T12" fmla="*/ 0 w 1651"/>
                <a:gd name="T13" fmla="*/ 0 h 1034"/>
                <a:gd name="T14" fmla="*/ 0 w 1651"/>
                <a:gd name="T15" fmla="*/ 0 h 1034"/>
                <a:gd name="T16" fmla="*/ 0 w 1651"/>
                <a:gd name="T17" fmla="*/ 0 h 1034"/>
                <a:gd name="T18" fmla="*/ 0 w 1651"/>
                <a:gd name="T19" fmla="*/ 0 h 1034"/>
                <a:gd name="T20" fmla="*/ 0 w 1651"/>
                <a:gd name="T21" fmla="*/ 0 h 1034"/>
                <a:gd name="T22" fmla="*/ 0 w 1651"/>
                <a:gd name="T23" fmla="*/ 0 h 1034"/>
                <a:gd name="T24" fmla="*/ 0 w 1651"/>
                <a:gd name="T25" fmla="*/ 0 h 1034"/>
                <a:gd name="T26" fmla="*/ 0 w 1651"/>
                <a:gd name="T27" fmla="*/ 0 h 1034"/>
                <a:gd name="T28" fmla="*/ 0 w 1651"/>
                <a:gd name="T29" fmla="*/ 0 h 1034"/>
                <a:gd name="T30" fmla="*/ 0 w 1651"/>
                <a:gd name="T31" fmla="*/ 0 h 1034"/>
                <a:gd name="T32" fmla="*/ 0 w 1651"/>
                <a:gd name="T33" fmla="*/ 0 h 1034"/>
                <a:gd name="T34" fmla="*/ 0 w 1651"/>
                <a:gd name="T35" fmla="*/ 0 h 1034"/>
                <a:gd name="T36" fmla="*/ 0 w 1651"/>
                <a:gd name="T37" fmla="*/ 0 h 1034"/>
                <a:gd name="T38" fmla="*/ 0 w 1651"/>
                <a:gd name="T39" fmla="*/ 0 h 1034"/>
                <a:gd name="T40" fmla="*/ 0 w 1651"/>
                <a:gd name="T41" fmla="*/ 0 h 1034"/>
                <a:gd name="T42" fmla="*/ 0 w 1651"/>
                <a:gd name="T43" fmla="*/ 0 h 1034"/>
                <a:gd name="T44" fmla="*/ 0 w 1651"/>
                <a:gd name="T45" fmla="*/ 0 h 1034"/>
                <a:gd name="T46" fmla="*/ 0 w 1651"/>
                <a:gd name="T47" fmla="*/ 0 h 1034"/>
                <a:gd name="T48" fmla="*/ 0 w 1651"/>
                <a:gd name="T49" fmla="*/ 0 h 1034"/>
                <a:gd name="T50" fmla="*/ 0 w 1651"/>
                <a:gd name="T51" fmla="*/ 0 h 1034"/>
                <a:gd name="T52" fmla="*/ 0 w 1651"/>
                <a:gd name="T53" fmla="*/ 0 h 1034"/>
                <a:gd name="T54" fmla="*/ 0 w 1651"/>
                <a:gd name="T55" fmla="*/ 0 h 1034"/>
                <a:gd name="T56" fmla="*/ 0 w 1651"/>
                <a:gd name="T57" fmla="*/ 0 h 1034"/>
                <a:gd name="T58" fmla="*/ 0 w 1651"/>
                <a:gd name="T59" fmla="*/ 0 h 1034"/>
                <a:gd name="T60" fmla="*/ 0 w 1651"/>
                <a:gd name="T61" fmla="*/ 0 h 1034"/>
                <a:gd name="T62" fmla="*/ 0 w 1651"/>
                <a:gd name="T63" fmla="*/ 0 h 1034"/>
                <a:gd name="T64" fmla="*/ 0 w 1651"/>
                <a:gd name="T65" fmla="*/ 0 h 10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51"/>
                <a:gd name="T100" fmla="*/ 0 h 1034"/>
                <a:gd name="T101" fmla="*/ 1651 w 1651"/>
                <a:gd name="T102" fmla="*/ 1034 h 10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51" h="1034">
                  <a:moveTo>
                    <a:pt x="1535" y="1034"/>
                  </a:moveTo>
                  <a:lnTo>
                    <a:pt x="1487" y="1034"/>
                  </a:lnTo>
                  <a:lnTo>
                    <a:pt x="1323" y="922"/>
                  </a:lnTo>
                  <a:lnTo>
                    <a:pt x="1149" y="817"/>
                  </a:lnTo>
                  <a:lnTo>
                    <a:pt x="802" y="623"/>
                  </a:lnTo>
                  <a:lnTo>
                    <a:pt x="444" y="439"/>
                  </a:lnTo>
                  <a:lnTo>
                    <a:pt x="88" y="260"/>
                  </a:lnTo>
                  <a:lnTo>
                    <a:pt x="77" y="223"/>
                  </a:lnTo>
                  <a:lnTo>
                    <a:pt x="58" y="188"/>
                  </a:lnTo>
                  <a:lnTo>
                    <a:pt x="15" y="116"/>
                  </a:lnTo>
                  <a:lnTo>
                    <a:pt x="0" y="81"/>
                  </a:lnTo>
                  <a:lnTo>
                    <a:pt x="5" y="53"/>
                  </a:lnTo>
                  <a:lnTo>
                    <a:pt x="25" y="23"/>
                  </a:lnTo>
                  <a:lnTo>
                    <a:pt x="73" y="0"/>
                  </a:lnTo>
                  <a:lnTo>
                    <a:pt x="165" y="9"/>
                  </a:lnTo>
                  <a:lnTo>
                    <a:pt x="246" y="38"/>
                  </a:lnTo>
                  <a:lnTo>
                    <a:pt x="324" y="81"/>
                  </a:lnTo>
                  <a:lnTo>
                    <a:pt x="401" y="130"/>
                  </a:lnTo>
                  <a:lnTo>
                    <a:pt x="474" y="179"/>
                  </a:lnTo>
                  <a:lnTo>
                    <a:pt x="551" y="223"/>
                  </a:lnTo>
                  <a:lnTo>
                    <a:pt x="627" y="256"/>
                  </a:lnTo>
                  <a:lnTo>
                    <a:pt x="719" y="274"/>
                  </a:lnTo>
                  <a:lnTo>
                    <a:pt x="951" y="420"/>
                  </a:lnTo>
                  <a:lnTo>
                    <a:pt x="1183" y="580"/>
                  </a:lnTo>
                  <a:lnTo>
                    <a:pt x="1414" y="734"/>
                  </a:lnTo>
                  <a:lnTo>
                    <a:pt x="1530" y="806"/>
                  </a:lnTo>
                  <a:lnTo>
                    <a:pt x="1651" y="869"/>
                  </a:lnTo>
                  <a:lnTo>
                    <a:pt x="1632" y="922"/>
                  </a:lnTo>
                  <a:lnTo>
                    <a:pt x="1623" y="980"/>
                  </a:lnTo>
                  <a:lnTo>
                    <a:pt x="1612" y="1005"/>
                  </a:lnTo>
                  <a:lnTo>
                    <a:pt x="1597" y="1024"/>
                  </a:lnTo>
                  <a:lnTo>
                    <a:pt x="1574" y="1034"/>
                  </a:lnTo>
                  <a:lnTo>
                    <a:pt x="1535" y="10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6" name="Freeform 85"/>
            <p:cNvSpPr>
              <a:spLocks noEditPoints="1"/>
            </p:cNvSpPr>
            <p:nvPr/>
          </p:nvSpPr>
          <p:spPr bwMode="auto">
            <a:xfrm>
              <a:off x="3231" y="2697"/>
              <a:ext cx="171" cy="135"/>
            </a:xfrm>
            <a:custGeom>
              <a:avLst/>
              <a:gdLst>
                <a:gd name="T0" fmla="*/ 0 w 1882"/>
                <a:gd name="T1" fmla="*/ 0 h 1483"/>
                <a:gd name="T2" fmla="*/ 0 w 1882"/>
                <a:gd name="T3" fmla="*/ 0 h 1483"/>
                <a:gd name="T4" fmla="*/ 0 w 1882"/>
                <a:gd name="T5" fmla="*/ 0 h 1483"/>
                <a:gd name="T6" fmla="*/ 0 w 1882"/>
                <a:gd name="T7" fmla="*/ 0 h 1483"/>
                <a:gd name="T8" fmla="*/ 0 w 1882"/>
                <a:gd name="T9" fmla="*/ 0 h 1483"/>
                <a:gd name="T10" fmla="*/ 0 w 1882"/>
                <a:gd name="T11" fmla="*/ 0 h 1483"/>
                <a:gd name="T12" fmla="*/ 0 w 1882"/>
                <a:gd name="T13" fmla="*/ 0 h 1483"/>
                <a:gd name="T14" fmla="*/ 0 w 1882"/>
                <a:gd name="T15" fmla="*/ 0 h 1483"/>
                <a:gd name="T16" fmla="*/ 0 w 1882"/>
                <a:gd name="T17" fmla="*/ 0 h 1483"/>
                <a:gd name="T18" fmla="*/ 0 w 1882"/>
                <a:gd name="T19" fmla="*/ 0 h 1483"/>
                <a:gd name="T20" fmla="*/ 0 w 1882"/>
                <a:gd name="T21" fmla="*/ 0 h 1483"/>
                <a:gd name="T22" fmla="*/ 0 w 1882"/>
                <a:gd name="T23" fmla="*/ 0 h 1483"/>
                <a:gd name="T24" fmla="*/ 0 w 1882"/>
                <a:gd name="T25" fmla="*/ 0 h 1483"/>
                <a:gd name="T26" fmla="*/ 0 w 1882"/>
                <a:gd name="T27" fmla="*/ 0 h 1483"/>
                <a:gd name="T28" fmla="*/ 0 w 1882"/>
                <a:gd name="T29" fmla="*/ 0 h 1483"/>
                <a:gd name="T30" fmla="*/ 0 w 1882"/>
                <a:gd name="T31" fmla="*/ 0 h 1483"/>
                <a:gd name="T32" fmla="*/ 0 w 1882"/>
                <a:gd name="T33" fmla="*/ 0 h 1483"/>
                <a:gd name="T34" fmla="*/ 0 w 1882"/>
                <a:gd name="T35" fmla="*/ 0 h 1483"/>
                <a:gd name="T36" fmla="*/ 0 w 1882"/>
                <a:gd name="T37" fmla="*/ 0 h 1483"/>
                <a:gd name="T38" fmla="*/ 0 w 1882"/>
                <a:gd name="T39" fmla="*/ 0 h 1483"/>
                <a:gd name="T40" fmla="*/ 0 w 1882"/>
                <a:gd name="T41" fmla="*/ 0 h 1483"/>
                <a:gd name="T42" fmla="*/ 0 w 1882"/>
                <a:gd name="T43" fmla="*/ 0 h 1483"/>
                <a:gd name="T44" fmla="*/ 0 w 1882"/>
                <a:gd name="T45" fmla="*/ 0 h 1483"/>
                <a:gd name="T46" fmla="*/ 0 w 1882"/>
                <a:gd name="T47" fmla="*/ 0 h 1483"/>
                <a:gd name="T48" fmla="*/ 0 w 1882"/>
                <a:gd name="T49" fmla="*/ 0 h 1483"/>
                <a:gd name="T50" fmla="*/ 0 w 1882"/>
                <a:gd name="T51" fmla="*/ 0 h 1483"/>
                <a:gd name="T52" fmla="*/ 0 w 1882"/>
                <a:gd name="T53" fmla="*/ 0 h 1483"/>
                <a:gd name="T54" fmla="*/ 0 w 1882"/>
                <a:gd name="T55" fmla="*/ 0 h 1483"/>
                <a:gd name="T56" fmla="*/ 0 w 1882"/>
                <a:gd name="T57" fmla="*/ 0 h 1483"/>
                <a:gd name="T58" fmla="*/ 0 w 1882"/>
                <a:gd name="T59" fmla="*/ 0 h 1483"/>
                <a:gd name="T60" fmla="*/ 0 w 1882"/>
                <a:gd name="T61" fmla="*/ 0 h 1483"/>
                <a:gd name="T62" fmla="*/ 0 w 1882"/>
                <a:gd name="T63" fmla="*/ 0 h 1483"/>
                <a:gd name="T64" fmla="*/ 0 w 1882"/>
                <a:gd name="T65" fmla="*/ 0 h 1483"/>
                <a:gd name="T66" fmla="*/ 0 w 1882"/>
                <a:gd name="T67" fmla="*/ 0 h 1483"/>
                <a:gd name="T68" fmla="*/ 0 w 1882"/>
                <a:gd name="T69" fmla="*/ 0 h 1483"/>
                <a:gd name="T70" fmla="*/ 0 w 1882"/>
                <a:gd name="T71" fmla="*/ 0 h 1483"/>
                <a:gd name="T72" fmla="*/ 0 w 1882"/>
                <a:gd name="T73" fmla="*/ 0 h 1483"/>
                <a:gd name="T74" fmla="*/ 0 w 1882"/>
                <a:gd name="T75" fmla="*/ 0 h 1483"/>
                <a:gd name="T76" fmla="*/ 0 w 1882"/>
                <a:gd name="T77" fmla="*/ 0 h 1483"/>
                <a:gd name="T78" fmla="*/ 0 w 1882"/>
                <a:gd name="T79" fmla="*/ 0 h 1483"/>
                <a:gd name="T80" fmla="*/ 0 w 1882"/>
                <a:gd name="T81" fmla="*/ 0 h 1483"/>
                <a:gd name="T82" fmla="*/ 0 w 1882"/>
                <a:gd name="T83" fmla="*/ 0 h 1483"/>
                <a:gd name="T84" fmla="*/ 0 w 1882"/>
                <a:gd name="T85" fmla="*/ 0 h 1483"/>
                <a:gd name="T86" fmla="*/ 0 w 1882"/>
                <a:gd name="T87" fmla="*/ 0 h 1483"/>
                <a:gd name="T88" fmla="*/ 0 w 1882"/>
                <a:gd name="T89" fmla="*/ 0 h 1483"/>
                <a:gd name="T90" fmla="*/ 0 w 1882"/>
                <a:gd name="T91" fmla="*/ 0 h 1483"/>
                <a:gd name="T92" fmla="*/ 0 w 1882"/>
                <a:gd name="T93" fmla="*/ 0 h 1483"/>
                <a:gd name="T94" fmla="*/ 0 w 1882"/>
                <a:gd name="T95" fmla="*/ 0 h 1483"/>
                <a:gd name="T96" fmla="*/ 0 w 1882"/>
                <a:gd name="T97" fmla="*/ 0 h 1483"/>
                <a:gd name="T98" fmla="*/ 0 w 1882"/>
                <a:gd name="T99" fmla="*/ 0 h 1483"/>
                <a:gd name="T100" fmla="*/ 0 w 1882"/>
                <a:gd name="T101" fmla="*/ 0 h 1483"/>
                <a:gd name="T102" fmla="*/ 0 w 1882"/>
                <a:gd name="T103" fmla="*/ 0 h 1483"/>
                <a:gd name="T104" fmla="*/ 0 w 1882"/>
                <a:gd name="T105" fmla="*/ 0 h 1483"/>
                <a:gd name="T106" fmla="*/ 0 w 1882"/>
                <a:gd name="T107" fmla="*/ 0 h 1483"/>
                <a:gd name="T108" fmla="*/ 0 w 1882"/>
                <a:gd name="T109" fmla="*/ 0 h 148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82"/>
                <a:gd name="T166" fmla="*/ 0 h 1483"/>
                <a:gd name="T167" fmla="*/ 1882 w 1882"/>
                <a:gd name="T168" fmla="*/ 1483 h 148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82" h="1483">
                  <a:moveTo>
                    <a:pt x="261" y="131"/>
                  </a:moveTo>
                  <a:lnTo>
                    <a:pt x="226" y="116"/>
                  </a:lnTo>
                  <a:lnTo>
                    <a:pt x="198" y="92"/>
                  </a:lnTo>
                  <a:lnTo>
                    <a:pt x="145" y="33"/>
                  </a:lnTo>
                  <a:lnTo>
                    <a:pt x="115" y="9"/>
                  </a:lnTo>
                  <a:lnTo>
                    <a:pt x="87" y="0"/>
                  </a:lnTo>
                  <a:lnTo>
                    <a:pt x="53" y="4"/>
                  </a:lnTo>
                  <a:lnTo>
                    <a:pt x="19" y="33"/>
                  </a:lnTo>
                  <a:lnTo>
                    <a:pt x="24" y="116"/>
                  </a:lnTo>
                  <a:lnTo>
                    <a:pt x="19" y="198"/>
                  </a:lnTo>
                  <a:lnTo>
                    <a:pt x="5" y="352"/>
                  </a:lnTo>
                  <a:lnTo>
                    <a:pt x="0" y="503"/>
                  </a:lnTo>
                  <a:lnTo>
                    <a:pt x="5" y="575"/>
                  </a:lnTo>
                  <a:lnTo>
                    <a:pt x="19" y="647"/>
                  </a:lnTo>
                  <a:lnTo>
                    <a:pt x="512" y="898"/>
                  </a:lnTo>
                  <a:lnTo>
                    <a:pt x="1013" y="1150"/>
                  </a:lnTo>
                  <a:lnTo>
                    <a:pt x="1096" y="1193"/>
                  </a:lnTo>
                  <a:lnTo>
                    <a:pt x="1173" y="1241"/>
                  </a:lnTo>
                  <a:lnTo>
                    <a:pt x="1342" y="1348"/>
                  </a:lnTo>
                  <a:lnTo>
                    <a:pt x="1424" y="1397"/>
                  </a:lnTo>
                  <a:lnTo>
                    <a:pt x="1515" y="1440"/>
                  </a:lnTo>
                  <a:lnTo>
                    <a:pt x="1607" y="1469"/>
                  </a:lnTo>
                  <a:lnTo>
                    <a:pt x="1708" y="1483"/>
                  </a:lnTo>
                  <a:lnTo>
                    <a:pt x="1752" y="1415"/>
                  </a:lnTo>
                  <a:lnTo>
                    <a:pt x="1785" y="1343"/>
                  </a:lnTo>
                  <a:lnTo>
                    <a:pt x="1810" y="1261"/>
                  </a:lnTo>
                  <a:lnTo>
                    <a:pt x="1828" y="1179"/>
                  </a:lnTo>
                  <a:lnTo>
                    <a:pt x="1858" y="1014"/>
                  </a:lnTo>
                  <a:lnTo>
                    <a:pt x="1882" y="855"/>
                  </a:lnTo>
                  <a:lnTo>
                    <a:pt x="1491" y="652"/>
                  </a:lnTo>
                  <a:lnTo>
                    <a:pt x="1091" y="464"/>
                  </a:lnTo>
                  <a:lnTo>
                    <a:pt x="680" y="285"/>
                  </a:lnTo>
                  <a:lnTo>
                    <a:pt x="468" y="203"/>
                  </a:lnTo>
                  <a:lnTo>
                    <a:pt x="261" y="131"/>
                  </a:lnTo>
                  <a:close/>
                  <a:moveTo>
                    <a:pt x="1607" y="1241"/>
                  </a:moveTo>
                  <a:lnTo>
                    <a:pt x="1254" y="1039"/>
                  </a:lnTo>
                  <a:lnTo>
                    <a:pt x="902" y="830"/>
                  </a:lnTo>
                  <a:lnTo>
                    <a:pt x="723" y="735"/>
                  </a:lnTo>
                  <a:lnTo>
                    <a:pt x="540" y="647"/>
                  </a:lnTo>
                  <a:lnTo>
                    <a:pt x="352" y="575"/>
                  </a:lnTo>
                  <a:lnTo>
                    <a:pt x="159" y="517"/>
                  </a:lnTo>
                  <a:lnTo>
                    <a:pt x="178" y="290"/>
                  </a:lnTo>
                  <a:lnTo>
                    <a:pt x="449" y="386"/>
                  </a:lnTo>
                  <a:lnTo>
                    <a:pt x="709" y="503"/>
                  </a:lnTo>
                  <a:lnTo>
                    <a:pt x="966" y="628"/>
                  </a:lnTo>
                  <a:lnTo>
                    <a:pt x="1226" y="749"/>
                  </a:lnTo>
                  <a:lnTo>
                    <a:pt x="1284" y="758"/>
                  </a:lnTo>
                  <a:lnTo>
                    <a:pt x="1342" y="778"/>
                  </a:lnTo>
                  <a:lnTo>
                    <a:pt x="1447" y="830"/>
                  </a:lnTo>
                  <a:lnTo>
                    <a:pt x="1544" y="898"/>
                  </a:lnTo>
                  <a:lnTo>
                    <a:pt x="1640" y="956"/>
                  </a:lnTo>
                  <a:lnTo>
                    <a:pt x="1626" y="1030"/>
                  </a:lnTo>
                  <a:lnTo>
                    <a:pt x="1626" y="1097"/>
                  </a:lnTo>
                  <a:lnTo>
                    <a:pt x="1626" y="1169"/>
                  </a:lnTo>
                  <a:lnTo>
                    <a:pt x="1607" y="12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7" name="Freeform 86"/>
            <p:cNvSpPr>
              <a:spLocks/>
            </p:cNvSpPr>
            <p:nvPr/>
          </p:nvSpPr>
          <p:spPr bwMode="auto">
            <a:xfrm>
              <a:off x="3238" y="3237"/>
              <a:ext cx="136" cy="97"/>
            </a:xfrm>
            <a:custGeom>
              <a:avLst/>
              <a:gdLst>
                <a:gd name="T0" fmla="*/ 0 w 1496"/>
                <a:gd name="T1" fmla="*/ 0 h 1074"/>
                <a:gd name="T2" fmla="*/ 0 w 1496"/>
                <a:gd name="T3" fmla="*/ 0 h 1074"/>
                <a:gd name="T4" fmla="*/ 0 w 1496"/>
                <a:gd name="T5" fmla="*/ 0 h 1074"/>
                <a:gd name="T6" fmla="*/ 0 w 1496"/>
                <a:gd name="T7" fmla="*/ 0 h 1074"/>
                <a:gd name="T8" fmla="*/ 0 w 1496"/>
                <a:gd name="T9" fmla="*/ 0 h 1074"/>
                <a:gd name="T10" fmla="*/ 0 w 1496"/>
                <a:gd name="T11" fmla="*/ 0 h 1074"/>
                <a:gd name="T12" fmla="*/ 0 w 1496"/>
                <a:gd name="T13" fmla="*/ 0 h 1074"/>
                <a:gd name="T14" fmla="*/ 0 w 1496"/>
                <a:gd name="T15" fmla="*/ 0 h 1074"/>
                <a:gd name="T16" fmla="*/ 0 w 1496"/>
                <a:gd name="T17" fmla="*/ 0 h 1074"/>
                <a:gd name="T18" fmla="*/ 0 w 1496"/>
                <a:gd name="T19" fmla="*/ 0 h 1074"/>
                <a:gd name="T20" fmla="*/ 0 w 1496"/>
                <a:gd name="T21" fmla="*/ 0 h 1074"/>
                <a:gd name="T22" fmla="*/ 0 w 1496"/>
                <a:gd name="T23" fmla="*/ 0 h 1074"/>
                <a:gd name="T24" fmla="*/ 0 w 1496"/>
                <a:gd name="T25" fmla="*/ 0 h 1074"/>
                <a:gd name="T26" fmla="*/ 0 w 1496"/>
                <a:gd name="T27" fmla="*/ 0 h 1074"/>
                <a:gd name="T28" fmla="*/ 0 w 1496"/>
                <a:gd name="T29" fmla="*/ 0 h 1074"/>
                <a:gd name="T30" fmla="*/ 0 w 1496"/>
                <a:gd name="T31" fmla="*/ 0 h 1074"/>
                <a:gd name="T32" fmla="*/ 0 w 1496"/>
                <a:gd name="T33" fmla="*/ 0 h 1074"/>
                <a:gd name="T34" fmla="*/ 0 w 1496"/>
                <a:gd name="T35" fmla="*/ 0 h 1074"/>
                <a:gd name="T36" fmla="*/ 0 w 1496"/>
                <a:gd name="T37" fmla="*/ 0 h 1074"/>
                <a:gd name="T38" fmla="*/ 0 w 1496"/>
                <a:gd name="T39" fmla="*/ 0 h 1074"/>
                <a:gd name="T40" fmla="*/ 0 w 1496"/>
                <a:gd name="T41" fmla="*/ 0 h 1074"/>
                <a:gd name="T42" fmla="*/ 0 w 1496"/>
                <a:gd name="T43" fmla="*/ 0 h 1074"/>
                <a:gd name="T44" fmla="*/ 0 w 1496"/>
                <a:gd name="T45" fmla="*/ 0 h 1074"/>
                <a:gd name="T46" fmla="*/ 0 w 1496"/>
                <a:gd name="T47" fmla="*/ 0 h 1074"/>
                <a:gd name="T48" fmla="*/ 0 w 1496"/>
                <a:gd name="T49" fmla="*/ 0 h 1074"/>
                <a:gd name="T50" fmla="*/ 0 w 1496"/>
                <a:gd name="T51" fmla="*/ 0 h 1074"/>
                <a:gd name="T52" fmla="*/ 0 w 1496"/>
                <a:gd name="T53" fmla="*/ 0 h 1074"/>
                <a:gd name="T54" fmla="*/ 0 w 1496"/>
                <a:gd name="T55" fmla="*/ 0 h 1074"/>
                <a:gd name="T56" fmla="*/ 0 w 1496"/>
                <a:gd name="T57" fmla="*/ 0 h 1074"/>
                <a:gd name="T58" fmla="*/ 0 w 1496"/>
                <a:gd name="T59" fmla="*/ 0 h 107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496"/>
                <a:gd name="T91" fmla="*/ 0 h 1074"/>
                <a:gd name="T92" fmla="*/ 1496 w 1496"/>
                <a:gd name="T93" fmla="*/ 1074 h 107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496" h="1074">
                  <a:moveTo>
                    <a:pt x="1448" y="1063"/>
                  </a:moveTo>
                  <a:lnTo>
                    <a:pt x="1438" y="1049"/>
                  </a:lnTo>
                  <a:lnTo>
                    <a:pt x="1419" y="1040"/>
                  </a:lnTo>
                  <a:lnTo>
                    <a:pt x="1390" y="1074"/>
                  </a:lnTo>
                  <a:lnTo>
                    <a:pt x="1259" y="977"/>
                  </a:lnTo>
                  <a:lnTo>
                    <a:pt x="1119" y="880"/>
                  </a:lnTo>
                  <a:lnTo>
                    <a:pt x="810" y="691"/>
                  </a:lnTo>
                  <a:lnTo>
                    <a:pt x="482" y="513"/>
                  </a:lnTo>
                  <a:lnTo>
                    <a:pt x="164" y="339"/>
                  </a:lnTo>
                  <a:lnTo>
                    <a:pt x="96" y="272"/>
                  </a:lnTo>
                  <a:lnTo>
                    <a:pt x="53" y="204"/>
                  </a:lnTo>
                  <a:lnTo>
                    <a:pt x="19" y="127"/>
                  </a:lnTo>
                  <a:lnTo>
                    <a:pt x="0" y="49"/>
                  </a:lnTo>
                  <a:lnTo>
                    <a:pt x="14" y="30"/>
                  </a:lnTo>
                  <a:lnTo>
                    <a:pt x="28" y="15"/>
                  </a:lnTo>
                  <a:lnTo>
                    <a:pt x="68" y="0"/>
                  </a:lnTo>
                  <a:lnTo>
                    <a:pt x="112" y="0"/>
                  </a:lnTo>
                  <a:lnTo>
                    <a:pt x="149" y="15"/>
                  </a:lnTo>
                  <a:lnTo>
                    <a:pt x="454" y="223"/>
                  </a:lnTo>
                  <a:lnTo>
                    <a:pt x="758" y="416"/>
                  </a:lnTo>
                  <a:lnTo>
                    <a:pt x="1072" y="600"/>
                  </a:lnTo>
                  <a:lnTo>
                    <a:pt x="1390" y="775"/>
                  </a:lnTo>
                  <a:lnTo>
                    <a:pt x="1433" y="793"/>
                  </a:lnTo>
                  <a:lnTo>
                    <a:pt x="1467" y="826"/>
                  </a:lnTo>
                  <a:lnTo>
                    <a:pt x="1486" y="861"/>
                  </a:lnTo>
                  <a:lnTo>
                    <a:pt x="1496" y="905"/>
                  </a:lnTo>
                  <a:lnTo>
                    <a:pt x="1496" y="942"/>
                  </a:lnTo>
                  <a:lnTo>
                    <a:pt x="1486" y="986"/>
                  </a:lnTo>
                  <a:lnTo>
                    <a:pt x="1472" y="1026"/>
                  </a:lnTo>
                  <a:lnTo>
                    <a:pt x="1448" y="10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8" name="Freeform 87"/>
            <p:cNvSpPr>
              <a:spLocks/>
            </p:cNvSpPr>
            <p:nvPr/>
          </p:nvSpPr>
          <p:spPr bwMode="auto">
            <a:xfrm>
              <a:off x="3238" y="3290"/>
              <a:ext cx="131" cy="91"/>
            </a:xfrm>
            <a:custGeom>
              <a:avLst/>
              <a:gdLst>
                <a:gd name="T0" fmla="*/ 0 w 1433"/>
                <a:gd name="T1" fmla="*/ 0 h 1005"/>
                <a:gd name="T2" fmla="*/ 0 w 1433"/>
                <a:gd name="T3" fmla="*/ 0 h 1005"/>
                <a:gd name="T4" fmla="*/ 0 w 1433"/>
                <a:gd name="T5" fmla="*/ 0 h 1005"/>
                <a:gd name="T6" fmla="*/ 0 w 1433"/>
                <a:gd name="T7" fmla="*/ 0 h 1005"/>
                <a:gd name="T8" fmla="*/ 0 w 1433"/>
                <a:gd name="T9" fmla="*/ 0 h 1005"/>
                <a:gd name="T10" fmla="*/ 0 w 1433"/>
                <a:gd name="T11" fmla="*/ 0 h 1005"/>
                <a:gd name="T12" fmla="*/ 0 w 1433"/>
                <a:gd name="T13" fmla="*/ 0 h 1005"/>
                <a:gd name="T14" fmla="*/ 0 w 1433"/>
                <a:gd name="T15" fmla="*/ 0 h 1005"/>
                <a:gd name="T16" fmla="*/ 0 w 1433"/>
                <a:gd name="T17" fmla="*/ 0 h 1005"/>
                <a:gd name="T18" fmla="*/ 0 w 1433"/>
                <a:gd name="T19" fmla="*/ 0 h 1005"/>
                <a:gd name="T20" fmla="*/ 0 w 1433"/>
                <a:gd name="T21" fmla="*/ 0 h 1005"/>
                <a:gd name="T22" fmla="*/ 0 w 1433"/>
                <a:gd name="T23" fmla="*/ 0 h 1005"/>
                <a:gd name="T24" fmla="*/ 0 w 1433"/>
                <a:gd name="T25" fmla="*/ 0 h 1005"/>
                <a:gd name="T26" fmla="*/ 0 w 1433"/>
                <a:gd name="T27" fmla="*/ 0 h 1005"/>
                <a:gd name="T28" fmla="*/ 0 w 1433"/>
                <a:gd name="T29" fmla="*/ 0 h 1005"/>
                <a:gd name="T30" fmla="*/ 0 w 1433"/>
                <a:gd name="T31" fmla="*/ 0 h 1005"/>
                <a:gd name="T32" fmla="*/ 0 w 1433"/>
                <a:gd name="T33" fmla="*/ 0 h 1005"/>
                <a:gd name="T34" fmla="*/ 0 w 1433"/>
                <a:gd name="T35" fmla="*/ 0 h 1005"/>
                <a:gd name="T36" fmla="*/ 0 w 1433"/>
                <a:gd name="T37" fmla="*/ 0 h 1005"/>
                <a:gd name="T38" fmla="*/ 0 w 1433"/>
                <a:gd name="T39" fmla="*/ 0 h 1005"/>
                <a:gd name="T40" fmla="*/ 0 w 1433"/>
                <a:gd name="T41" fmla="*/ 0 h 1005"/>
                <a:gd name="T42" fmla="*/ 0 w 1433"/>
                <a:gd name="T43" fmla="*/ 0 h 1005"/>
                <a:gd name="T44" fmla="*/ 0 w 1433"/>
                <a:gd name="T45" fmla="*/ 0 h 1005"/>
                <a:gd name="T46" fmla="*/ 0 w 1433"/>
                <a:gd name="T47" fmla="*/ 0 h 1005"/>
                <a:gd name="T48" fmla="*/ 0 w 1433"/>
                <a:gd name="T49" fmla="*/ 0 h 1005"/>
                <a:gd name="T50" fmla="*/ 0 w 1433"/>
                <a:gd name="T51" fmla="*/ 0 h 1005"/>
                <a:gd name="T52" fmla="*/ 0 w 1433"/>
                <a:gd name="T53" fmla="*/ 0 h 1005"/>
                <a:gd name="T54" fmla="*/ 0 w 1433"/>
                <a:gd name="T55" fmla="*/ 0 h 1005"/>
                <a:gd name="T56" fmla="*/ 0 w 1433"/>
                <a:gd name="T57" fmla="*/ 0 h 1005"/>
                <a:gd name="T58" fmla="*/ 0 w 1433"/>
                <a:gd name="T59" fmla="*/ 0 h 1005"/>
                <a:gd name="T60" fmla="*/ 0 w 1433"/>
                <a:gd name="T61" fmla="*/ 0 h 1005"/>
                <a:gd name="T62" fmla="*/ 0 w 1433"/>
                <a:gd name="T63" fmla="*/ 0 h 1005"/>
                <a:gd name="T64" fmla="*/ 0 w 1433"/>
                <a:gd name="T65" fmla="*/ 0 h 10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33"/>
                <a:gd name="T100" fmla="*/ 0 h 1005"/>
                <a:gd name="T101" fmla="*/ 1433 w 1433"/>
                <a:gd name="T102" fmla="*/ 1005 h 10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33" h="1005">
                  <a:moveTo>
                    <a:pt x="1351" y="996"/>
                  </a:moveTo>
                  <a:lnTo>
                    <a:pt x="1317" y="1005"/>
                  </a:lnTo>
                  <a:lnTo>
                    <a:pt x="1284" y="1005"/>
                  </a:lnTo>
                  <a:lnTo>
                    <a:pt x="1260" y="1001"/>
                  </a:lnTo>
                  <a:lnTo>
                    <a:pt x="1230" y="991"/>
                  </a:lnTo>
                  <a:lnTo>
                    <a:pt x="1182" y="957"/>
                  </a:lnTo>
                  <a:lnTo>
                    <a:pt x="1124" y="928"/>
                  </a:lnTo>
                  <a:lnTo>
                    <a:pt x="984" y="866"/>
                  </a:lnTo>
                  <a:lnTo>
                    <a:pt x="854" y="788"/>
                  </a:lnTo>
                  <a:lnTo>
                    <a:pt x="593" y="619"/>
                  </a:lnTo>
                  <a:lnTo>
                    <a:pt x="458" y="536"/>
                  </a:lnTo>
                  <a:lnTo>
                    <a:pt x="328" y="455"/>
                  </a:lnTo>
                  <a:lnTo>
                    <a:pt x="188" y="387"/>
                  </a:lnTo>
                  <a:lnTo>
                    <a:pt x="44" y="329"/>
                  </a:lnTo>
                  <a:lnTo>
                    <a:pt x="5" y="165"/>
                  </a:lnTo>
                  <a:lnTo>
                    <a:pt x="0" y="78"/>
                  </a:lnTo>
                  <a:lnTo>
                    <a:pt x="5" y="44"/>
                  </a:lnTo>
                  <a:lnTo>
                    <a:pt x="19" y="5"/>
                  </a:lnTo>
                  <a:lnTo>
                    <a:pt x="67" y="0"/>
                  </a:lnTo>
                  <a:lnTo>
                    <a:pt x="116" y="11"/>
                  </a:lnTo>
                  <a:lnTo>
                    <a:pt x="159" y="30"/>
                  </a:lnTo>
                  <a:lnTo>
                    <a:pt x="198" y="58"/>
                  </a:lnTo>
                  <a:lnTo>
                    <a:pt x="280" y="121"/>
                  </a:lnTo>
                  <a:lnTo>
                    <a:pt x="323" y="150"/>
                  </a:lnTo>
                  <a:lnTo>
                    <a:pt x="367" y="169"/>
                  </a:lnTo>
                  <a:lnTo>
                    <a:pt x="623" y="348"/>
                  </a:lnTo>
                  <a:lnTo>
                    <a:pt x="888" y="517"/>
                  </a:lnTo>
                  <a:lnTo>
                    <a:pt x="1158" y="673"/>
                  </a:lnTo>
                  <a:lnTo>
                    <a:pt x="1433" y="812"/>
                  </a:lnTo>
                  <a:lnTo>
                    <a:pt x="1423" y="860"/>
                  </a:lnTo>
                  <a:lnTo>
                    <a:pt x="1400" y="904"/>
                  </a:lnTo>
                  <a:lnTo>
                    <a:pt x="1370" y="947"/>
                  </a:lnTo>
                  <a:lnTo>
                    <a:pt x="1351" y="9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9" name="Freeform 88"/>
            <p:cNvSpPr>
              <a:spLocks noEditPoints="1"/>
            </p:cNvSpPr>
            <p:nvPr/>
          </p:nvSpPr>
          <p:spPr bwMode="auto">
            <a:xfrm>
              <a:off x="3212" y="2835"/>
              <a:ext cx="51" cy="61"/>
            </a:xfrm>
            <a:custGeom>
              <a:avLst/>
              <a:gdLst>
                <a:gd name="T0" fmla="*/ 0 w 565"/>
                <a:gd name="T1" fmla="*/ 0 h 675"/>
                <a:gd name="T2" fmla="*/ 0 w 565"/>
                <a:gd name="T3" fmla="*/ 0 h 675"/>
                <a:gd name="T4" fmla="*/ 0 w 565"/>
                <a:gd name="T5" fmla="*/ 0 h 675"/>
                <a:gd name="T6" fmla="*/ 0 w 565"/>
                <a:gd name="T7" fmla="*/ 0 h 675"/>
                <a:gd name="T8" fmla="*/ 0 w 565"/>
                <a:gd name="T9" fmla="*/ 0 h 675"/>
                <a:gd name="T10" fmla="*/ 0 w 565"/>
                <a:gd name="T11" fmla="*/ 0 h 675"/>
                <a:gd name="T12" fmla="*/ 0 w 565"/>
                <a:gd name="T13" fmla="*/ 0 h 675"/>
                <a:gd name="T14" fmla="*/ 0 w 565"/>
                <a:gd name="T15" fmla="*/ 0 h 675"/>
                <a:gd name="T16" fmla="*/ 0 w 565"/>
                <a:gd name="T17" fmla="*/ 0 h 675"/>
                <a:gd name="T18" fmla="*/ 0 w 565"/>
                <a:gd name="T19" fmla="*/ 0 h 675"/>
                <a:gd name="T20" fmla="*/ 0 w 565"/>
                <a:gd name="T21" fmla="*/ 0 h 675"/>
                <a:gd name="T22" fmla="*/ 0 w 565"/>
                <a:gd name="T23" fmla="*/ 0 h 675"/>
                <a:gd name="T24" fmla="*/ 0 w 565"/>
                <a:gd name="T25" fmla="*/ 0 h 675"/>
                <a:gd name="T26" fmla="*/ 0 w 565"/>
                <a:gd name="T27" fmla="*/ 0 h 675"/>
                <a:gd name="T28" fmla="*/ 0 w 565"/>
                <a:gd name="T29" fmla="*/ 0 h 675"/>
                <a:gd name="T30" fmla="*/ 0 w 565"/>
                <a:gd name="T31" fmla="*/ 0 h 675"/>
                <a:gd name="T32" fmla="*/ 0 w 565"/>
                <a:gd name="T33" fmla="*/ 0 h 675"/>
                <a:gd name="T34" fmla="*/ 0 w 565"/>
                <a:gd name="T35" fmla="*/ 0 h 675"/>
                <a:gd name="T36" fmla="*/ 0 w 565"/>
                <a:gd name="T37" fmla="*/ 0 h 675"/>
                <a:gd name="T38" fmla="*/ 0 w 565"/>
                <a:gd name="T39" fmla="*/ 0 h 675"/>
                <a:gd name="T40" fmla="*/ 0 w 565"/>
                <a:gd name="T41" fmla="*/ 0 h 675"/>
                <a:gd name="T42" fmla="*/ 0 w 565"/>
                <a:gd name="T43" fmla="*/ 0 h 675"/>
                <a:gd name="T44" fmla="*/ 0 w 565"/>
                <a:gd name="T45" fmla="*/ 0 h 675"/>
                <a:gd name="T46" fmla="*/ 0 w 565"/>
                <a:gd name="T47" fmla="*/ 0 h 675"/>
                <a:gd name="T48" fmla="*/ 0 w 565"/>
                <a:gd name="T49" fmla="*/ 0 h 675"/>
                <a:gd name="T50" fmla="*/ 0 w 565"/>
                <a:gd name="T51" fmla="*/ 0 h 675"/>
                <a:gd name="T52" fmla="*/ 0 w 565"/>
                <a:gd name="T53" fmla="*/ 0 h 675"/>
                <a:gd name="T54" fmla="*/ 0 w 565"/>
                <a:gd name="T55" fmla="*/ 0 h 675"/>
                <a:gd name="T56" fmla="*/ 0 w 565"/>
                <a:gd name="T57" fmla="*/ 0 h 675"/>
                <a:gd name="T58" fmla="*/ 0 w 565"/>
                <a:gd name="T59" fmla="*/ 0 h 675"/>
                <a:gd name="T60" fmla="*/ 0 w 565"/>
                <a:gd name="T61" fmla="*/ 0 h 675"/>
                <a:gd name="T62" fmla="*/ 0 w 565"/>
                <a:gd name="T63" fmla="*/ 0 h 675"/>
                <a:gd name="T64" fmla="*/ 0 w 565"/>
                <a:gd name="T65" fmla="*/ 0 h 675"/>
                <a:gd name="T66" fmla="*/ 0 w 565"/>
                <a:gd name="T67" fmla="*/ 0 h 675"/>
                <a:gd name="T68" fmla="*/ 0 w 565"/>
                <a:gd name="T69" fmla="*/ 0 h 675"/>
                <a:gd name="T70" fmla="*/ 0 w 565"/>
                <a:gd name="T71" fmla="*/ 0 h 675"/>
                <a:gd name="T72" fmla="*/ 0 w 565"/>
                <a:gd name="T73" fmla="*/ 0 h 675"/>
                <a:gd name="T74" fmla="*/ 0 w 565"/>
                <a:gd name="T75" fmla="*/ 0 h 675"/>
                <a:gd name="T76" fmla="*/ 0 w 565"/>
                <a:gd name="T77" fmla="*/ 0 h 675"/>
                <a:gd name="T78" fmla="*/ 0 w 565"/>
                <a:gd name="T79" fmla="*/ 0 h 675"/>
                <a:gd name="T80" fmla="*/ 0 w 565"/>
                <a:gd name="T81" fmla="*/ 0 h 675"/>
                <a:gd name="T82" fmla="*/ 0 w 565"/>
                <a:gd name="T83" fmla="*/ 0 h 675"/>
                <a:gd name="T84" fmla="*/ 0 w 565"/>
                <a:gd name="T85" fmla="*/ 0 h 675"/>
                <a:gd name="T86" fmla="*/ 0 w 565"/>
                <a:gd name="T87" fmla="*/ 0 h 675"/>
                <a:gd name="T88" fmla="*/ 0 w 565"/>
                <a:gd name="T89" fmla="*/ 0 h 675"/>
                <a:gd name="T90" fmla="*/ 0 w 565"/>
                <a:gd name="T91" fmla="*/ 0 h 675"/>
                <a:gd name="T92" fmla="*/ 0 w 565"/>
                <a:gd name="T93" fmla="*/ 0 h 675"/>
                <a:gd name="T94" fmla="*/ 0 w 565"/>
                <a:gd name="T95" fmla="*/ 0 h 675"/>
                <a:gd name="T96" fmla="*/ 0 w 565"/>
                <a:gd name="T97" fmla="*/ 0 h 67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5"/>
                <a:gd name="T148" fmla="*/ 0 h 675"/>
                <a:gd name="T149" fmla="*/ 565 w 565"/>
                <a:gd name="T150" fmla="*/ 675 h 67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5" h="675">
                  <a:moveTo>
                    <a:pt x="521" y="121"/>
                  </a:moveTo>
                  <a:lnTo>
                    <a:pt x="444" y="67"/>
                  </a:lnTo>
                  <a:lnTo>
                    <a:pt x="362" y="23"/>
                  </a:lnTo>
                  <a:lnTo>
                    <a:pt x="318" y="9"/>
                  </a:lnTo>
                  <a:lnTo>
                    <a:pt x="276" y="0"/>
                  </a:lnTo>
                  <a:lnTo>
                    <a:pt x="227" y="4"/>
                  </a:lnTo>
                  <a:lnTo>
                    <a:pt x="179" y="19"/>
                  </a:lnTo>
                  <a:lnTo>
                    <a:pt x="130" y="43"/>
                  </a:lnTo>
                  <a:lnTo>
                    <a:pt x="83" y="72"/>
                  </a:lnTo>
                  <a:lnTo>
                    <a:pt x="44" y="115"/>
                  </a:lnTo>
                  <a:lnTo>
                    <a:pt x="20" y="169"/>
                  </a:lnTo>
                  <a:lnTo>
                    <a:pt x="0" y="294"/>
                  </a:lnTo>
                  <a:lnTo>
                    <a:pt x="5" y="362"/>
                  </a:lnTo>
                  <a:lnTo>
                    <a:pt x="9" y="424"/>
                  </a:lnTo>
                  <a:lnTo>
                    <a:pt x="30" y="488"/>
                  </a:lnTo>
                  <a:lnTo>
                    <a:pt x="53" y="545"/>
                  </a:lnTo>
                  <a:lnTo>
                    <a:pt x="88" y="603"/>
                  </a:lnTo>
                  <a:lnTo>
                    <a:pt x="130" y="652"/>
                  </a:lnTo>
                  <a:lnTo>
                    <a:pt x="266" y="675"/>
                  </a:lnTo>
                  <a:lnTo>
                    <a:pt x="333" y="675"/>
                  </a:lnTo>
                  <a:lnTo>
                    <a:pt x="362" y="666"/>
                  </a:lnTo>
                  <a:lnTo>
                    <a:pt x="391" y="652"/>
                  </a:lnTo>
                  <a:lnTo>
                    <a:pt x="459" y="603"/>
                  </a:lnTo>
                  <a:lnTo>
                    <a:pt x="512" y="540"/>
                  </a:lnTo>
                  <a:lnTo>
                    <a:pt x="546" y="478"/>
                  </a:lnTo>
                  <a:lnTo>
                    <a:pt x="561" y="405"/>
                  </a:lnTo>
                  <a:lnTo>
                    <a:pt x="565" y="332"/>
                  </a:lnTo>
                  <a:lnTo>
                    <a:pt x="561" y="255"/>
                  </a:lnTo>
                  <a:lnTo>
                    <a:pt x="546" y="187"/>
                  </a:lnTo>
                  <a:lnTo>
                    <a:pt x="521" y="121"/>
                  </a:lnTo>
                  <a:close/>
                  <a:moveTo>
                    <a:pt x="151" y="294"/>
                  </a:moveTo>
                  <a:lnTo>
                    <a:pt x="151" y="260"/>
                  </a:lnTo>
                  <a:lnTo>
                    <a:pt x="155" y="236"/>
                  </a:lnTo>
                  <a:lnTo>
                    <a:pt x="169" y="222"/>
                  </a:lnTo>
                  <a:lnTo>
                    <a:pt x="188" y="212"/>
                  </a:lnTo>
                  <a:lnTo>
                    <a:pt x="232" y="187"/>
                  </a:lnTo>
                  <a:lnTo>
                    <a:pt x="246" y="173"/>
                  </a:lnTo>
                  <a:lnTo>
                    <a:pt x="260" y="144"/>
                  </a:lnTo>
                  <a:lnTo>
                    <a:pt x="276" y="135"/>
                  </a:lnTo>
                  <a:lnTo>
                    <a:pt x="295" y="135"/>
                  </a:lnTo>
                  <a:lnTo>
                    <a:pt x="339" y="149"/>
                  </a:lnTo>
                  <a:lnTo>
                    <a:pt x="376" y="179"/>
                  </a:lnTo>
                  <a:lnTo>
                    <a:pt x="406" y="212"/>
                  </a:lnTo>
                  <a:lnTo>
                    <a:pt x="333" y="217"/>
                  </a:lnTo>
                  <a:lnTo>
                    <a:pt x="266" y="217"/>
                  </a:lnTo>
                  <a:lnTo>
                    <a:pt x="232" y="227"/>
                  </a:lnTo>
                  <a:lnTo>
                    <a:pt x="198" y="241"/>
                  </a:lnTo>
                  <a:lnTo>
                    <a:pt x="174" y="260"/>
                  </a:lnTo>
                  <a:lnTo>
                    <a:pt x="151" y="2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0" name="Freeform 89"/>
            <p:cNvSpPr>
              <a:spLocks/>
            </p:cNvSpPr>
            <p:nvPr/>
          </p:nvSpPr>
          <p:spPr bwMode="auto">
            <a:xfrm>
              <a:off x="3187" y="2404"/>
              <a:ext cx="18" cy="14"/>
            </a:xfrm>
            <a:custGeom>
              <a:avLst/>
              <a:gdLst>
                <a:gd name="T0" fmla="*/ 0 w 193"/>
                <a:gd name="T1" fmla="*/ 0 h 158"/>
                <a:gd name="T2" fmla="*/ 0 w 193"/>
                <a:gd name="T3" fmla="*/ 0 h 158"/>
                <a:gd name="T4" fmla="*/ 0 w 193"/>
                <a:gd name="T5" fmla="*/ 0 h 158"/>
                <a:gd name="T6" fmla="*/ 0 w 193"/>
                <a:gd name="T7" fmla="*/ 0 h 158"/>
                <a:gd name="T8" fmla="*/ 0 w 193"/>
                <a:gd name="T9" fmla="*/ 0 h 158"/>
                <a:gd name="T10" fmla="*/ 0 w 193"/>
                <a:gd name="T11" fmla="*/ 0 h 158"/>
                <a:gd name="T12" fmla="*/ 0 w 193"/>
                <a:gd name="T13" fmla="*/ 0 h 158"/>
                <a:gd name="T14" fmla="*/ 0 w 193"/>
                <a:gd name="T15" fmla="*/ 0 h 158"/>
                <a:gd name="T16" fmla="*/ 0 w 193"/>
                <a:gd name="T17" fmla="*/ 0 h 158"/>
                <a:gd name="T18" fmla="*/ 0 w 193"/>
                <a:gd name="T19" fmla="*/ 0 h 158"/>
                <a:gd name="T20" fmla="*/ 0 w 193"/>
                <a:gd name="T21" fmla="*/ 0 h 158"/>
                <a:gd name="T22" fmla="*/ 0 w 193"/>
                <a:gd name="T23" fmla="*/ 0 h 158"/>
                <a:gd name="T24" fmla="*/ 0 w 193"/>
                <a:gd name="T25" fmla="*/ 0 h 158"/>
                <a:gd name="T26" fmla="*/ 0 w 193"/>
                <a:gd name="T27" fmla="*/ 0 h 158"/>
                <a:gd name="T28" fmla="*/ 0 w 193"/>
                <a:gd name="T29" fmla="*/ 0 h 1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3"/>
                <a:gd name="T46" fmla="*/ 0 h 158"/>
                <a:gd name="T47" fmla="*/ 193 w 193"/>
                <a:gd name="T48" fmla="*/ 158 h 15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3" h="158">
                  <a:moveTo>
                    <a:pt x="19" y="139"/>
                  </a:moveTo>
                  <a:lnTo>
                    <a:pt x="19" y="120"/>
                  </a:lnTo>
                  <a:lnTo>
                    <a:pt x="10" y="95"/>
                  </a:lnTo>
                  <a:lnTo>
                    <a:pt x="0" y="67"/>
                  </a:lnTo>
                  <a:lnTo>
                    <a:pt x="0" y="33"/>
                  </a:lnTo>
                  <a:lnTo>
                    <a:pt x="35" y="18"/>
                  </a:lnTo>
                  <a:lnTo>
                    <a:pt x="72" y="4"/>
                  </a:lnTo>
                  <a:lnTo>
                    <a:pt x="111" y="0"/>
                  </a:lnTo>
                  <a:lnTo>
                    <a:pt x="130" y="0"/>
                  </a:lnTo>
                  <a:lnTo>
                    <a:pt x="144" y="14"/>
                  </a:lnTo>
                  <a:lnTo>
                    <a:pt x="193" y="91"/>
                  </a:lnTo>
                  <a:lnTo>
                    <a:pt x="165" y="130"/>
                  </a:lnTo>
                  <a:lnTo>
                    <a:pt x="121" y="153"/>
                  </a:lnTo>
                  <a:lnTo>
                    <a:pt x="68" y="158"/>
                  </a:lnTo>
                  <a:lnTo>
                    <a:pt x="19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1" name="Freeform 90"/>
            <p:cNvSpPr>
              <a:spLocks/>
            </p:cNvSpPr>
            <p:nvPr/>
          </p:nvSpPr>
          <p:spPr bwMode="auto">
            <a:xfrm>
              <a:off x="3167" y="2860"/>
              <a:ext cx="24" cy="87"/>
            </a:xfrm>
            <a:custGeom>
              <a:avLst/>
              <a:gdLst>
                <a:gd name="T0" fmla="*/ 0 w 271"/>
                <a:gd name="T1" fmla="*/ 0 h 957"/>
                <a:gd name="T2" fmla="*/ 0 w 271"/>
                <a:gd name="T3" fmla="*/ 0 h 957"/>
                <a:gd name="T4" fmla="*/ 0 w 271"/>
                <a:gd name="T5" fmla="*/ 0 h 957"/>
                <a:gd name="T6" fmla="*/ 0 w 271"/>
                <a:gd name="T7" fmla="*/ 0 h 957"/>
                <a:gd name="T8" fmla="*/ 0 w 271"/>
                <a:gd name="T9" fmla="*/ 0 h 957"/>
                <a:gd name="T10" fmla="*/ 0 w 271"/>
                <a:gd name="T11" fmla="*/ 0 h 957"/>
                <a:gd name="T12" fmla="*/ 0 w 271"/>
                <a:gd name="T13" fmla="*/ 0 h 957"/>
                <a:gd name="T14" fmla="*/ 0 w 271"/>
                <a:gd name="T15" fmla="*/ 0 h 957"/>
                <a:gd name="T16" fmla="*/ 0 w 271"/>
                <a:gd name="T17" fmla="*/ 0 h 957"/>
                <a:gd name="T18" fmla="*/ 0 w 271"/>
                <a:gd name="T19" fmla="*/ 0 h 957"/>
                <a:gd name="T20" fmla="*/ 0 w 271"/>
                <a:gd name="T21" fmla="*/ 0 h 957"/>
                <a:gd name="T22" fmla="*/ 0 w 271"/>
                <a:gd name="T23" fmla="*/ 0 h 957"/>
                <a:gd name="T24" fmla="*/ 0 w 271"/>
                <a:gd name="T25" fmla="*/ 0 h 957"/>
                <a:gd name="T26" fmla="*/ 0 w 271"/>
                <a:gd name="T27" fmla="*/ 0 h 957"/>
                <a:gd name="T28" fmla="*/ 0 w 271"/>
                <a:gd name="T29" fmla="*/ 0 h 957"/>
                <a:gd name="T30" fmla="*/ 0 w 271"/>
                <a:gd name="T31" fmla="*/ 0 h 957"/>
                <a:gd name="T32" fmla="*/ 0 w 271"/>
                <a:gd name="T33" fmla="*/ 0 h 957"/>
                <a:gd name="T34" fmla="*/ 0 w 271"/>
                <a:gd name="T35" fmla="*/ 0 h 957"/>
                <a:gd name="T36" fmla="*/ 0 w 271"/>
                <a:gd name="T37" fmla="*/ 0 h 957"/>
                <a:gd name="T38" fmla="*/ 0 w 271"/>
                <a:gd name="T39" fmla="*/ 0 h 957"/>
                <a:gd name="T40" fmla="*/ 0 w 271"/>
                <a:gd name="T41" fmla="*/ 0 h 957"/>
                <a:gd name="T42" fmla="*/ 0 w 271"/>
                <a:gd name="T43" fmla="*/ 0 h 957"/>
                <a:gd name="T44" fmla="*/ 0 w 271"/>
                <a:gd name="T45" fmla="*/ 0 h 957"/>
                <a:gd name="T46" fmla="*/ 0 w 271"/>
                <a:gd name="T47" fmla="*/ 0 h 957"/>
                <a:gd name="T48" fmla="*/ 0 w 271"/>
                <a:gd name="T49" fmla="*/ 0 h 957"/>
                <a:gd name="T50" fmla="*/ 0 w 271"/>
                <a:gd name="T51" fmla="*/ 0 h 957"/>
                <a:gd name="T52" fmla="*/ 0 w 271"/>
                <a:gd name="T53" fmla="*/ 0 h 957"/>
                <a:gd name="T54" fmla="*/ 0 w 271"/>
                <a:gd name="T55" fmla="*/ 0 h 957"/>
                <a:gd name="T56" fmla="*/ 0 w 271"/>
                <a:gd name="T57" fmla="*/ 0 h 957"/>
                <a:gd name="T58" fmla="*/ 0 w 271"/>
                <a:gd name="T59" fmla="*/ 0 h 95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71"/>
                <a:gd name="T91" fmla="*/ 0 h 957"/>
                <a:gd name="T92" fmla="*/ 271 w 271"/>
                <a:gd name="T93" fmla="*/ 957 h 95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71" h="957">
                  <a:moveTo>
                    <a:pt x="106" y="957"/>
                  </a:moveTo>
                  <a:lnTo>
                    <a:pt x="57" y="918"/>
                  </a:lnTo>
                  <a:lnTo>
                    <a:pt x="29" y="865"/>
                  </a:lnTo>
                  <a:lnTo>
                    <a:pt x="10" y="807"/>
                  </a:lnTo>
                  <a:lnTo>
                    <a:pt x="0" y="739"/>
                  </a:lnTo>
                  <a:lnTo>
                    <a:pt x="0" y="604"/>
                  </a:lnTo>
                  <a:lnTo>
                    <a:pt x="15" y="473"/>
                  </a:lnTo>
                  <a:lnTo>
                    <a:pt x="29" y="415"/>
                  </a:lnTo>
                  <a:lnTo>
                    <a:pt x="29" y="357"/>
                  </a:lnTo>
                  <a:lnTo>
                    <a:pt x="24" y="226"/>
                  </a:lnTo>
                  <a:lnTo>
                    <a:pt x="24" y="164"/>
                  </a:lnTo>
                  <a:lnTo>
                    <a:pt x="34" y="106"/>
                  </a:lnTo>
                  <a:lnTo>
                    <a:pt x="57" y="53"/>
                  </a:lnTo>
                  <a:lnTo>
                    <a:pt x="92" y="10"/>
                  </a:lnTo>
                  <a:lnTo>
                    <a:pt x="155" y="0"/>
                  </a:lnTo>
                  <a:lnTo>
                    <a:pt x="174" y="4"/>
                  </a:lnTo>
                  <a:lnTo>
                    <a:pt x="188" y="15"/>
                  </a:lnTo>
                  <a:lnTo>
                    <a:pt x="213" y="43"/>
                  </a:lnTo>
                  <a:lnTo>
                    <a:pt x="217" y="87"/>
                  </a:lnTo>
                  <a:lnTo>
                    <a:pt x="227" y="189"/>
                  </a:lnTo>
                  <a:lnTo>
                    <a:pt x="236" y="232"/>
                  </a:lnTo>
                  <a:lnTo>
                    <a:pt x="257" y="266"/>
                  </a:lnTo>
                  <a:lnTo>
                    <a:pt x="271" y="449"/>
                  </a:lnTo>
                  <a:lnTo>
                    <a:pt x="271" y="546"/>
                  </a:lnTo>
                  <a:lnTo>
                    <a:pt x="266" y="642"/>
                  </a:lnTo>
                  <a:lnTo>
                    <a:pt x="246" y="735"/>
                  </a:lnTo>
                  <a:lnTo>
                    <a:pt x="217" y="821"/>
                  </a:lnTo>
                  <a:lnTo>
                    <a:pt x="169" y="893"/>
                  </a:lnTo>
                  <a:lnTo>
                    <a:pt x="141" y="928"/>
                  </a:lnTo>
                  <a:lnTo>
                    <a:pt x="106" y="9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2" name="Freeform 91"/>
            <p:cNvSpPr>
              <a:spLocks/>
            </p:cNvSpPr>
            <p:nvPr/>
          </p:nvSpPr>
          <p:spPr bwMode="auto">
            <a:xfrm>
              <a:off x="3123" y="2419"/>
              <a:ext cx="49" cy="72"/>
            </a:xfrm>
            <a:custGeom>
              <a:avLst/>
              <a:gdLst>
                <a:gd name="T0" fmla="*/ 0 w 539"/>
                <a:gd name="T1" fmla="*/ 0 h 782"/>
                <a:gd name="T2" fmla="*/ 0 w 539"/>
                <a:gd name="T3" fmla="*/ 0 h 782"/>
                <a:gd name="T4" fmla="*/ 0 w 539"/>
                <a:gd name="T5" fmla="*/ 0 h 782"/>
                <a:gd name="T6" fmla="*/ 0 w 539"/>
                <a:gd name="T7" fmla="*/ 0 h 782"/>
                <a:gd name="T8" fmla="*/ 0 w 539"/>
                <a:gd name="T9" fmla="*/ 0 h 782"/>
                <a:gd name="T10" fmla="*/ 0 w 539"/>
                <a:gd name="T11" fmla="*/ 0 h 782"/>
                <a:gd name="T12" fmla="*/ 0 w 539"/>
                <a:gd name="T13" fmla="*/ 0 h 782"/>
                <a:gd name="T14" fmla="*/ 0 w 539"/>
                <a:gd name="T15" fmla="*/ 0 h 782"/>
                <a:gd name="T16" fmla="*/ 0 w 539"/>
                <a:gd name="T17" fmla="*/ 0 h 782"/>
                <a:gd name="T18" fmla="*/ 0 w 539"/>
                <a:gd name="T19" fmla="*/ 0 h 782"/>
                <a:gd name="T20" fmla="*/ 0 w 539"/>
                <a:gd name="T21" fmla="*/ 0 h 782"/>
                <a:gd name="T22" fmla="*/ 0 w 539"/>
                <a:gd name="T23" fmla="*/ 0 h 782"/>
                <a:gd name="T24" fmla="*/ 0 w 539"/>
                <a:gd name="T25" fmla="*/ 0 h 782"/>
                <a:gd name="T26" fmla="*/ 0 w 539"/>
                <a:gd name="T27" fmla="*/ 0 h 782"/>
                <a:gd name="T28" fmla="*/ 0 w 539"/>
                <a:gd name="T29" fmla="*/ 0 h 782"/>
                <a:gd name="T30" fmla="*/ 0 w 539"/>
                <a:gd name="T31" fmla="*/ 0 h 782"/>
                <a:gd name="T32" fmla="*/ 0 w 539"/>
                <a:gd name="T33" fmla="*/ 0 h 782"/>
                <a:gd name="T34" fmla="*/ 0 w 539"/>
                <a:gd name="T35" fmla="*/ 0 h 782"/>
                <a:gd name="T36" fmla="*/ 0 w 539"/>
                <a:gd name="T37" fmla="*/ 0 h 782"/>
                <a:gd name="T38" fmla="*/ 0 w 539"/>
                <a:gd name="T39" fmla="*/ 0 h 782"/>
                <a:gd name="T40" fmla="*/ 0 w 539"/>
                <a:gd name="T41" fmla="*/ 0 h 782"/>
                <a:gd name="T42" fmla="*/ 0 w 539"/>
                <a:gd name="T43" fmla="*/ 0 h 782"/>
                <a:gd name="T44" fmla="*/ 0 w 539"/>
                <a:gd name="T45" fmla="*/ 0 h 782"/>
                <a:gd name="T46" fmla="*/ 0 w 539"/>
                <a:gd name="T47" fmla="*/ 0 h 782"/>
                <a:gd name="T48" fmla="*/ 0 w 539"/>
                <a:gd name="T49" fmla="*/ 0 h 782"/>
                <a:gd name="T50" fmla="*/ 0 w 539"/>
                <a:gd name="T51" fmla="*/ 0 h 782"/>
                <a:gd name="T52" fmla="*/ 0 w 539"/>
                <a:gd name="T53" fmla="*/ 0 h 782"/>
                <a:gd name="T54" fmla="*/ 0 w 539"/>
                <a:gd name="T55" fmla="*/ 0 h 782"/>
                <a:gd name="T56" fmla="*/ 0 w 539"/>
                <a:gd name="T57" fmla="*/ 0 h 782"/>
                <a:gd name="T58" fmla="*/ 0 w 539"/>
                <a:gd name="T59" fmla="*/ 0 h 782"/>
                <a:gd name="T60" fmla="*/ 0 w 539"/>
                <a:gd name="T61" fmla="*/ 0 h 782"/>
                <a:gd name="T62" fmla="*/ 0 w 539"/>
                <a:gd name="T63" fmla="*/ 0 h 7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39"/>
                <a:gd name="T97" fmla="*/ 0 h 782"/>
                <a:gd name="T98" fmla="*/ 539 w 539"/>
                <a:gd name="T99" fmla="*/ 782 h 7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39" h="782">
                  <a:moveTo>
                    <a:pt x="400" y="260"/>
                  </a:moveTo>
                  <a:lnTo>
                    <a:pt x="337" y="376"/>
                  </a:lnTo>
                  <a:lnTo>
                    <a:pt x="284" y="502"/>
                  </a:lnTo>
                  <a:lnTo>
                    <a:pt x="241" y="627"/>
                  </a:lnTo>
                  <a:lnTo>
                    <a:pt x="207" y="758"/>
                  </a:lnTo>
                  <a:lnTo>
                    <a:pt x="169" y="777"/>
                  </a:lnTo>
                  <a:lnTo>
                    <a:pt x="125" y="782"/>
                  </a:lnTo>
                  <a:lnTo>
                    <a:pt x="101" y="777"/>
                  </a:lnTo>
                  <a:lnTo>
                    <a:pt x="86" y="768"/>
                  </a:lnTo>
                  <a:lnTo>
                    <a:pt x="72" y="748"/>
                  </a:lnTo>
                  <a:lnTo>
                    <a:pt x="57" y="724"/>
                  </a:lnTo>
                  <a:lnTo>
                    <a:pt x="23" y="647"/>
                  </a:lnTo>
                  <a:lnTo>
                    <a:pt x="0" y="554"/>
                  </a:lnTo>
                  <a:lnTo>
                    <a:pt x="0" y="463"/>
                  </a:lnTo>
                  <a:lnTo>
                    <a:pt x="14" y="366"/>
                  </a:lnTo>
                  <a:lnTo>
                    <a:pt x="48" y="352"/>
                  </a:lnTo>
                  <a:lnTo>
                    <a:pt x="81" y="328"/>
                  </a:lnTo>
                  <a:lnTo>
                    <a:pt x="144" y="265"/>
                  </a:lnTo>
                  <a:lnTo>
                    <a:pt x="251" y="120"/>
                  </a:lnTo>
                  <a:lnTo>
                    <a:pt x="308" y="52"/>
                  </a:lnTo>
                  <a:lnTo>
                    <a:pt x="337" y="28"/>
                  </a:lnTo>
                  <a:lnTo>
                    <a:pt x="372" y="9"/>
                  </a:lnTo>
                  <a:lnTo>
                    <a:pt x="409" y="0"/>
                  </a:lnTo>
                  <a:lnTo>
                    <a:pt x="448" y="0"/>
                  </a:lnTo>
                  <a:lnTo>
                    <a:pt x="492" y="9"/>
                  </a:lnTo>
                  <a:lnTo>
                    <a:pt x="539" y="33"/>
                  </a:lnTo>
                  <a:lnTo>
                    <a:pt x="521" y="86"/>
                  </a:lnTo>
                  <a:lnTo>
                    <a:pt x="502" y="158"/>
                  </a:lnTo>
                  <a:lnTo>
                    <a:pt x="482" y="193"/>
                  </a:lnTo>
                  <a:lnTo>
                    <a:pt x="463" y="221"/>
                  </a:lnTo>
                  <a:lnTo>
                    <a:pt x="438" y="245"/>
                  </a:lnTo>
                  <a:lnTo>
                    <a:pt x="400" y="2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3" name="Freeform 92"/>
            <p:cNvSpPr>
              <a:spLocks/>
            </p:cNvSpPr>
            <p:nvPr/>
          </p:nvSpPr>
          <p:spPr bwMode="auto">
            <a:xfrm>
              <a:off x="3126" y="3109"/>
              <a:ext cx="25" cy="201"/>
            </a:xfrm>
            <a:custGeom>
              <a:avLst/>
              <a:gdLst>
                <a:gd name="T0" fmla="*/ 0 w 270"/>
                <a:gd name="T1" fmla="*/ 0 h 2208"/>
                <a:gd name="T2" fmla="*/ 0 w 270"/>
                <a:gd name="T3" fmla="*/ 0 h 2208"/>
                <a:gd name="T4" fmla="*/ 0 w 270"/>
                <a:gd name="T5" fmla="*/ 0 h 2208"/>
                <a:gd name="T6" fmla="*/ 0 w 270"/>
                <a:gd name="T7" fmla="*/ 0 h 2208"/>
                <a:gd name="T8" fmla="*/ 0 w 270"/>
                <a:gd name="T9" fmla="*/ 0 h 2208"/>
                <a:gd name="T10" fmla="*/ 0 w 270"/>
                <a:gd name="T11" fmla="*/ 0 h 2208"/>
                <a:gd name="T12" fmla="*/ 0 w 270"/>
                <a:gd name="T13" fmla="*/ 0 h 2208"/>
                <a:gd name="T14" fmla="*/ 0 w 270"/>
                <a:gd name="T15" fmla="*/ 0 h 2208"/>
                <a:gd name="T16" fmla="*/ 0 w 270"/>
                <a:gd name="T17" fmla="*/ 0 h 2208"/>
                <a:gd name="T18" fmla="*/ 0 w 270"/>
                <a:gd name="T19" fmla="*/ 0 h 2208"/>
                <a:gd name="T20" fmla="*/ 0 w 270"/>
                <a:gd name="T21" fmla="*/ 0 h 2208"/>
                <a:gd name="T22" fmla="*/ 0 w 270"/>
                <a:gd name="T23" fmla="*/ 0 h 2208"/>
                <a:gd name="T24" fmla="*/ 0 w 270"/>
                <a:gd name="T25" fmla="*/ 0 h 2208"/>
                <a:gd name="T26" fmla="*/ 0 w 270"/>
                <a:gd name="T27" fmla="*/ 0 h 2208"/>
                <a:gd name="T28" fmla="*/ 0 w 270"/>
                <a:gd name="T29" fmla="*/ 0 h 2208"/>
                <a:gd name="T30" fmla="*/ 0 w 270"/>
                <a:gd name="T31" fmla="*/ 0 h 2208"/>
                <a:gd name="T32" fmla="*/ 0 w 270"/>
                <a:gd name="T33" fmla="*/ 0 h 2208"/>
                <a:gd name="T34" fmla="*/ 0 w 270"/>
                <a:gd name="T35" fmla="*/ 0 h 2208"/>
                <a:gd name="T36" fmla="*/ 0 w 270"/>
                <a:gd name="T37" fmla="*/ 0 h 2208"/>
                <a:gd name="T38" fmla="*/ 0 w 270"/>
                <a:gd name="T39" fmla="*/ 0 h 2208"/>
                <a:gd name="T40" fmla="*/ 0 w 270"/>
                <a:gd name="T41" fmla="*/ 0 h 2208"/>
                <a:gd name="T42" fmla="*/ 0 w 270"/>
                <a:gd name="T43" fmla="*/ 0 h 2208"/>
                <a:gd name="T44" fmla="*/ 0 w 270"/>
                <a:gd name="T45" fmla="*/ 0 h 2208"/>
                <a:gd name="T46" fmla="*/ 0 w 270"/>
                <a:gd name="T47" fmla="*/ 0 h 2208"/>
                <a:gd name="T48" fmla="*/ 0 w 270"/>
                <a:gd name="T49" fmla="*/ 0 h 2208"/>
                <a:gd name="T50" fmla="*/ 0 w 270"/>
                <a:gd name="T51" fmla="*/ 0 h 2208"/>
                <a:gd name="T52" fmla="*/ 0 w 270"/>
                <a:gd name="T53" fmla="*/ 0 h 2208"/>
                <a:gd name="T54" fmla="*/ 0 w 270"/>
                <a:gd name="T55" fmla="*/ 0 h 2208"/>
                <a:gd name="T56" fmla="*/ 0 w 270"/>
                <a:gd name="T57" fmla="*/ 0 h 2208"/>
                <a:gd name="T58" fmla="*/ 0 w 270"/>
                <a:gd name="T59" fmla="*/ 0 h 2208"/>
                <a:gd name="T60" fmla="*/ 0 w 270"/>
                <a:gd name="T61" fmla="*/ 0 h 2208"/>
                <a:gd name="T62" fmla="*/ 0 w 270"/>
                <a:gd name="T63" fmla="*/ 0 h 2208"/>
                <a:gd name="T64" fmla="*/ 0 w 270"/>
                <a:gd name="T65" fmla="*/ 0 h 2208"/>
                <a:gd name="T66" fmla="*/ 0 w 270"/>
                <a:gd name="T67" fmla="*/ 0 h 2208"/>
                <a:gd name="T68" fmla="*/ 0 w 270"/>
                <a:gd name="T69" fmla="*/ 0 h 2208"/>
                <a:gd name="T70" fmla="*/ 0 w 270"/>
                <a:gd name="T71" fmla="*/ 0 h 2208"/>
                <a:gd name="T72" fmla="*/ 0 w 270"/>
                <a:gd name="T73" fmla="*/ 0 h 2208"/>
                <a:gd name="T74" fmla="*/ 0 w 270"/>
                <a:gd name="T75" fmla="*/ 0 h 220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2208"/>
                <a:gd name="T116" fmla="*/ 270 w 270"/>
                <a:gd name="T117" fmla="*/ 2208 h 220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2208">
                  <a:moveTo>
                    <a:pt x="265" y="2180"/>
                  </a:moveTo>
                  <a:lnTo>
                    <a:pt x="221" y="2198"/>
                  </a:lnTo>
                  <a:lnTo>
                    <a:pt x="202" y="2208"/>
                  </a:lnTo>
                  <a:lnTo>
                    <a:pt x="173" y="2203"/>
                  </a:lnTo>
                  <a:lnTo>
                    <a:pt x="139" y="2169"/>
                  </a:lnTo>
                  <a:lnTo>
                    <a:pt x="115" y="2131"/>
                  </a:lnTo>
                  <a:lnTo>
                    <a:pt x="95" y="2092"/>
                  </a:lnTo>
                  <a:lnTo>
                    <a:pt x="87" y="2048"/>
                  </a:lnTo>
                  <a:lnTo>
                    <a:pt x="72" y="1962"/>
                  </a:lnTo>
                  <a:lnTo>
                    <a:pt x="57" y="1870"/>
                  </a:lnTo>
                  <a:lnTo>
                    <a:pt x="33" y="1816"/>
                  </a:lnTo>
                  <a:lnTo>
                    <a:pt x="19" y="1758"/>
                  </a:lnTo>
                  <a:lnTo>
                    <a:pt x="0" y="1648"/>
                  </a:lnTo>
                  <a:lnTo>
                    <a:pt x="0" y="1527"/>
                  </a:lnTo>
                  <a:lnTo>
                    <a:pt x="9" y="1405"/>
                  </a:lnTo>
                  <a:lnTo>
                    <a:pt x="38" y="1175"/>
                  </a:lnTo>
                  <a:lnTo>
                    <a:pt x="47" y="1068"/>
                  </a:lnTo>
                  <a:lnTo>
                    <a:pt x="47" y="971"/>
                  </a:lnTo>
                  <a:lnTo>
                    <a:pt x="67" y="497"/>
                  </a:lnTo>
                  <a:lnTo>
                    <a:pt x="77" y="265"/>
                  </a:lnTo>
                  <a:lnTo>
                    <a:pt x="72" y="28"/>
                  </a:lnTo>
                  <a:lnTo>
                    <a:pt x="87" y="14"/>
                  </a:lnTo>
                  <a:lnTo>
                    <a:pt x="101" y="4"/>
                  </a:lnTo>
                  <a:lnTo>
                    <a:pt x="135" y="0"/>
                  </a:lnTo>
                  <a:lnTo>
                    <a:pt x="207" y="19"/>
                  </a:lnTo>
                  <a:lnTo>
                    <a:pt x="193" y="111"/>
                  </a:lnTo>
                  <a:lnTo>
                    <a:pt x="197" y="203"/>
                  </a:lnTo>
                  <a:lnTo>
                    <a:pt x="212" y="295"/>
                  </a:lnTo>
                  <a:lnTo>
                    <a:pt x="231" y="386"/>
                  </a:lnTo>
                  <a:lnTo>
                    <a:pt x="245" y="473"/>
                  </a:lnTo>
                  <a:lnTo>
                    <a:pt x="255" y="564"/>
                  </a:lnTo>
                  <a:lnTo>
                    <a:pt x="255" y="657"/>
                  </a:lnTo>
                  <a:lnTo>
                    <a:pt x="236" y="753"/>
                  </a:lnTo>
                  <a:lnTo>
                    <a:pt x="250" y="938"/>
                  </a:lnTo>
                  <a:lnTo>
                    <a:pt x="260" y="1117"/>
                  </a:lnTo>
                  <a:lnTo>
                    <a:pt x="270" y="1459"/>
                  </a:lnTo>
                  <a:lnTo>
                    <a:pt x="265" y="1807"/>
                  </a:lnTo>
                  <a:lnTo>
                    <a:pt x="265" y="21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4" name="Freeform 93"/>
            <p:cNvSpPr>
              <a:spLocks/>
            </p:cNvSpPr>
            <p:nvPr/>
          </p:nvSpPr>
          <p:spPr bwMode="auto">
            <a:xfrm>
              <a:off x="3123" y="3045"/>
              <a:ext cx="16" cy="15"/>
            </a:xfrm>
            <a:custGeom>
              <a:avLst/>
              <a:gdLst>
                <a:gd name="T0" fmla="*/ 0 w 173"/>
                <a:gd name="T1" fmla="*/ 0 h 164"/>
                <a:gd name="T2" fmla="*/ 0 w 173"/>
                <a:gd name="T3" fmla="*/ 0 h 164"/>
                <a:gd name="T4" fmla="*/ 0 w 173"/>
                <a:gd name="T5" fmla="*/ 0 h 164"/>
                <a:gd name="T6" fmla="*/ 0 w 173"/>
                <a:gd name="T7" fmla="*/ 0 h 164"/>
                <a:gd name="T8" fmla="*/ 0 w 173"/>
                <a:gd name="T9" fmla="*/ 0 h 164"/>
                <a:gd name="T10" fmla="*/ 0 w 173"/>
                <a:gd name="T11" fmla="*/ 0 h 164"/>
                <a:gd name="T12" fmla="*/ 0 w 173"/>
                <a:gd name="T13" fmla="*/ 0 h 164"/>
                <a:gd name="T14" fmla="*/ 0 w 173"/>
                <a:gd name="T15" fmla="*/ 0 h 164"/>
                <a:gd name="T16" fmla="*/ 0 w 173"/>
                <a:gd name="T17" fmla="*/ 0 h 164"/>
                <a:gd name="T18" fmla="*/ 0 w 173"/>
                <a:gd name="T19" fmla="*/ 0 h 164"/>
                <a:gd name="T20" fmla="*/ 0 w 173"/>
                <a:gd name="T21" fmla="*/ 0 h 164"/>
                <a:gd name="T22" fmla="*/ 0 w 173"/>
                <a:gd name="T23" fmla="*/ 0 h 164"/>
                <a:gd name="T24" fmla="*/ 0 w 173"/>
                <a:gd name="T25" fmla="*/ 0 h 164"/>
                <a:gd name="T26" fmla="*/ 0 w 173"/>
                <a:gd name="T27" fmla="*/ 0 h 16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3"/>
                <a:gd name="T43" fmla="*/ 0 h 164"/>
                <a:gd name="T44" fmla="*/ 173 w 173"/>
                <a:gd name="T45" fmla="*/ 164 h 16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3" h="164">
                  <a:moveTo>
                    <a:pt x="28" y="145"/>
                  </a:moveTo>
                  <a:lnTo>
                    <a:pt x="4" y="126"/>
                  </a:lnTo>
                  <a:lnTo>
                    <a:pt x="0" y="102"/>
                  </a:lnTo>
                  <a:lnTo>
                    <a:pt x="0" y="44"/>
                  </a:lnTo>
                  <a:lnTo>
                    <a:pt x="19" y="24"/>
                  </a:lnTo>
                  <a:lnTo>
                    <a:pt x="43" y="5"/>
                  </a:lnTo>
                  <a:lnTo>
                    <a:pt x="72" y="0"/>
                  </a:lnTo>
                  <a:lnTo>
                    <a:pt x="106" y="0"/>
                  </a:lnTo>
                  <a:lnTo>
                    <a:pt x="173" y="91"/>
                  </a:lnTo>
                  <a:lnTo>
                    <a:pt x="149" y="121"/>
                  </a:lnTo>
                  <a:lnTo>
                    <a:pt x="111" y="149"/>
                  </a:lnTo>
                  <a:lnTo>
                    <a:pt x="72" y="164"/>
                  </a:lnTo>
                  <a:lnTo>
                    <a:pt x="48" y="160"/>
                  </a:lnTo>
                  <a:lnTo>
                    <a:pt x="28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5" name="Freeform 94"/>
            <p:cNvSpPr>
              <a:spLocks/>
            </p:cNvSpPr>
            <p:nvPr/>
          </p:nvSpPr>
          <p:spPr bwMode="auto">
            <a:xfrm>
              <a:off x="3225" y="2861"/>
              <a:ext cx="26" cy="26"/>
            </a:xfrm>
            <a:custGeom>
              <a:avLst/>
              <a:gdLst>
                <a:gd name="T0" fmla="*/ 0 w 279"/>
                <a:gd name="T1" fmla="*/ 0 h 286"/>
                <a:gd name="T2" fmla="*/ 0 w 279"/>
                <a:gd name="T3" fmla="*/ 0 h 286"/>
                <a:gd name="T4" fmla="*/ 0 w 279"/>
                <a:gd name="T5" fmla="*/ 0 h 286"/>
                <a:gd name="T6" fmla="*/ 0 w 279"/>
                <a:gd name="T7" fmla="*/ 0 h 286"/>
                <a:gd name="T8" fmla="*/ 0 w 279"/>
                <a:gd name="T9" fmla="*/ 0 h 286"/>
                <a:gd name="T10" fmla="*/ 0 w 279"/>
                <a:gd name="T11" fmla="*/ 0 h 286"/>
                <a:gd name="T12" fmla="*/ 0 w 279"/>
                <a:gd name="T13" fmla="*/ 0 h 286"/>
                <a:gd name="T14" fmla="*/ 0 w 279"/>
                <a:gd name="T15" fmla="*/ 0 h 286"/>
                <a:gd name="T16" fmla="*/ 0 w 279"/>
                <a:gd name="T17" fmla="*/ 0 h 286"/>
                <a:gd name="T18" fmla="*/ 0 w 279"/>
                <a:gd name="T19" fmla="*/ 0 h 286"/>
                <a:gd name="T20" fmla="*/ 0 w 279"/>
                <a:gd name="T21" fmla="*/ 0 h 286"/>
                <a:gd name="T22" fmla="*/ 0 w 279"/>
                <a:gd name="T23" fmla="*/ 0 h 286"/>
                <a:gd name="T24" fmla="*/ 0 w 279"/>
                <a:gd name="T25" fmla="*/ 0 h 286"/>
                <a:gd name="T26" fmla="*/ 0 w 279"/>
                <a:gd name="T27" fmla="*/ 0 h 286"/>
                <a:gd name="T28" fmla="*/ 0 w 279"/>
                <a:gd name="T29" fmla="*/ 0 h 286"/>
                <a:gd name="T30" fmla="*/ 0 w 279"/>
                <a:gd name="T31" fmla="*/ 0 h 286"/>
                <a:gd name="T32" fmla="*/ 0 w 279"/>
                <a:gd name="T33" fmla="*/ 0 h 2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9"/>
                <a:gd name="T52" fmla="*/ 0 h 286"/>
                <a:gd name="T53" fmla="*/ 279 w 279"/>
                <a:gd name="T54" fmla="*/ 286 h 2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9" h="286">
                  <a:moveTo>
                    <a:pt x="139" y="286"/>
                  </a:moveTo>
                  <a:lnTo>
                    <a:pt x="192" y="271"/>
                  </a:lnTo>
                  <a:lnTo>
                    <a:pt x="240" y="242"/>
                  </a:lnTo>
                  <a:lnTo>
                    <a:pt x="269" y="199"/>
                  </a:lnTo>
                  <a:lnTo>
                    <a:pt x="279" y="141"/>
                  </a:lnTo>
                  <a:lnTo>
                    <a:pt x="269" y="87"/>
                  </a:lnTo>
                  <a:lnTo>
                    <a:pt x="240" y="39"/>
                  </a:lnTo>
                  <a:lnTo>
                    <a:pt x="192" y="10"/>
                  </a:lnTo>
                  <a:lnTo>
                    <a:pt x="139" y="0"/>
                  </a:lnTo>
                  <a:lnTo>
                    <a:pt x="86" y="10"/>
                  </a:lnTo>
                  <a:lnTo>
                    <a:pt x="37" y="39"/>
                  </a:lnTo>
                  <a:lnTo>
                    <a:pt x="9" y="87"/>
                  </a:lnTo>
                  <a:lnTo>
                    <a:pt x="0" y="141"/>
                  </a:lnTo>
                  <a:lnTo>
                    <a:pt x="9" y="199"/>
                  </a:lnTo>
                  <a:lnTo>
                    <a:pt x="37" y="242"/>
                  </a:lnTo>
                  <a:lnTo>
                    <a:pt x="86" y="271"/>
                  </a:lnTo>
                  <a:lnTo>
                    <a:pt x="139" y="286"/>
                  </a:lnTo>
                  <a:close/>
                </a:path>
              </a:pathLst>
            </a:custGeom>
            <a:solidFill>
              <a:srgbClr val="7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95"/>
          <p:cNvGrpSpPr>
            <a:grpSpLocks/>
          </p:cNvGrpSpPr>
          <p:nvPr/>
        </p:nvGrpSpPr>
        <p:grpSpPr bwMode="auto">
          <a:xfrm>
            <a:off x="7185025" y="4684713"/>
            <a:ext cx="315913" cy="482600"/>
            <a:chOff x="3123" y="2334"/>
            <a:chExt cx="819" cy="1182"/>
          </a:xfrm>
        </p:grpSpPr>
        <p:sp>
          <p:nvSpPr>
            <p:cNvPr id="34860" name="Freeform 96"/>
            <p:cNvSpPr>
              <a:spLocks/>
            </p:cNvSpPr>
            <p:nvPr/>
          </p:nvSpPr>
          <p:spPr bwMode="auto">
            <a:xfrm>
              <a:off x="3172" y="2340"/>
              <a:ext cx="740" cy="1172"/>
            </a:xfrm>
            <a:custGeom>
              <a:avLst/>
              <a:gdLst>
                <a:gd name="T0" fmla="*/ 0 w 740"/>
                <a:gd name="T1" fmla="*/ 132 h 1172"/>
                <a:gd name="T2" fmla="*/ 484 w 740"/>
                <a:gd name="T3" fmla="*/ 0 h 1172"/>
                <a:gd name="T4" fmla="*/ 692 w 740"/>
                <a:gd name="T5" fmla="*/ 52 h 1172"/>
                <a:gd name="T6" fmla="*/ 740 w 740"/>
                <a:gd name="T7" fmla="*/ 888 h 1172"/>
                <a:gd name="T8" fmla="*/ 700 w 740"/>
                <a:gd name="T9" fmla="*/ 992 h 1172"/>
                <a:gd name="T10" fmla="*/ 252 w 740"/>
                <a:gd name="T11" fmla="*/ 1172 h 1172"/>
                <a:gd name="T12" fmla="*/ 12 w 740"/>
                <a:gd name="T13" fmla="*/ 1008 h 1172"/>
                <a:gd name="T14" fmla="*/ 0 w 740"/>
                <a:gd name="T15" fmla="*/ 132 h 11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40"/>
                <a:gd name="T25" fmla="*/ 0 h 1172"/>
                <a:gd name="T26" fmla="*/ 740 w 740"/>
                <a:gd name="T27" fmla="*/ 1172 h 11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40" h="1172">
                  <a:moveTo>
                    <a:pt x="0" y="132"/>
                  </a:moveTo>
                  <a:lnTo>
                    <a:pt x="484" y="0"/>
                  </a:lnTo>
                  <a:lnTo>
                    <a:pt x="692" y="52"/>
                  </a:lnTo>
                  <a:lnTo>
                    <a:pt x="740" y="888"/>
                  </a:lnTo>
                  <a:lnTo>
                    <a:pt x="700" y="992"/>
                  </a:lnTo>
                  <a:lnTo>
                    <a:pt x="252" y="1172"/>
                  </a:lnTo>
                  <a:lnTo>
                    <a:pt x="12" y="1008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BF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1" name="Freeform 97"/>
            <p:cNvSpPr>
              <a:spLocks/>
            </p:cNvSpPr>
            <p:nvPr/>
          </p:nvSpPr>
          <p:spPr bwMode="auto">
            <a:xfrm>
              <a:off x="3447" y="2418"/>
              <a:ext cx="449" cy="1075"/>
            </a:xfrm>
            <a:custGeom>
              <a:avLst/>
              <a:gdLst>
                <a:gd name="T0" fmla="*/ 0 w 4937"/>
                <a:gd name="T1" fmla="*/ 0 h 11825"/>
                <a:gd name="T2" fmla="*/ 0 w 4937"/>
                <a:gd name="T3" fmla="*/ 0 h 11825"/>
                <a:gd name="T4" fmla="*/ 0 w 4937"/>
                <a:gd name="T5" fmla="*/ 0 h 11825"/>
                <a:gd name="T6" fmla="*/ 0 w 4937"/>
                <a:gd name="T7" fmla="*/ 0 h 11825"/>
                <a:gd name="T8" fmla="*/ 0 w 4937"/>
                <a:gd name="T9" fmla="*/ 0 h 118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37"/>
                <a:gd name="T16" fmla="*/ 0 h 11825"/>
                <a:gd name="T17" fmla="*/ 4937 w 4937"/>
                <a:gd name="T18" fmla="*/ 11825 h 118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37" h="11825">
                  <a:moveTo>
                    <a:pt x="154" y="2015"/>
                  </a:moveTo>
                  <a:lnTo>
                    <a:pt x="0" y="11825"/>
                  </a:lnTo>
                  <a:lnTo>
                    <a:pt x="4937" y="10158"/>
                  </a:lnTo>
                  <a:lnTo>
                    <a:pt x="4937" y="0"/>
                  </a:lnTo>
                  <a:lnTo>
                    <a:pt x="154" y="2015"/>
                  </a:lnTo>
                  <a:close/>
                </a:path>
              </a:pathLst>
            </a:custGeom>
            <a:solidFill>
              <a:srgbClr val="73B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2" name="Freeform 98"/>
            <p:cNvSpPr>
              <a:spLocks/>
            </p:cNvSpPr>
            <p:nvPr/>
          </p:nvSpPr>
          <p:spPr bwMode="auto">
            <a:xfrm>
              <a:off x="3232" y="2550"/>
              <a:ext cx="176" cy="97"/>
            </a:xfrm>
            <a:custGeom>
              <a:avLst/>
              <a:gdLst>
                <a:gd name="T0" fmla="*/ 0 w 1935"/>
                <a:gd name="T1" fmla="*/ 0 h 1073"/>
                <a:gd name="T2" fmla="*/ 0 w 1935"/>
                <a:gd name="T3" fmla="*/ 0 h 1073"/>
                <a:gd name="T4" fmla="*/ 0 w 1935"/>
                <a:gd name="T5" fmla="*/ 0 h 1073"/>
                <a:gd name="T6" fmla="*/ 0 w 1935"/>
                <a:gd name="T7" fmla="*/ 0 h 1073"/>
                <a:gd name="T8" fmla="*/ 0 w 1935"/>
                <a:gd name="T9" fmla="*/ 0 h 10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5"/>
                <a:gd name="T16" fmla="*/ 0 h 1073"/>
                <a:gd name="T17" fmla="*/ 1935 w 1935"/>
                <a:gd name="T18" fmla="*/ 1073 h 10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5" h="1073">
                  <a:moveTo>
                    <a:pt x="1935" y="871"/>
                  </a:moveTo>
                  <a:lnTo>
                    <a:pt x="23" y="0"/>
                  </a:lnTo>
                  <a:lnTo>
                    <a:pt x="0" y="223"/>
                  </a:lnTo>
                  <a:lnTo>
                    <a:pt x="1935" y="1073"/>
                  </a:lnTo>
                  <a:lnTo>
                    <a:pt x="1935" y="871"/>
                  </a:lnTo>
                  <a:close/>
                </a:path>
              </a:pathLst>
            </a:custGeom>
            <a:solidFill>
              <a:srgbClr val="73B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3" name="Freeform 99"/>
            <p:cNvSpPr>
              <a:spLocks/>
            </p:cNvSpPr>
            <p:nvPr/>
          </p:nvSpPr>
          <p:spPr bwMode="auto">
            <a:xfrm>
              <a:off x="3241" y="2718"/>
              <a:ext cx="146" cy="78"/>
            </a:xfrm>
            <a:custGeom>
              <a:avLst/>
              <a:gdLst>
                <a:gd name="T0" fmla="*/ 0 w 1607"/>
                <a:gd name="T1" fmla="*/ 0 h 861"/>
                <a:gd name="T2" fmla="*/ 0 w 1607"/>
                <a:gd name="T3" fmla="*/ 0 h 861"/>
                <a:gd name="T4" fmla="*/ 0 w 1607"/>
                <a:gd name="T5" fmla="*/ 0 h 861"/>
                <a:gd name="T6" fmla="*/ 0 w 1607"/>
                <a:gd name="T7" fmla="*/ 0 h 861"/>
                <a:gd name="T8" fmla="*/ 0 w 1607"/>
                <a:gd name="T9" fmla="*/ 0 h 8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7"/>
                <a:gd name="T16" fmla="*/ 0 h 861"/>
                <a:gd name="T17" fmla="*/ 1607 w 1607"/>
                <a:gd name="T18" fmla="*/ 861 h 8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7" h="861">
                  <a:moveTo>
                    <a:pt x="1587" y="715"/>
                  </a:moveTo>
                  <a:lnTo>
                    <a:pt x="34" y="0"/>
                  </a:lnTo>
                  <a:lnTo>
                    <a:pt x="0" y="164"/>
                  </a:lnTo>
                  <a:lnTo>
                    <a:pt x="1607" y="861"/>
                  </a:lnTo>
                  <a:lnTo>
                    <a:pt x="1587" y="715"/>
                  </a:lnTo>
                  <a:close/>
                </a:path>
              </a:pathLst>
            </a:custGeom>
            <a:solidFill>
              <a:srgbClr val="73B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4" name="Freeform 100"/>
            <p:cNvSpPr>
              <a:spLocks/>
            </p:cNvSpPr>
            <p:nvPr/>
          </p:nvSpPr>
          <p:spPr bwMode="auto">
            <a:xfrm>
              <a:off x="3237" y="3207"/>
              <a:ext cx="140" cy="92"/>
            </a:xfrm>
            <a:custGeom>
              <a:avLst/>
              <a:gdLst>
                <a:gd name="T0" fmla="*/ 0 w 1539"/>
                <a:gd name="T1" fmla="*/ 0 h 1010"/>
                <a:gd name="T2" fmla="*/ 0 w 1539"/>
                <a:gd name="T3" fmla="*/ 0 h 1010"/>
                <a:gd name="T4" fmla="*/ 0 w 1539"/>
                <a:gd name="T5" fmla="*/ 0 h 1010"/>
                <a:gd name="T6" fmla="*/ 0 w 1539"/>
                <a:gd name="T7" fmla="*/ 0 h 1010"/>
                <a:gd name="T8" fmla="*/ 0 w 1539"/>
                <a:gd name="T9" fmla="*/ 0 h 10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9"/>
                <a:gd name="T16" fmla="*/ 0 h 1010"/>
                <a:gd name="T17" fmla="*/ 1539 w 1539"/>
                <a:gd name="T18" fmla="*/ 1010 h 10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9" h="1010">
                  <a:moveTo>
                    <a:pt x="0" y="0"/>
                  </a:moveTo>
                  <a:lnTo>
                    <a:pt x="19" y="202"/>
                  </a:lnTo>
                  <a:lnTo>
                    <a:pt x="1539" y="1010"/>
                  </a:lnTo>
                  <a:lnTo>
                    <a:pt x="1514" y="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A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5" name="Freeform 101"/>
            <p:cNvSpPr>
              <a:spLocks/>
            </p:cNvSpPr>
            <p:nvPr/>
          </p:nvSpPr>
          <p:spPr bwMode="auto">
            <a:xfrm>
              <a:off x="3244" y="3257"/>
              <a:ext cx="120" cy="81"/>
            </a:xfrm>
            <a:custGeom>
              <a:avLst/>
              <a:gdLst>
                <a:gd name="T0" fmla="*/ 0 w 1316"/>
                <a:gd name="T1" fmla="*/ 0 h 894"/>
                <a:gd name="T2" fmla="*/ 0 w 1316"/>
                <a:gd name="T3" fmla="*/ 0 h 894"/>
                <a:gd name="T4" fmla="*/ 0 w 1316"/>
                <a:gd name="T5" fmla="*/ 0 h 894"/>
                <a:gd name="T6" fmla="*/ 0 w 1316"/>
                <a:gd name="T7" fmla="*/ 0 h 894"/>
                <a:gd name="T8" fmla="*/ 0 w 1316"/>
                <a:gd name="T9" fmla="*/ 0 h 8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6"/>
                <a:gd name="T16" fmla="*/ 0 h 894"/>
                <a:gd name="T17" fmla="*/ 1316 w 1316"/>
                <a:gd name="T18" fmla="*/ 894 h 8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6" h="894">
                  <a:moveTo>
                    <a:pt x="1293" y="735"/>
                  </a:moveTo>
                  <a:lnTo>
                    <a:pt x="0" y="0"/>
                  </a:lnTo>
                  <a:lnTo>
                    <a:pt x="0" y="155"/>
                  </a:lnTo>
                  <a:lnTo>
                    <a:pt x="1316" y="894"/>
                  </a:lnTo>
                  <a:lnTo>
                    <a:pt x="1293" y="735"/>
                  </a:lnTo>
                  <a:close/>
                </a:path>
              </a:pathLst>
            </a:custGeom>
            <a:solidFill>
              <a:srgbClr val="F5FA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6" name="Freeform 102"/>
            <p:cNvSpPr>
              <a:spLocks/>
            </p:cNvSpPr>
            <p:nvPr/>
          </p:nvSpPr>
          <p:spPr bwMode="auto">
            <a:xfrm>
              <a:off x="3242" y="3316"/>
              <a:ext cx="113" cy="75"/>
            </a:xfrm>
            <a:custGeom>
              <a:avLst/>
              <a:gdLst>
                <a:gd name="T0" fmla="*/ 0 w 1241"/>
                <a:gd name="T1" fmla="*/ 0 h 826"/>
                <a:gd name="T2" fmla="*/ 0 w 1241"/>
                <a:gd name="T3" fmla="*/ 0 h 826"/>
                <a:gd name="T4" fmla="*/ 0 w 1241"/>
                <a:gd name="T5" fmla="*/ 0 h 826"/>
                <a:gd name="T6" fmla="*/ 0 w 1241"/>
                <a:gd name="T7" fmla="*/ 0 h 826"/>
                <a:gd name="T8" fmla="*/ 0 w 1241"/>
                <a:gd name="T9" fmla="*/ 0 h 8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1"/>
                <a:gd name="T16" fmla="*/ 0 h 826"/>
                <a:gd name="T17" fmla="*/ 1241 w 1241"/>
                <a:gd name="T18" fmla="*/ 826 h 8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1" h="826">
                  <a:moveTo>
                    <a:pt x="1241" y="657"/>
                  </a:moveTo>
                  <a:lnTo>
                    <a:pt x="1241" y="826"/>
                  </a:lnTo>
                  <a:lnTo>
                    <a:pt x="25" y="145"/>
                  </a:lnTo>
                  <a:lnTo>
                    <a:pt x="0" y="0"/>
                  </a:lnTo>
                  <a:lnTo>
                    <a:pt x="1241" y="657"/>
                  </a:lnTo>
                  <a:close/>
                </a:path>
              </a:pathLst>
            </a:custGeom>
            <a:solidFill>
              <a:srgbClr val="F5FA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7" name="Freeform 103"/>
            <p:cNvSpPr>
              <a:spLocks/>
            </p:cNvSpPr>
            <p:nvPr/>
          </p:nvSpPr>
          <p:spPr bwMode="auto">
            <a:xfrm>
              <a:off x="3212" y="2334"/>
              <a:ext cx="684" cy="250"/>
            </a:xfrm>
            <a:custGeom>
              <a:avLst/>
              <a:gdLst>
                <a:gd name="T0" fmla="*/ 0 w 7529"/>
                <a:gd name="T1" fmla="*/ 0 h 2749"/>
                <a:gd name="T2" fmla="*/ 0 w 7529"/>
                <a:gd name="T3" fmla="*/ 0 h 2749"/>
                <a:gd name="T4" fmla="*/ 0 w 7529"/>
                <a:gd name="T5" fmla="*/ 0 h 2749"/>
                <a:gd name="T6" fmla="*/ 0 w 7529"/>
                <a:gd name="T7" fmla="*/ 0 h 2749"/>
                <a:gd name="T8" fmla="*/ 0 w 7529"/>
                <a:gd name="T9" fmla="*/ 0 h 2749"/>
                <a:gd name="T10" fmla="*/ 0 w 7529"/>
                <a:gd name="T11" fmla="*/ 0 h 2749"/>
                <a:gd name="T12" fmla="*/ 0 w 7529"/>
                <a:gd name="T13" fmla="*/ 0 h 27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29"/>
                <a:gd name="T22" fmla="*/ 0 h 2749"/>
                <a:gd name="T23" fmla="*/ 7529 w 7529"/>
                <a:gd name="T24" fmla="*/ 2749 h 27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29" h="2749">
                  <a:moveTo>
                    <a:pt x="67" y="1633"/>
                  </a:moveTo>
                  <a:lnTo>
                    <a:pt x="2567" y="2749"/>
                  </a:lnTo>
                  <a:lnTo>
                    <a:pt x="7244" y="1038"/>
                  </a:lnTo>
                  <a:lnTo>
                    <a:pt x="7529" y="826"/>
                  </a:lnTo>
                  <a:lnTo>
                    <a:pt x="4913" y="0"/>
                  </a:lnTo>
                  <a:lnTo>
                    <a:pt x="0" y="1609"/>
                  </a:lnTo>
                  <a:lnTo>
                    <a:pt x="67" y="1633"/>
                  </a:lnTo>
                  <a:close/>
                </a:path>
              </a:pathLst>
            </a:custGeom>
            <a:solidFill>
              <a:srgbClr val="E6F2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8" name="Freeform 104"/>
            <p:cNvSpPr>
              <a:spLocks/>
            </p:cNvSpPr>
            <p:nvPr/>
          </p:nvSpPr>
          <p:spPr bwMode="auto">
            <a:xfrm>
              <a:off x="3162" y="2983"/>
              <a:ext cx="760" cy="533"/>
            </a:xfrm>
            <a:custGeom>
              <a:avLst/>
              <a:gdLst>
                <a:gd name="T0" fmla="*/ 0 w 8368"/>
                <a:gd name="T1" fmla="*/ 0 h 5867"/>
                <a:gd name="T2" fmla="*/ 0 w 8368"/>
                <a:gd name="T3" fmla="*/ 0 h 5867"/>
                <a:gd name="T4" fmla="*/ 0 w 8368"/>
                <a:gd name="T5" fmla="*/ 0 h 5867"/>
                <a:gd name="T6" fmla="*/ 0 w 8368"/>
                <a:gd name="T7" fmla="*/ 0 h 5867"/>
                <a:gd name="T8" fmla="*/ 0 w 8368"/>
                <a:gd name="T9" fmla="*/ 0 h 5867"/>
                <a:gd name="T10" fmla="*/ 0 w 8368"/>
                <a:gd name="T11" fmla="*/ 0 h 5867"/>
                <a:gd name="T12" fmla="*/ 0 w 8368"/>
                <a:gd name="T13" fmla="*/ 0 h 5867"/>
                <a:gd name="T14" fmla="*/ 0 w 8368"/>
                <a:gd name="T15" fmla="*/ 0 h 5867"/>
                <a:gd name="T16" fmla="*/ 0 w 8368"/>
                <a:gd name="T17" fmla="*/ 0 h 5867"/>
                <a:gd name="T18" fmla="*/ 0 w 8368"/>
                <a:gd name="T19" fmla="*/ 0 h 5867"/>
                <a:gd name="T20" fmla="*/ 0 w 8368"/>
                <a:gd name="T21" fmla="*/ 0 h 5867"/>
                <a:gd name="T22" fmla="*/ 0 w 8368"/>
                <a:gd name="T23" fmla="*/ 0 h 5867"/>
                <a:gd name="T24" fmla="*/ 0 w 8368"/>
                <a:gd name="T25" fmla="*/ 0 h 5867"/>
                <a:gd name="T26" fmla="*/ 0 w 8368"/>
                <a:gd name="T27" fmla="*/ 0 h 5867"/>
                <a:gd name="T28" fmla="*/ 0 w 8368"/>
                <a:gd name="T29" fmla="*/ 0 h 5867"/>
                <a:gd name="T30" fmla="*/ 0 w 8368"/>
                <a:gd name="T31" fmla="*/ 0 h 5867"/>
                <a:gd name="T32" fmla="*/ 0 w 8368"/>
                <a:gd name="T33" fmla="*/ 0 h 5867"/>
                <a:gd name="T34" fmla="*/ 0 w 8368"/>
                <a:gd name="T35" fmla="*/ 0 h 5867"/>
                <a:gd name="T36" fmla="*/ 0 w 8368"/>
                <a:gd name="T37" fmla="*/ 0 h 5867"/>
                <a:gd name="T38" fmla="*/ 0 w 8368"/>
                <a:gd name="T39" fmla="*/ 0 h 5867"/>
                <a:gd name="T40" fmla="*/ 0 w 8368"/>
                <a:gd name="T41" fmla="*/ 0 h 5867"/>
                <a:gd name="T42" fmla="*/ 0 w 8368"/>
                <a:gd name="T43" fmla="*/ 0 h 5867"/>
                <a:gd name="T44" fmla="*/ 0 w 8368"/>
                <a:gd name="T45" fmla="*/ 0 h 5867"/>
                <a:gd name="T46" fmla="*/ 0 w 8368"/>
                <a:gd name="T47" fmla="*/ 0 h 5867"/>
                <a:gd name="T48" fmla="*/ 0 w 8368"/>
                <a:gd name="T49" fmla="*/ 0 h 5867"/>
                <a:gd name="T50" fmla="*/ 0 w 8368"/>
                <a:gd name="T51" fmla="*/ 0 h 5867"/>
                <a:gd name="T52" fmla="*/ 0 w 8368"/>
                <a:gd name="T53" fmla="*/ 0 h 5867"/>
                <a:gd name="T54" fmla="*/ 0 w 8368"/>
                <a:gd name="T55" fmla="*/ 0 h 5867"/>
                <a:gd name="T56" fmla="*/ 0 w 8368"/>
                <a:gd name="T57" fmla="*/ 0 h 5867"/>
                <a:gd name="T58" fmla="*/ 0 w 8368"/>
                <a:gd name="T59" fmla="*/ 0 h 5867"/>
                <a:gd name="T60" fmla="*/ 0 w 8368"/>
                <a:gd name="T61" fmla="*/ 0 h 5867"/>
                <a:gd name="T62" fmla="*/ 0 w 8368"/>
                <a:gd name="T63" fmla="*/ 0 h 5867"/>
                <a:gd name="T64" fmla="*/ 0 w 8368"/>
                <a:gd name="T65" fmla="*/ 0 h 5867"/>
                <a:gd name="T66" fmla="*/ 0 w 8368"/>
                <a:gd name="T67" fmla="*/ 0 h 5867"/>
                <a:gd name="T68" fmla="*/ 0 w 8368"/>
                <a:gd name="T69" fmla="*/ 0 h 5867"/>
                <a:gd name="T70" fmla="*/ 0 w 8368"/>
                <a:gd name="T71" fmla="*/ 0 h 5867"/>
                <a:gd name="T72" fmla="*/ 0 w 8368"/>
                <a:gd name="T73" fmla="*/ 0 h 5867"/>
                <a:gd name="T74" fmla="*/ 0 w 8368"/>
                <a:gd name="T75" fmla="*/ 0 h 5867"/>
                <a:gd name="T76" fmla="*/ 0 w 8368"/>
                <a:gd name="T77" fmla="*/ 0 h 5867"/>
                <a:gd name="T78" fmla="*/ 0 w 8368"/>
                <a:gd name="T79" fmla="*/ 0 h 5867"/>
                <a:gd name="T80" fmla="*/ 0 w 8368"/>
                <a:gd name="T81" fmla="*/ 0 h 5867"/>
                <a:gd name="T82" fmla="*/ 0 w 8368"/>
                <a:gd name="T83" fmla="*/ 0 h 5867"/>
                <a:gd name="T84" fmla="*/ 0 w 8368"/>
                <a:gd name="T85" fmla="*/ 0 h 5867"/>
                <a:gd name="T86" fmla="*/ 0 w 8368"/>
                <a:gd name="T87" fmla="*/ 0 h 5867"/>
                <a:gd name="T88" fmla="*/ 0 w 8368"/>
                <a:gd name="T89" fmla="*/ 0 h 5867"/>
                <a:gd name="T90" fmla="*/ 0 w 8368"/>
                <a:gd name="T91" fmla="*/ 0 h 5867"/>
                <a:gd name="T92" fmla="*/ 0 w 8368"/>
                <a:gd name="T93" fmla="*/ 0 h 5867"/>
                <a:gd name="T94" fmla="*/ 0 w 8368"/>
                <a:gd name="T95" fmla="*/ 0 h 5867"/>
                <a:gd name="T96" fmla="*/ 0 w 8368"/>
                <a:gd name="T97" fmla="*/ 0 h 5867"/>
                <a:gd name="T98" fmla="*/ 0 w 8368"/>
                <a:gd name="T99" fmla="*/ 0 h 5867"/>
                <a:gd name="T100" fmla="*/ 0 w 8368"/>
                <a:gd name="T101" fmla="*/ 0 h 5867"/>
                <a:gd name="T102" fmla="*/ 0 w 8368"/>
                <a:gd name="T103" fmla="*/ 0 h 5867"/>
                <a:gd name="T104" fmla="*/ 0 w 8368"/>
                <a:gd name="T105" fmla="*/ 0 h 5867"/>
                <a:gd name="T106" fmla="*/ 0 w 8368"/>
                <a:gd name="T107" fmla="*/ 0 h 5867"/>
                <a:gd name="T108" fmla="*/ 0 w 8368"/>
                <a:gd name="T109" fmla="*/ 0 h 5867"/>
                <a:gd name="T110" fmla="*/ 0 w 8368"/>
                <a:gd name="T111" fmla="*/ 0 h 5867"/>
                <a:gd name="T112" fmla="*/ 0 w 8368"/>
                <a:gd name="T113" fmla="*/ 0 h 5867"/>
                <a:gd name="T114" fmla="*/ 0 w 8368"/>
                <a:gd name="T115" fmla="*/ 0 h 5867"/>
                <a:gd name="T116" fmla="*/ 0 w 8368"/>
                <a:gd name="T117" fmla="*/ 0 h 5867"/>
                <a:gd name="T118" fmla="*/ 0 w 8368"/>
                <a:gd name="T119" fmla="*/ 0 h 5867"/>
                <a:gd name="T120" fmla="*/ 0 w 8368"/>
                <a:gd name="T121" fmla="*/ 0 h 5867"/>
                <a:gd name="T122" fmla="*/ 0 w 8368"/>
                <a:gd name="T123" fmla="*/ 0 h 586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368"/>
                <a:gd name="T187" fmla="*/ 0 h 5867"/>
                <a:gd name="T188" fmla="*/ 8368 w 8368"/>
                <a:gd name="T189" fmla="*/ 5867 h 586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368" h="5867">
                  <a:moveTo>
                    <a:pt x="7865" y="3949"/>
                  </a:moveTo>
                  <a:lnTo>
                    <a:pt x="7664" y="4035"/>
                  </a:lnTo>
                  <a:lnTo>
                    <a:pt x="7273" y="4234"/>
                  </a:lnTo>
                  <a:lnTo>
                    <a:pt x="7084" y="4340"/>
                  </a:lnTo>
                  <a:lnTo>
                    <a:pt x="6896" y="4451"/>
                  </a:lnTo>
                  <a:lnTo>
                    <a:pt x="6539" y="4557"/>
                  </a:lnTo>
                  <a:lnTo>
                    <a:pt x="6187" y="4673"/>
                  </a:lnTo>
                  <a:lnTo>
                    <a:pt x="5840" y="4804"/>
                  </a:lnTo>
                  <a:lnTo>
                    <a:pt x="5498" y="4940"/>
                  </a:lnTo>
                  <a:lnTo>
                    <a:pt x="4816" y="5219"/>
                  </a:lnTo>
                  <a:lnTo>
                    <a:pt x="4474" y="5355"/>
                  </a:lnTo>
                  <a:lnTo>
                    <a:pt x="4126" y="5481"/>
                  </a:lnTo>
                  <a:lnTo>
                    <a:pt x="4045" y="5519"/>
                  </a:lnTo>
                  <a:lnTo>
                    <a:pt x="3953" y="5539"/>
                  </a:lnTo>
                  <a:lnTo>
                    <a:pt x="3764" y="5562"/>
                  </a:lnTo>
                  <a:lnTo>
                    <a:pt x="3673" y="5572"/>
                  </a:lnTo>
                  <a:lnTo>
                    <a:pt x="3586" y="5592"/>
                  </a:lnTo>
                  <a:lnTo>
                    <a:pt x="3503" y="5620"/>
                  </a:lnTo>
                  <a:lnTo>
                    <a:pt x="3470" y="5646"/>
                  </a:lnTo>
                  <a:lnTo>
                    <a:pt x="3436" y="5674"/>
                  </a:lnTo>
                  <a:lnTo>
                    <a:pt x="3336" y="5727"/>
                  </a:lnTo>
                  <a:lnTo>
                    <a:pt x="3219" y="5780"/>
                  </a:lnTo>
                  <a:lnTo>
                    <a:pt x="3099" y="5824"/>
                  </a:lnTo>
                  <a:lnTo>
                    <a:pt x="2968" y="5853"/>
                  </a:lnTo>
                  <a:lnTo>
                    <a:pt x="2842" y="5867"/>
                  </a:lnTo>
                  <a:lnTo>
                    <a:pt x="2717" y="5857"/>
                  </a:lnTo>
                  <a:lnTo>
                    <a:pt x="2654" y="5843"/>
                  </a:lnTo>
                  <a:lnTo>
                    <a:pt x="2597" y="5824"/>
                  </a:lnTo>
                  <a:lnTo>
                    <a:pt x="2539" y="5795"/>
                  </a:lnTo>
                  <a:lnTo>
                    <a:pt x="2485" y="5755"/>
                  </a:lnTo>
                  <a:lnTo>
                    <a:pt x="2340" y="5625"/>
                  </a:lnTo>
                  <a:lnTo>
                    <a:pt x="2191" y="5519"/>
                  </a:lnTo>
                  <a:lnTo>
                    <a:pt x="2031" y="5423"/>
                  </a:lnTo>
                  <a:lnTo>
                    <a:pt x="1873" y="5330"/>
                  </a:lnTo>
                  <a:lnTo>
                    <a:pt x="1550" y="5157"/>
                  </a:lnTo>
                  <a:lnTo>
                    <a:pt x="1394" y="5060"/>
                  </a:lnTo>
                  <a:lnTo>
                    <a:pt x="1245" y="4949"/>
                  </a:lnTo>
                  <a:lnTo>
                    <a:pt x="1071" y="4838"/>
                  </a:lnTo>
                  <a:lnTo>
                    <a:pt x="908" y="4717"/>
                  </a:lnTo>
                  <a:lnTo>
                    <a:pt x="743" y="4577"/>
                  </a:lnTo>
                  <a:lnTo>
                    <a:pt x="589" y="4432"/>
                  </a:lnTo>
                  <a:lnTo>
                    <a:pt x="541" y="4422"/>
                  </a:lnTo>
                  <a:lnTo>
                    <a:pt x="497" y="4403"/>
                  </a:lnTo>
                  <a:lnTo>
                    <a:pt x="464" y="4374"/>
                  </a:lnTo>
                  <a:lnTo>
                    <a:pt x="429" y="4335"/>
                  </a:lnTo>
                  <a:lnTo>
                    <a:pt x="371" y="4258"/>
                  </a:lnTo>
                  <a:lnTo>
                    <a:pt x="315" y="4190"/>
                  </a:lnTo>
                  <a:lnTo>
                    <a:pt x="304" y="4142"/>
                  </a:lnTo>
                  <a:lnTo>
                    <a:pt x="294" y="4098"/>
                  </a:lnTo>
                  <a:lnTo>
                    <a:pt x="257" y="4012"/>
                  </a:lnTo>
                  <a:lnTo>
                    <a:pt x="222" y="3925"/>
                  </a:lnTo>
                  <a:lnTo>
                    <a:pt x="217" y="3877"/>
                  </a:lnTo>
                  <a:lnTo>
                    <a:pt x="217" y="3823"/>
                  </a:lnTo>
                  <a:lnTo>
                    <a:pt x="140" y="3789"/>
                  </a:lnTo>
                  <a:lnTo>
                    <a:pt x="39" y="2567"/>
                  </a:lnTo>
                  <a:lnTo>
                    <a:pt x="53" y="2436"/>
                  </a:lnTo>
                  <a:lnTo>
                    <a:pt x="58" y="2305"/>
                  </a:lnTo>
                  <a:lnTo>
                    <a:pt x="63" y="2036"/>
                  </a:lnTo>
                  <a:lnTo>
                    <a:pt x="48" y="1765"/>
                  </a:lnTo>
                  <a:lnTo>
                    <a:pt x="29" y="1494"/>
                  </a:lnTo>
                  <a:lnTo>
                    <a:pt x="10" y="1219"/>
                  </a:lnTo>
                  <a:lnTo>
                    <a:pt x="0" y="938"/>
                  </a:lnTo>
                  <a:lnTo>
                    <a:pt x="0" y="663"/>
                  </a:lnTo>
                  <a:lnTo>
                    <a:pt x="24" y="392"/>
                  </a:lnTo>
                  <a:lnTo>
                    <a:pt x="48" y="349"/>
                  </a:lnTo>
                  <a:lnTo>
                    <a:pt x="68" y="300"/>
                  </a:lnTo>
                  <a:lnTo>
                    <a:pt x="82" y="204"/>
                  </a:lnTo>
                  <a:lnTo>
                    <a:pt x="92" y="98"/>
                  </a:lnTo>
                  <a:lnTo>
                    <a:pt x="101" y="49"/>
                  </a:lnTo>
                  <a:lnTo>
                    <a:pt x="115" y="0"/>
                  </a:lnTo>
                  <a:lnTo>
                    <a:pt x="145" y="0"/>
                  </a:lnTo>
                  <a:lnTo>
                    <a:pt x="169" y="10"/>
                  </a:lnTo>
                  <a:lnTo>
                    <a:pt x="193" y="25"/>
                  </a:lnTo>
                  <a:lnTo>
                    <a:pt x="217" y="25"/>
                  </a:lnTo>
                  <a:lnTo>
                    <a:pt x="199" y="160"/>
                  </a:lnTo>
                  <a:lnTo>
                    <a:pt x="193" y="300"/>
                  </a:lnTo>
                  <a:lnTo>
                    <a:pt x="203" y="441"/>
                  </a:lnTo>
                  <a:lnTo>
                    <a:pt x="222" y="580"/>
                  </a:lnTo>
                  <a:lnTo>
                    <a:pt x="261" y="856"/>
                  </a:lnTo>
                  <a:lnTo>
                    <a:pt x="275" y="991"/>
                  </a:lnTo>
                  <a:lnTo>
                    <a:pt x="280" y="1131"/>
                  </a:lnTo>
                  <a:lnTo>
                    <a:pt x="319" y="1736"/>
                  </a:lnTo>
                  <a:lnTo>
                    <a:pt x="357" y="2349"/>
                  </a:lnTo>
                  <a:lnTo>
                    <a:pt x="377" y="2663"/>
                  </a:lnTo>
                  <a:lnTo>
                    <a:pt x="387" y="2972"/>
                  </a:lnTo>
                  <a:lnTo>
                    <a:pt x="387" y="3282"/>
                  </a:lnTo>
                  <a:lnTo>
                    <a:pt x="382" y="3591"/>
                  </a:lnTo>
                  <a:lnTo>
                    <a:pt x="362" y="3615"/>
                  </a:lnTo>
                  <a:lnTo>
                    <a:pt x="352" y="3640"/>
                  </a:lnTo>
                  <a:lnTo>
                    <a:pt x="348" y="3663"/>
                  </a:lnTo>
                  <a:lnTo>
                    <a:pt x="352" y="3693"/>
                  </a:lnTo>
                  <a:lnTo>
                    <a:pt x="366" y="3741"/>
                  </a:lnTo>
                  <a:lnTo>
                    <a:pt x="382" y="3789"/>
                  </a:lnTo>
                  <a:lnTo>
                    <a:pt x="415" y="3837"/>
                  </a:lnTo>
                  <a:lnTo>
                    <a:pt x="445" y="3895"/>
                  </a:lnTo>
                  <a:lnTo>
                    <a:pt x="483" y="4016"/>
                  </a:lnTo>
                  <a:lnTo>
                    <a:pt x="531" y="4142"/>
                  </a:lnTo>
                  <a:lnTo>
                    <a:pt x="559" y="4200"/>
                  </a:lnTo>
                  <a:lnTo>
                    <a:pt x="599" y="4258"/>
                  </a:lnTo>
                  <a:lnTo>
                    <a:pt x="738" y="4321"/>
                  </a:lnTo>
                  <a:lnTo>
                    <a:pt x="874" y="4388"/>
                  </a:lnTo>
                  <a:lnTo>
                    <a:pt x="1134" y="4543"/>
                  </a:lnTo>
                  <a:lnTo>
                    <a:pt x="1390" y="4712"/>
                  </a:lnTo>
                  <a:lnTo>
                    <a:pt x="1641" y="4886"/>
                  </a:lnTo>
                  <a:lnTo>
                    <a:pt x="1892" y="5060"/>
                  </a:lnTo>
                  <a:lnTo>
                    <a:pt x="2147" y="5230"/>
                  </a:lnTo>
                  <a:lnTo>
                    <a:pt x="2408" y="5379"/>
                  </a:lnTo>
                  <a:lnTo>
                    <a:pt x="2543" y="5451"/>
                  </a:lnTo>
                  <a:lnTo>
                    <a:pt x="2678" y="5514"/>
                  </a:lnTo>
                  <a:lnTo>
                    <a:pt x="2790" y="5548"/>
                  </a:lnTo>
                  <a:lnTo>
                    <a:pt x="2900" y="5587"/>
                  </a:lnTo>
                  <a:lnTo>
                    <a:pt x="3017" y="5611"/>
                  </a:lnTo>
                  <a:lnTo>
                    <a:pt x="3079" y="5611"/>
                  </a:lnTo>
                  <a:lnTo>
                    <a:pt x="3142" y="5606"/>
                  </a:lnTo>
                  <a:lnTo>
                    <a:pt x="3234" y="5553"/>
                  </a:lnTo>
                  <a:lnTo>
                    <a:pt x="3326" y="5500"/>
                  </a:lnTo>
                  <a:lnTo>
                    <a:pt x="3514" y="5413"/>
                  </a:lnTo>
                  <a:lnTo>
                    <a:pt x="3711" y="5345"/>
                  </a:lnTo>
                  <a:lnTo>
                    <a:pt x="3910" y="5277"/>
                  </a:lnTo>
                  <a:lnTo>
                    <a:pt x="4107" y="5214"/>
                  </a:lnTo>
                  <a:lnTo>
                    <a:pt x="4300" y="5142"/>
                  </a:lnTo>
                  <a:lnTo>
                    <a:pt x="4489" y="5056"/>
                  </a:lnTo>
                  <a:lnTo>
                    <a:pt x="4672" y="4949"/>
                  </a:lnTo>
                  <a:lnTo>
                    <a:pt x="4957" y="4877"/>
                  </a:lnTo>
                  <a:lnTo>
                    <a:pt x="5242" y="4794"/>
                  </a:lnTo>
                  <a:lnTo>
                    <a:pt x="5521" y="4707"/>
                  </a:lnTo>
                  <a:lnTo>
                    <a:pt x="5796" y="4615"/>
                  </a:lnTo>
                  <a:lnTo>
                    <a:pt x="5985" y="4519"/>
                  </a:lnTo>
                  <a:lnTo>
                    <a:pt x="6182" y="4437"/>
                  </a:lnTo>
                  <a:lnTo>
                    <a:pt x="6578" y="4282"/>
                  </a:lnTo>
                  <a:lnTo>
                    <a:pt x="6776" y="4204"/>
                  </a:lnTo>
                  <a:lnTo>
                    <a:pt x="6969" y="4118"/>
                  </a:lnTo>
                  <a:lnTo>
                    <a:pt x="7158" y="4021"/>
                  </a:lnTo>
                  <a:lnTo>
                    <a:pt x="7345" y="3914"/>
                  </a:lnTo>
                  <a:lnTo>
                    <a:pt x="7423" y="3891"/>
                  </a:lnTo>
                  <a:lnTo>
                    <a:pt x="7491" y="3852"/>
                  </a:lnTo>
                  <a:lnTo>
                    <a:pt x="7553" y="3804"/>
                  </a:lnTo>
                  <a:lnTo>
                    <a:pt x="7611" y="3746"/>
                  </a:lnTo>
                  <a:lnTo>
                    <a:pt x="7664" y="3693"/>
                  </a:lnTo>
                  <a:lnTo>
                    <a:pt x="7726" y="3640"/>
                  </a:lnTo>
                  <a:lnTo>
                    <a:pt x="7794" y="3601"/>
                  </a:lnTo>
                  <a:lnTo>
                    <a:pt x="7872" y="3582"/>
                  </a:lnTo>
                  <a:lnTo>
                    <a:pt x="7901" y="3562"/>
                  </a:lnTo>
                  <a:lnTo>
                    <a:pt x="7919" y="3543"/>
                  </a:lnTo>
                  <a:lnTo>
                    <a:pt x="7944" y="3494"/>
                  </a:lnTo>
                  <a:lnTo>
                    <a:pt x="7953" y="3441"/>
                  </a:lnTo>
                  <a:lnTo>
                    <a:pt x="7959" y="3383"/>
                  </a:lnTo>
                  <a:lnTo>
                    <a:pt x="7963" y="3325"/>
                  </a:lnTo>
                  <a:lnTo>
                    <a:pt x="7977" y="3273"/>
                  </a:lnTo>
                  <a:lnTo>
                    <a:pt x="8002" y="3229"/>
                  </a:lnTo>
                  <a:lnTo>
                    <a:pt x="8021" y="3209"/>
                  </a:lnTo>
                  <a:lnTo>
                    <a:pt x="8050" y="3190"/>
                  </a:lnTo>
                  <a:lnTo>
                    <a:pt x="8103" y="2890"/>
                  </a:lnTo>
                  <a:lnTo>
                    <a:pt x="8146" y="2577"/>
                  </a:lnTo>
                  <a:lnTo>
                    <a:pt x="8161" y="2421"/>
                  </a:lnTo>
                  <a:lnTo>
                    <a:pt x="8166" y="2268"/>
                  </a:lnTo>
                  <a:lnTo>
                    <a:pt x="8161" y="2108"/>
                  </a:lnTo>
                  <a:lnTo>
                    <a:pt x="8146" y="1958"/>
                  </a:lnTo>
                  <a:lnTo>
                    <a:pt x="8137" y="1919"/>
                  </a:lnTo>
                  <a:lnTo>
                    <a:pt x="8132" y="1876"/>
                  </a:lnTo>
                  <a:lnTo>
                    <a:pt x="8128" y="1789"/>
                  </a:lnTo>
                  <a:lnTo>
                    <a:pt x="8118" y="1750"/>
                  </a:lnTo>
                  <a:lnTo>
                    <a:pt x="8103" y="1721"/>
                  </a:lnTo>
                  <a:lnTo>
                    <a:pt x="8074" y="1692"/>
                  </a:lnTo>
                  <a:lnTo>
                    <a:pt x="8035" y="1683"/>
                  </a:lnTo>
                  <a:lnTo>
                    <a:pt x="7993" y="1639"/>
                  </a:lnTo>
                  <a:lnTo>
                    <a:pt x="7982" y="1609"/>
                  </a:lnTo>
                  <a:lnTo>
                    <a:pt x="7987" y="1581"/>
                  </a:lnTo>
                  <a:lnTo>
                    <a:pt x="8002" y="1600"/>
                  </a:lnTo>
                  <a:lnTo>
                    <a:pt x="8007" y="1571"/>
                  </a:lnTo>
                  <a:lnTo>
                    <a:pt x="8021" y="1557"/>
                  </a:lnTo>
                  <a:lnTo>
                    <a:pt x="8065" y="1547"/>
                  </a:lnTo>
                  <a:lnTo>
                    <a:pt x="8084" y="1542"/>
                  </a:lnTo>
                  <a:lnTo>
                    <a:pt x="8103" y="1533"/>
                  </a:lnTo>
                  <a:lnTo>
                    <a:pt x="8112" y="1518"/>
                  </a:lnTo>
                  <a:lnTo>
                    <a:pt x="8112" y="1484"/>
                  </a:lnTo>
                  <a:lnTo>
                    <a:pt x="8108" y="1456"/>
                  </a:lnTo>
                  <a:lnTo>
                    <a:pt x="8108" y="1421"/>
                  </a:lnTo>
                  <a:lnTo>
                    <a:pt x="8123" y="1388"/>
                  </a:lnTo>
                  <a:lnTo>
                    <a:pt x="8146" y="1358"/>
                  </a:lnTo>
                  <a:lnTo>
                    <a:pt x="8190" y="1358"/>
                  </a:lnTo>
                  <a:lnTo>
                    <a:pt x="8224" y="1374"/>
                  </a:lnTo>
                  <a:lnTo>
                    <a:pt x="8256" y="1399"/>
                  </a:lnTo>
                  <a:lnTo>
                    <a:pt x="8368" y="1887"/>
                  </a:lnTo>
                  <a:lnTo>
                    <a:pt x="8368" y="2561"/>
                  </a:lnTo>
                  <a:lnTo>
                    <a:pt x="8279" y="3189"/>
                  </a:lnTo>
                  <a:lnTo>
                    <a:pt x="8145" y="3547"/>
                  </a:lnTo>
                  <a:lnTo>
                    <a:pt x="7865" y="39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9" name="Freeform 105"/>
            <p:cNvSpPr>
              <a:spLocks/>
            </p:cNvSpPr>
            <p:nvPr/>
          </p:nvSpPr>
          <p:spPr bwMode="auto">
            <a:xfrm>
              <a:off x="3907" y="2412"/>
              <a:ext cx="35" cy="170"/>
            </a:xfrm>
            <a:custGeom>
              <a:avLst/>
              <a:gdLst>
                <a:gd name="T0" fmla="*/ 0 w 386"/>
                <a:gd name="T1" fmla="*/ 0 h 1875"/>
                <a:gd name="T2" fmla="*/ 0 w 386"/>
                <a:gd name="T3" fmla="*/ 0 h 1875"/>
                <a:gd name="T4" fmla="*/ 0 w 386"/>
                <a:gd name="T5" fmla="*/ 0 h 1875"/>
                <a:gd name="T6" fmla="*/ 0 w 386"/>
                <a:gd name="T7" fmla="*/ 0 h 1875"/>
                <a:gd name="T8" fmla="*/ 0 w 386"/>
                <a:gd name="T9" fmla="*/ 0 h 1875"/>
                <a:gd name="T10" fmla="*/ 0 w 386"/>
                <a:gd name="T11" fmla="*/ 0 h 1875"/>
                <a:gd name="T12" fmla="*/ 0 w 386"/>
                <a:gd name="T13" fmla="*/ 0 h 1875"/>
                <a:gd name="T14" fmla="*/ 0 w 386"/>
                <a:gd name="T15" fmla="*/ 0 h 1875"/>
                <a:gd name="T16" fmla="*/ 0 w 386"/>
                <a:gd name="T17" fmla="*/ 0 h 1875"/>
                <a:gd name="T18" fmla="*/ 0 w 386"/>
                <a:gd name="T19" fmla="*/ 0 h 1875"/>
                <a:gd name="T20" fmla="*/ 0 w 386"/>
                <a:gd name="T21" fmla="*/ 0 h 1875"/>
                <a:gd name="T22" fmla="*/ 0 w 386"/>
                <a:gd name="T23" fmla="*/ 0 h 1875"/>
                <a:gd name="T24" fmla="*/ 0 w 386"/>
                <a:gd name="T25" fmla="*/ 0 h 1875"/>
                <a:gd name="T26" fmla="*/ 0 w 386"/>
                <a:gd name="T27" fmla="*/ 0 h 1875"/>
                <a:gd name="T28" fmla="*/ 0 w 386"/>
                <a:gd name="T29" fmla="*/ 0 h 1875"/>
                <a:gd name="T30" fmla="*/ 0 w 386"/>
                <a:gd name="T31" fmla="*/ 0 h 1875"/>
                <a:gd name="T32" fmla="*/ 0 w 386"/>
                <a:gd name="T33" fmla="*/ 0 h 1875"/>
                <a:gd name="T34" fmla="*/ 0 w 386"/>
                <a:gd name="T35" fmla="*/ 0 h 1875"/>
                <a:gd name="T36" fmla="*/ 0 w 386"/>
                <a:gd name="T37" fmla="*/ 0 h 1875"/>
                <a:gd name="T38" fmla="*/ 0 w 386"/>
                <a:gd name="T39" fmla="*/ 0 h 1875"/>
                <a:gd name="T40" fmla="*/ 0 w 386"/>
                <a:gd name="T41" fmla="*/ 0 h 1875"/>
                <a:gd name="T42" fmla="*/ 0 w 386"/>
                <a:gd name="T43" fmla="*/ 0 h 1875"/>
                <a:gd name="T44" fmla="*/ 0 w 386"/>
                <a:gd name="T45" fmla="*/ 0 h 1875"/>
                <a:gd name="T46" fmla="*/ 0 w 386"/>
                <a:gd name="T47" fmla="*/ 0 h 1875"/>
                <a:gd name="T48" fmla="*/ 0 w 386"/>
                <a:gd name="T49" fmla="*/ 0 h 1875"/>
                <a:gd name="T50" fmla="*/ 0 w 386"/>
                <a:gd name="T51" fmla="*/ 0 h 1875"/>
                <a:gd name="T52" fmla="*/ 0 w 386"/>
                <a:gd name="T53" fmla="*/ 0 h 1875"/>
                <a:gd name="T54" fmla="*/ 0 w 386"/>
                <a:gd name="T55" fmla="*/ 0 h 1875"/>
                <a:gd name="T56" fmla="*/ 0 w 386"/>
                <a:gd name="T57" fmla="*/ 0 h 1875"/>
                <a:gd name="T58" fmla="*/ 0 w 386"/>
                <a:gd name="T59" fmla="*/ 0 h 1875"/>
                <a:gd name="T60" fmla="*/ 0 w 386"/>
                <a:gd name="T61" fmla="*/ 0 h 18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6"/>
                <a:gd name="T94" fmla="*/ 0 h 1875"/>
                <a:gd name="T95" fmla="*/ 386 w 386"/>
                <a:gd name="T96" fmla="*/ 1875 h 187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6" h="1875">
                  <a:moveTo>
                    <a:pt x="208" y="1875"/>
                  </a:moveTo>
                  <a:lnTo>
                    <a:pt x="125" y="1856"/>
                  </a:lnTo>
                  <a:lnTo>
                    <a:pt x="110" y="1624"/>
                  </a:lnTo>
                  <a:lnTo>
                    <a:pt x="110" y="1397"/>
                  </a:lnTo>
                  <a:lnTo>
                    <a:pt x="121" y="952"/>
                  </a:lnTo>
                  <a:lnTo>
                    <a:pt x="116" y="735"/>
                  </a:lnTo>
                  <a:lnTo>
                    <a:pt x="101" y="522"/>
                  </a:lnTo>
                  <a:lnTo>
                    <a:pt x="63" y="310"/>
                  </a:lnTo>
                  <a:lnTo>
                    <a:pt x="38" y="208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1" y="15"/>
                  </a:lnTo>
                  <a:lnTo>
                    <a:pt x="121" y="43"/>
                  </a:lnTo>
                  <a:lnTo>
                    <a:pt x="140" y="83"/>
                  </a:lnTo>
                  <a:lnTo>
                    <a:pt x="168" y="169"/>
                  </a:lnTo>
                  <a:lnTo>
                    <a:pt x="188" y="208"/>
                  </a:lnTo>
                  <a:lnTo>
                    <a:pt x="208" y="241"/>
                  </a:lnTo>
                  <a:lnTo>
                    <a:pt x="251" y="328"/>
                  </a:lnTo>
                  <a:lnTo>
                    <a:pt x="280" y="420"/>
                  </a:lnTo>
                  <a:lnTo>
                    <a:pt x="328" y="604"/>
                  </a:lnTo>
                  <a:lnTo>
                    <a:pt x="381" y="990"/>
                  </a:lnTo>
                  <a:lnTo>
                    <a:pt x="386" y="1106"/>
                  </a:lnTo>
                  <a:lnTo>
                    <a:pt x="386" y="1227"/>
                  </a:lnTo>
                  <a:lnTo>
                    <a:pt x="386" y="1469"/>
                  </a:lnTo>
                  <a:lnTo>
                    <a:pt x="376" y="1585"/>
                  </a:lnTo>
                  <a:lnTo>
                    <a:pt x="347" y="1692"/>
                  </a:lnTo>
                  <a:lnTo>
                    <a:pt x="324" y="1740"/>
                  </a:lnTo>
                  <a:lnTo>
                    <a:pt x="294" y="1787"/>
                  </a:lnTo>
                  <a:lnTo>
                    <a:pt x="256" y="1831"/>
                  </a:lnTo>
                  <a:lnTo>
                    <a:pt x="208" y="18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0" name="Freeform 106"/>
            <p:cNvSpPr>
              <a:spLocks/>
            </p:cNvSpPr>
            <p:nvPr/>
          </p:nvSpPr>
          <p:spPr bwMode="auto">
            <a:xfrm>
              <a:off x="3197" y="2335"/>
              <a:ext cx="717" cy="1123"/>
            </a:xfrm>
            <a:custGeom>
              <a:avLst/>
              <a:gdLst>
                <a:gd name="T0" fmla="*/ 0 w 7886"/>
                <a:gd name="T1" fmla="*/ 0 h 12346"/>
                <a:gd name="T2" fmla="*/ 0 w 7886"/>
                <a:gd name="T3" fmla="*/ 0 h 12346"/>
                <a:gd name="T4" fmla="*/ 0 w 7886"/>
                <a:gd name="T5" fmla="*/ 0 h 12346"/>
                <a:gd name="T6" fmla="*/ 0 w 7886"/>
                <a:gd name="T7" fmla="*/ 0 h 12346"/>
                <a:gd name="T8" fmla="*/ 0 w 7886"/>
                <a:gd name="T9" fmla="*/ 0 h 12346"/>
                <a:gd name="T10" fmla="*/ 0 w 7886"/>
                <a:gd name="T11" fmla="*/ 0 h 12346"/>
                <a:gd name="T12" fmla="*/ 0 w 7886"/>
                <a:gd name="T13" fmla="*/ 0 h 12346"/>
                <a:gd name="T14" fmla="*/ 0 w 7886"/>
                <a:gd name="T15" fmla="*/ 0 h 12346"/>
                <a:gd name="T16" fmla="*/ 0 w 7886"/>
                <a:gd name="T17" fmla="*/ 0 h 12346"/>
                <a:gd name="T18" fmla="*/ 0 w 7886"/>
                <a:gd name="T19" fmla="*/ 0 h 12346"/>
                <a:gd name="T20" fmla="*/ 0 w 7886"/>
                <a:gd name="T21" fmla="*/ 0 h 12346"/>
                <a:gd name="T22" fmla="*/ 0 w 7886"/>
                <a:gd name="T23" fmla="*/ 0 h 12346"/>
                <a:gd name="T24" fmla="*/ 0 w 7886"/>
                <a:gd name="T25" fmla="*/ 0 h 12346"/>
                <a:gd name="T26" fmla="*/ 0 w 7886"/>
                <a:gd name="T27" fmla="*/ 0 h 12346"/>
                <a:gd name="T28" fmla="*/ 0 w 7886"/>
                <a:gd name="T29" fmla="*/ 0 h 12346"/>
                <a:gd name="T30" fmla="*/ 0 w 7886"/>
                <a:gd name="T31" fmla="*/ 0 h 12346"/>
                <a:gd name="T32" fmla="*/ 0 w 7886"/>
                <a:gd name="T33" fmla="*/ 0 h 12346"/>
                <a:gd name="T34" fmla="*/ 0 w 7886"/>
                <a:gd name="T35" fmla="*/ 0 h 12346"/>
                <a:gd name="T36" fmla="*/ 0 w 7886"/>
                <a:gd name="T37" fmla="*/ 0 h 12346"/>
                <a:gd name="T38" fmla="*/ 0 w 7886"/>
                <a:gd name="T39" fmla="*/ 0 h 12346"/>
                <a:gd name="T40" fmla="*/ 0 w 7886"/>
                <a:gd name="T41" fmla="*/ 0 h 12346"/>
                <a:gd name="T42" fmla="*/ 0 w 7886"/>
                <a:gd name="T43" fmla="*/ 0 h 12346"/>
                <a:gd name="T44" fmla="*/ 0 w 7886"/>
                <a:gd name="T45" fmla="*/ 0 h 12346"/>
                <a:gd name="T46" fmla="*/ 0 w 7886"/>
                <a:gd name="T47" fmla="*/ 0 h 12346"/>
                <a:gd name="T48" fmla="*/ 0 w 7886"/>
                <a:gd name="T49" fmla="*/ 0 h 12346"/>
                <a:gd name="T50" fmla="*/ 0 w 7886"/>
                <a:gd name="T51" fmla="*/ 0 h 12346"/>
                <a:gd name="T52" fmla="*/ 0 w 7886"/>
                <a:gd name="T53" fmla="*/ 0 h 12346"/>
                <a:gd name="T54" fmla="*/ 0 w 7886"/>
                <a:gd name="T55" fmla="*/ 0 h 12346"/>
                <a:gd name="T56" fmla="*/ 0 w 7886"/>
                <a:gd name="T57" fmla="*/ 0 h 12346"/>
                <a:gd name="T58" fmla="*/ 0 w 7886"/>
                <a:gd name="T59" fmla="*/ 0 h 12346"/>
                <a:gd name="T60" fmla="*/ 0 w 7886"/>
                <a:gd name="T61" fmla="*/ 0 h 12346"/>
                <a:gd name="T62" fmla="*/ 0 w 7886"/>
                <a:gd name="T63" fmla="*/ 0 h 12346"/>
                <a:gd name="T64" fmla="*/ 0 w 7886"/>
                <a:gd name="T65" fmla="*/ 0 h 12346"/>
                <a:gd name="T66" fmla="*/ 0 w 7886"/>
                <a:gd name="T67" fmla="*/ 0 h 12346"/>
                <a:gd name="T68" fmla="*/ 0 w 7886"/>
                <a:gd name="T69" fmla="*/ 0 h 12346"/>
                <a:gd name="T70" fmla="*/ 0 w 7886"/>
                <a:gd name="T71" fmla="*/ 0 h 12346"/>
                <a:gd name="T72" fmla="*/ 0 w 7886"/>
                <a:gd name="T73" fmla="*/ 0 h 12346"/>
                <a:gd name="T74" fmla="*/ 0 w 7886"/>
                <a:gd name="T75" fmla="*/ 0 h 12346"/>
                <a:gd name="T76" fmla="*/ 0 w 7886"/>
                <a:gd name="T77" fmla="*/ 0 h 12346"/>
                <a:gd name="T78" fmla="*/ 0 w 7886"/>
                <a:gd name="T79" fmla="*/ 0 h 12346"/>
                <a:gd name="T80" fmla="*/ 0 w 7886"/>
                <a:gd name="T81" fmla="*/ 0 h 12346"/>
                <a:gd name="T82" fmla="*/ 0 w 7886"/>
                <a:gd name="T83" fmla="*/ 0 h 12346"/>
                <a:gd name="T84" fmla="*/ 0 w 7886"/>
                <a:gd name="T85" fmla="*/ 0 h 12346"/>
                <a:gd name="T86" fmla="*/ 0 w 7886"/>
                <a:gd name="T87" fmla="*/ 0 h 12346"/>
                <a:gd name="T88" fmla="*/ 0 w 7886"/>
                <a:gd name="T89" fmla="*/ 0 h 12346"/>
                <a:gd name="T90" fmla="*/ 0 w 7886"/>
                <a:gd name="T91" fmla="*/ 0 h 12346"/>
                <a:gd name="T92" fmla="*/ 0 w 7886"/>
                <a:gd name="T93" fmla="*/ 0 h 12346"/>
                <a:gd name="T94" fmla="*/ 0 w 7886"/>
                <a:gd name="T95" fmla="*/ 0 h 12346"/>
                <a:gd name="T96" fmla="*/ 0 w 7886"/>
                <a:gd name="T97" fmla="*/ 0 h 12346"/>
                <a:gd name="T98" fmla="*/ 0 w 7886"/>
                <a:gd name="T99" fmla="*/ 0 h 12346"/>
                <a:gd name="T100" fmla="*/ 0 w 7886"/>
                <a:gd name="T101" fmla="*/ 0 h 12346"/>
                <a:gd name="T102" fmla="*/ 0 w 7886"/>
                <a:gd name="T103" fmla="*/ 0 h 12346"/>
                <a:gd name="T104" fmla="*/ 0 w 7886"/>
                <a:gd name="T105" fmla="*/ 0 h 12346"/>
                <a:gd name="T106" fmla="*/ 0 w 7886"/>
                <a:gd name="T107" fmla="*/ 0 h 12346"/>
                <a:gd name="T108" fmla="*/ 0 w 7886"/>
                <a:gd name="T109" fmla="*/ 0 h 12346"/>
                <a:gd name="T110" fmla="*/ 0 w 7886"/>
                <a:gd name="T111" fmla="*/ 0 h 12346"/>
                <a:gd name="T112" fmla="*/ 0 w 7886"/>
                <a:gd name="T113" fmla="*/ 0 h 12346"/>
                <a:gd name="T114" fmla="*/ 0 w 7886"/>
                <a:gd name="T115" fmla="*/ 0 h 12346"/>
                <a:gd name="T116" fmla="*/ 0 w 7886"/>
                <a:gd name="T117" fmla="*/ 0 h 12346"/>
                <a:gd name="T118" fmla="*/ 0 w 7886"/>
                <a:gd name="T119" fmla="*/ 0 h 12346"/>
                <a:gd name="T120" fmla="*/ 0 w 7886"/>
                <a:gd name="T121" fmla="*/ 0 h 12346"/>
                <a:gd name="T122" fmla="*/ 0 w 7886"/>
                <a:gd name="T123" fmla="*/ 0 h 12346"/>
                <a:gd name="T124" fmla="*/ 0 w 7886"/>
                <a:gd name="T125" fmla="*/ 0 h 123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886"/>
                <a:gd name="T190" fmla="*/ 0 h 12346"/>
                <a:gd name="T191" fmla="*/ 7886 w 7886"/>
                <a:gd name="T192" fmla="*/ 12346 h 1234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886" h="12346">
                  <a:moveTo>
                    <a:pt x="7852" y="7964"/>
                  </a:moveTo>
                  <a:lnTo>
                    <a:pt x="7823" y="8002"/>
                  </a:lnTo>
                  <a:lnTo>
                    <a:pt x="7809" y="8051"/>
                  </a:lnTo>
                  <a:lnTo>
                    <a:pt x="7790" y="8153"/>
                  </a:lnTo>
                  <a:lnTo>
                    <a:pt x="7779" y="8195"/>
                  </a:lnTo>
                  <a:lnTo>
                    <a:pt x="7755" y="8229"/>
                  </a:lnTo>
                  <a:lnTo>
                    <a:pt x="7717" y="8248"/>
                  </a:lnTo>
                  <a:lnTo>
                    <a:pt x="7659" y="8253"/>
                  </a:lnTo>
                  <a:lnTo>
                    <a:pt x="7635" y="8181"/>
                  </a:lnTo>
                  <a:lnTo>
                    <a:pt x="7625" y="8113"/>
                  </a:lnTo>
                  <a:lnTo>
                    <a:pt x="7625" y="8036"/>
                  </a:lnTo>
                  <a:lnTo>
                    <a:pt x="7635" y="7964"/>
                  </a:lnTo>
                  <a:lnTo>
                    <a:pt x="7640" y="7891"/>
                  </a:lnTo>
                  <a:lnTo>
                    <a:pt x="7640" y="7814"/>
                  </a:lnTo>
                  <a:lnTo>
                    <a:pt x="7635" y="7746"/>
                  </a:lnTo>
                  <a:lnTo>
                    <a:pt x="7611" y="7674"/>
                  </a:lnTo>
                  <a:lnTo>
                    <a:pt x="7616" y="7243"/>
                  </a:lnTo>
                  <a:lnTo>
                    <a:pt x="7596" y="6823"/>
                  </a:lnTo>
                  <a:lnTo>
                    <a:pt x="7568" y="6407"/>
                  </a:lnTo>
                  <a:lnTo>
                    <a:pt x="7528" y="5983"/>
                  </a:lnTo>
                  <a:lnTo>
                    <a:pt x="7544" y="5648"/>
                  </a:lnTo>
                  <a:lnTo>
                    <a:pt x="7548" y="5325"/>
                  </a:lnTo>
                  <a:lnTo>
                    <a:pt x="7548" y="4697"/>
                  </a:lnTo>
                  <a:lnTo>
                    <a:pt x="7510" y="4697"/>
                  </a:lnTo>
                  <a:lnTo>
                    <a:pt x="7471" y="4717"/>
                  </a:lnTo>
                  <a:lnTo>
                    <a:pt x="7389" y="4779"/>
                  </a:lnTo>
                  <a:lnTo>
                    <a:pt x="7351" y="4803"/>
                  </a:lnTo>
                  <a:lnTo>
                    <a:pt x="7307" y="4808"/>
                  </a:lnTo>
                  <a:lnTo>
                    <a:pt x="7288" y="4803"/>
                  </a:lnTo>
                  <a:lnTo>
                    <a:pt x="7267" y="4794"/>
                  </a:lnTo>
                  <a:lnTo>
                    <a:pt x="7249" y="4775"/>
                  </a:lnTo>
                  <a:lnTo>
                    <a:pt x="7230" y="4740"/>
                  </a:lnTo>
                  <a:lnTo>
                    <a:pt x="6907" y="4852"/>
                  </a:lnTo>
                  <a:lnTo>
                    <a:pt x="6583" y="4958"/>
                  </a:lnTo>
                  <a:lnTo>
                    <a:pt x="6419" y="5012"/>
                  </a:lnTo>
                  <a:lnTo>
                    <a:pt x="6260" y="5074"/>
                  </a:lnTo>
                  <a:lnTo>
                    <a:pt x="6105" y="5142"/>
                  </a:lnTo>
                  <a:lnTo>
                    <a:pt x="5955" y="5223"/>
                  </a:lnTo>
                  <a:lnTo>
                    <a:pt x="5835" y="5258"/>
                  </a:lnTo>
                  <a:lnTo>
                    <a:pt x="5724" y="5306"/>
                  </a:lnTo>
                  <a:lnTo>
                    <a:pt x="5612" y="5359"/>
                  </a:lnTo>
                  <a:lnTo>
                    <a:pt x="5507" y="5417"/>
                  </a:lnTo>
                  <a:lnTo>
                    <a:pt x="5289" y="5538"/>
                  </a:lnTo>
                  <a:lnTo>
                    <a:pt x="5179" y="5590"/>
                  </a:lnTo>
                  <a:lnTo>
                    <a:pt x="5068" y="5639"/>
                  </a:lnTo>
                  <a:lnTo>
                    <a:pt x="4391" y="5983"/>
                  </a:lnTo>
                  <a:lnTo>
                    <a:pt x="4333" y="5977"/>
                  </a:lnTo>
                  <a:lnTo>
                    <a:pt x="4315" y="5968"/>
                  </a:lnTo>
                  <a:lnTo>
                    <a:pt x="4300" y="5949"/>
                  </a:lnTo>
                  <a:lnTo>
                    <a:pt x="4257" y="5939"/>
                  </a:lnTo>
                  <a:lnTo>
                    <a:pt x="4198" y="5929"/>
                  </a:lnTo>
                  <a:lnTo>
                    <a:pt x="4136" y="5939"/>
                  </a:lnTo>
                  <a:lnTo>
                    <a:pt x="4112" y="5949"/>
                  </a:lnTo>
                  <a:lnTo>
                    <a:pt x="4093" y="5963"/>
                  </a:lnTo>
                  <a:lnTo>
                    <a:pt x="3929" y="6055"/>
                  </a:lnTo>
                  <a:lnTo>
                    <a:pt x="3765" y="6133"/>
                  </a:lnTo>
                  <a:lnTo>
                    <a:pt x="3596" y="6195"/>
                  </a:lnTo>
                  <a:lnTo>
                    <a:pt x="3426" y="6238"/>
                  </a:lnTo>
                  <a:lnTo>
                    <a:pt x="3384" y="6249"/>
                  </a:lnTo>
                  <a:lnTo>
                    <a:pt x="3340" y="6268"/>
                  </a:lnTo>
                  <a:lnTo>
                    <a:pt x="3254" y="6307"/>
                  </a:lnTo>
                  <a:lnTo>
                    <a:pt x="3243" y="6263"/>
                  </a:lnTo>
                  <a:lnTo>
                    <a:pt x="3219" y="6243"/>
                  </a:lnTo>
                  <a:lnTo>
                    <a:pt x="3186" y="6238"/>
                  </a:lnTo>
                  <a:lnTo>
                    <a:pt x="3147" y="6238"/>
                  </a:lnTo>
                  <a:lnTo>
                    <a:pt x="3108" y="6238"/>
                  </a:lnTo>
                  <a:lnTo>
                    <a:pt x="3079" y="6228"/>
                  </a:lnTo>
                  <a:lnTo>
                    <a:pt x="3065" y="6219"/>
                  </a:lnTo>
                  <a:lnTo>
                    <a:pt x="3060" y="6205"/>
                  </a:lnTo>
                  <a:lnTo>
                    <a:pt x="3060" y="6156"/>
                  </a:lnTo>
                  <a:lnTo>
                    <a:pt x="3123" y="6151"/>
                  </a:lnTo>
                  <a:lnTo>
                    <a:pt x="3161" y="6133"/>
                  </a:lnTo>
                  <a:lnTo>
                    <a:pt x="3175" y="6098"/>
                  </a:lnTo>
                  <a:lnTo>
                    <a:pt x="3186" y="6059"/>
                  </a:lnTo>
                  <a:lnTo>
                    <a:pt x="3190" y="6021"/>
                  </a:lnTo>
                  <a:lnTo>
                    <a:pt x="3205" y="5983"/>
                  </a:lnTo>
                  <a:lnTo>
                    <a:pt x="3219" y="5968"/>
                  </a:lnTo>
                  <a:lnTo>
                    <a:pt x="3238" y="5954"/>
                  </a:lnTo>
                  <a:lnTo>
                    <a:pt x="3301" y="5939"/>
                  </a:lnTo>
                  <a:lnTo>
                    <a:pt x="3436" y="5876"/>
                  </a:lnTo>
                  <a:lnTo>
                    <a:pt x="3577" y="5823"/>
                  </a:lnTo>
                  <a:lnTo>
                    <a:pt x="3861" y="5731"/>
                  </a:lnTo>
                  <a:lnTo>
                    <a:pt x="4151" y="5654"/>
                  </a:lnTo>
                  <a:lnTo>
                    <a:pt x="4440" y="5581"/>
                  </a:lnTo>
                  <a:lnTo>
                    <a:pt x="4633" y="5528"/>
                  </a:lnTo>
                  <a:lnTo>
                    <a:pt x="4821" y="5465"/>
                  </a:lnTo>
                  <a:lnTo>
                    <a:pt x="5010" y="5397"/>
                  </a:lnTo>
                  <a:lnTo>
                    <a:pt x="5193" y="5321"/>
                  </a:lnTo>
                  <a:lnTo>
                    <a:pt x="5555" y="5151"/>
                  </a:lnTo>
                  <a:lnTo>
                    <a:pt x="5912" y="4977"/>
                  </a:lnTo>
                  <a:lnTo>
                    <a:pt x="6274" y="4818"/>
                  </a:lnTo>
                  <a:lnTo>
                    <a:pt x="6457" y="4745"/>
                  </a:lnTo>
                  <a:lnTo>
                    <a:pt x="6646" y="4682"/>
                  </a:lnTo>
                  <a:lnTo>
                    <a:pt x="6834" y="4629"/>
                  </a:lnTo>
                  <a:lnTo>
                    <a:pt x="7032" y="4586"/>
                  </a:lnTo>
                  <a:lnTo>
                    <a:pt x="7230" y="4557"/>
                  </a:lnTo>
                  <a:lnTo>
                    <a:pt x="7437" y="4547"/>
                  </a:lnTo>
                  <a:lnTo>
                    <a:pt x="7466" y="4538"/>
                  </a:lnTo>
                  <a:lnTo>
                    <a:pt x="7490" y="4523"/>
                  </a:lnTo>
                  <a:lnTo>
                    <a:pt x="7510" y="4509"/>
                  </a:lnTo>
                  <a:lnTo>
                    <a:pt x="7514" y="4489"/>
                  </a:lnTo>
                  <a:lnTo>
                    <a:pt x="7519" y="4436"/>
                  </a:lnTo>
                  <a:lnTo>
                    <a:pt x="7510" y="4383"/>
                  </a:lnTo>
                  <a:lnTo>
                    <a:pt x="7500" y="4320"/>
                  </a:lnTo>
                  <a:lnTo>
                    <a:pt x="7500" y="4262"/>
                  </a:lnTo>
                  <a:lnTo>
                    <a:pt x="7504" y="4234"/>
                  </a:lnTo>
                  <a:lnTo>
                    <a:pt x="7519" y="4209"/>
                  </a:lnTo>
                  <a:lnTo>
                    <a:pt x="7534" y="4185"/>
                  </a:lnTo>
                  <a:lnTo>
                    <a:pt x="7562" y="4165"/>
                  </a:lnTo>
                  <a:lnTo>
                    <a:pt x="7562" y="4040"/>
                  </a:lnTo>
                  <a:lnTo>
                    <a:pt x="7553" y="3919"/>
                  </a:lnTo>
                  <a:lnTo>
                    <a:pt x="7524" y="3668"/>
                  </a:lnTo>
                  <a:lnTo>
                    <a:pt x="7490" y="3421"/>
                  </a:lnTo>
                  <a:lnTo>
                    <a:pt x="7476" y="3301"/>
                  </a:lnTo>
                  <a:lnTo>
                    <a:pt x="7471" y="3180"/>
                  </a:lnTo>
                  <a:lnTo>
                    <a:pt x="7201" y="3238"/>
                  </a:lnTo>
                  <a:lnTo>
                    <a:pt x="6940" y="3310"/>
                  </a:lnTo>
                  <a:lnTo>
                    <a:pt x="6679" y="3392"/>
                  </a:lnTo>
                  <a:lnTo>
                    <a:pt x="6423" y="3480"/>
                  </a:lnTo>
                  <a:lnTo>
                    <a:pt x="5917" y="3663"/>
                  </a:lnTo>
                  <a:lnTo>
                    <a:pt x="5405" y="3842"/>
                  </a:lnTo>
                  <a:lnTo>
                    <a:pt x="5415" y="3851"/>
                  </a:lnTo>
                  <a:lnTo>
                    <a:pt x="5419" y="3861"/>
                  </a:lnTo>
                  <a:lnTo>
                    <a:pt x="5425" y="3890"/>
                  </a:lnTo>
                  <a:lnTo>
                    <a:pt x="5342" y="3842"/>
                  </a:lnTo>
                  <a:lnTo>
                    <a:pt x="5261" y="3890"/>
                  </a:lnTo>
                  <a:lnTo>
                    <a:pt x="5179" y="3928"/>
                  </a:lnTo>
                  <a:lnTo>
                    <a:pt x="5005" y="3997"/>
                  </a:lnTo>
                  <a:lnTo>
                    <a:pt x="4826" y="4049"/>
                  </a:lnTo>
                  <a:lnTo>
                    <a:pt x="4642" y="4098"/>
                  </a:lnTo>
                  <a:lnTo>
                    <a:pt x="4465" y="4146"/>
                  </a:lnTo>
                  <a:lnTo>
                    <a:pt x="4281" y="4200"/>
                  </a:lnTo>
                  <a:lnTo>
                    <a:pt x="4107" y="4267"/>
                  </a:lnTo>
                  <a:lnTo>
                    <a:pt x="4025" y="4306"/>
                  </a:lnTo>
                  <a:lnTo>
                    <a:pt x="3943" y="4354"/>
                  </a:lnTo>
                  <a:lnTo>
                    <a:pt x="3730" y="4436"/>
                  </a:lnTo>
                  <a:lnTo>
                    <a:pt x="3519" y="4518"/>
                  </a:lnTo>
                  <a:lnTo>
                    <a:pt x="3301" y="4596"/>
                  </a:lnTo>
                  <a:lnTo>
                    <a:pt x="3190" y="4625"/>
                  </a:lnTo>
                  <a:lnTo>
                    <a:pt x="3075" y="4649"/>
                  </a:lnTo>
                  <a:lnTo>
                    <a:pt x="3054" y="4629"/>
                  </a:lnTo>
                  <a:lnTo>
                    <a:pt x="3045" y="4610"/>
                  </a:lnTo>
                  <a:lnTo>
                    <a:pt x="3045" y="4567"/>
                  </a:lnTo>
                  <a:lnTo>
                    <a:pt x="3065" y="4543"/>
                  </a:lnTo>
                  <a:lnTo>
                    <a:pt x="3075" y="4533"/>
                  </a:lnTo>
                  <a:lnTo>
                    <a:pt x="3075" y="4513"/>
                  </a:lnTo>
                  <a:lnTo>
                    <a:pt x="3045" y="4503"/>
                  </a:lnTo>
                  <a:lnTo>
                    <a:pt x="3017" y="4499"/>
                  </a:lnTo>
                  <a:lnTo>
                    <a:pt x="2945" y="4499"/>
                  </a:lnTo>
                  <a:lnTo>
                    <a:pt x="2910" y="4533"/>
                  </a:lnTo>
                  <a:lnTo>
                    <a:pt x="2891" y="4677"/>
                  </a:lnTo>
                  <a:lnTo>
                    <a:pt x="2881" y="4828"/>
                  </a:lnTo>
                  <a:lnTo>
                    <a:pt x="2886" y="5132"/>
                  </a:lnTo>
                  <a:lnTo>
                    <a:pt x="2886" y="5281"/>
                  </a:lnTo>
                  <a:lnTo>
                    <a:pt x="2881" y="5427"/>
                  </a:lnTo>
                  <a:lnTo>
                    <a:pt x="2867" y="5572"/>
                  </a:lnTo>
                  <a:lnTo>
                    <a:pt x="2833" y="5707"/>
                  </a:lnTo>
                  <a:lnTo>
                    <a:pt x="2819" y="6133"/>
                  </a:lnTo>
                  <a:lnTo>
                    <a:pt x="2809" y="6572"/>
                  </a:lnTo>
                  <a:lnTo>
                    <a:pt x="2794" y="7011"/>
                  </a:lnTo>
                  <a:lnTo>
                    <a:pt x="2775" y="7229"/>
                  </a:lnTo>
                  <a:lnTo>
                    <a:pt x="2751" y="7447"/>
                  </a:lnTo>
                  <a:lnTo>
                    <a:pt x="2760" y="7742"/>
                  </a:lnTo>
                  <a:lnTo>
                    <a:pt x="2766" y="8036"/>
                  </a:lnTo>
                  <a:lnTo>
                    <a:pt x="2770" y="8630"/>
                  </a:lnTo>
                  <a:lnTo>
                    <a:pt x="2770" y="9230"/>
                  </a:lnTo>
                  <a:lnTo>
                    <a:pt x="2785" y="9829"/>
                  </a:lnTo>
                  <a:lnTo>
                    <a:pt x="2809" y="9843"/>
                  </a:lnTo>
                  <a:lnTo>
                    <a:pt x="2819" y="9863"/>
                  </a:lnTo>
                  <a:lnTo>
                    <a:pt x="2819" y="9878"/>
                  </a:lnTo>
                  <a:lnTo>
                    <a:pt x="2814" y="9896"/>
                  </a:lnTo>
                  <a:lnTo>
                    <a:pt x="2789" y="9930"/>
                  </a:lnTo>
                  <a:lnTo>
                    <a:pt x="2770" y="9964"/>
                  </a:lnTo>
                  <a:lnTo>
                    <a:pt x="2717" y="10423"/>
                  </a:lnTo>
                  <a:lnTo>
                    <a:pt x="2698" y="10665"/>
                  </a:lnTo>
                  <a:lnTo>
                    <a:pt x="2688" y="10906"/>
                  </a:lnTo>
                  <a:lnTo>
                    <a:pt x="2688" y="11152"/>
                  </a:lnTo>
                  <a:lnTo>
                    <a:pt x="2698" y="11394"/>
                  </a:lnTo>
                  <a:lnTo>
                    <a:pt x="2726" y="11621"/>
                  </a:lnTo>
                  <a:lnTo>
                    <a:pt x="2770" y="11844"/>
                  </a:lnTo>
                  <a:lnTo>
                    <a:pt x="2751" y="11921"/>
                  </a:lnTo>
                  <a:lnTo>
                    <a:pt x="2751" y="12004"/>
                  </a:lnTo>
                  <a:lnTo>
                    <a:pt x="2760" y="12163"/>
                  </a:lnTo>
                  <a:lnTo>
                    <a:pt x="2756" y="12231"/>
                  </a:lnTo>
                  <a:lnTo>
                    <a:pt x="2746" y="12259"/>
                  </a:lnTo>
                  <a:lnTo>
                    <a:pt x="2726" y="12289"/>
                  </a:lnTo>
                  <a:lnTo>
                    <a:pt x="2702" y="12308"/>
                  </a:lnTo>
                  <a:lnTo>
                    <a:pt x="2674" y="12327"/>
                  </a:lnTo>
                  <a:lnTo>
                    <a:pt x="2630" y="12341"/>
                  </a:lnTo>
                  <a:lnTo>
                    <a:pt x="2577" y="12346"/>
                  </a:lnTo>
                  <a:lnTo>
                    <a:pt x="2549" y="12317"/>
                  </a:lnTo>
                  <a:lnTo>
                    <a:pt x="2529" y="12283"/>
                  </a:lnTo>
                  <a:lnTo>
                    <a:pt x="2505" y="12211"/>
                  </a:lnTo>
                  <a:lnTo>
                    <a:pt x="2491" y="12134"/>
                  </a:lnTo>
                  <a:lnTo>
                    <a:pt x="2491" y="12052"/>
                  </a:lnTo>
                  <a:lnTo>
                    <a:pt x="2500" y="11888"/>
                  </a:lnTo>
                  <a:lnTo>
                    <a:pt x="2495" y="11810"/>
                  </a:lnTo>
                  <a:lnTo>
                    <a:pt x="2481" y="11737"/>
                  </a:lnTo>
                  <a:lnTo>
                    <a:pt x="2461" y="11637"/>
                  </a:lnTo>
                  <a:lnTo>
                    <a:pt x="2447" y="11535"/>
                  </a:lnTo>
                  <a:lnTo>
                    <a:pt x="2433" y="11336"/>
                  </a:lnTo>
                  <a:lnTo>
                    <a:pt x="2437" y="11138"/>
                  </a:lnTo>
                  <a:lnTo>
                    <a:pt x="2451" y="10941"/>
                  </a:lnTo>
                  <a:lnTo>
                    <a:pt x="2481" y="10548"/>
                  </a:lnTo>
                  <a:lnTo>
                    <a:pt x="2491" y="10360"/>
                  </a:lnTo>
                  <a:lnTo>
                    <a:pt x="2481" y="10172"/>
                  </a:lnTo>
                  <a:lnTo>
                    <a:pt x="2495" y="10100"/>
                  </a:lnTo>
                  <a:lnTo>
                    <a:pt x="2500" y="10031"/>
                  </a:lnTo>
                  <a:lnTo>
                    <a:pt x="2491" y="9973"/>
                  </a:lnTo>
                  <a:lnTo>
                    <a:pt x="2481" y="9950"/>
                  </a:lnTo>
                  <a:lnTo>
                    <a:pt x="2461" y="9930"/>
                  </a:lnTo>
                  <a:lnTo>
                    <a:pt x="2413" y="9921"/>
                  </a:lnTo>
                  <a:lnTo>
                    <a:pt x="2360" y="9901"/>
                  </a:lnTo>
                  <a:lnTo>
                    <a:pt x="2312" y="9887"/>
                  </a:lnTo>
                  <a:lnTo>
                    <a:pt x="2268" y="9882"/>
                  </a:lnTo>
                  <a:lnTo>
                    <a:pt x="2210" y="9843"/>
                  </a:lnTo>
                  <a:lnTo>
                    <a:pt x="2148" y="9815"/>
                  </a:lnTo>
                  <a:lnTo>
                    <a:pt x="2080" y="9790"/>
                  </a:lnTo>
                  <a:lnTo>
                    <a:pt x="2012" y="9780"/>
                  </a:lnTo>
                  <a:lnTo>
                    <a:pt x="1833" y="9693"/>
                  </a:lnTo>
                  <a:lnTo>
                    <a:pt x="1661" y="9592"/>
                  </a:lnTo>
                  <a:lnTo>
                    <a:pt x="1322" y="9390"/>
                  </a:lnTo>
                  <a:lnTo>
                    <a:pt x="1154" y="9297"/>
                  </a:lnTo>
                  <a:lnTo>
                    <a:pt x="975" y="9211"/>
                  </a:lnTo>
                  <a:lnTo>
                    <a:pt x="792" y="9142"/>
                  </a:lnTo>
                  <a:lnTo>
                    <a:pt x="598" y="9090"/>
                  </a:lnTo>
                  <a:lnTo>
                    <a:pt x="512" y="9026"/>
                  </a:lnTo>
                  <a:lnTo>
                    <a:pt x="429" y="8954"/>
                  </a:lnTo>
                  <a:lnTo>
                    <a:pt x="352" y="8877"/>
                  </a:lnTo>
                  <a:lnTo>
                    <a:pt x="280" y="8795"/>
                  </a:lnTo>
                  <a:lnTo>
                    <a:pt x="140" y="8626"/>
                  </a:lnTo>
                  <a:lnTo>
                    <a:pt x="0" y="8462"/>
                  </a:lnTo>
                  <a:lnTo>
                    <a:pt x="29" y="8427"/>
                  </a:lnTo>
                  <a:lnTo>
                    <a:pt x="54" y="8408"/>
                  </a:lnTo>
                  <a:lnTo>
                    <a:pt x="77" y="8399"/>
                  </a:lnTo>
                  <a:lnTo>
                    <a:pt x="106" y="8399"/>
                  </a:lnTo>
                  <a:lnTo>
                    <a:pt x="135" y="8408"/>
                  </a:lnTo>
                  <a:lnTo>
                    <a:pt x="159" y="8422"/>
                  </a:lnTo>
                  <a:lnTo>
                    <a:pt x="217" y="8466"/>
                  </a:lnTo>
                  <a:lnTo>
                    <a:pt x="333" y="8582"/>
                  </a:lnTo>
                  <a:lnTo>
                    <a:pt x="391" y="8630"/>
                  </a:lnTo>
                  <a:lnTo>
                    <a:pt x="419" y="8645"/>
                  </a:lnTo>
                  <a:lnTo>
                    <a:pt x="449" y="8655"/>
                  </a:lnTo>
                  <a:lnTo>
                    <a:pt x="680" y="8780"/>
                  </a:lnTo>
                  <a:lnTo>
                    <a:pt x="912" y="8891"/>
                  </a:lnTo>
                  <a:lnTo>
                    <a:pt x="1144" y="9002"/>
                  </a:lnTo>
                  <a:lnTo>
                    <a:pt x="1371" y="9123"/>
                  </a:lnTo>
                  <a:lnTo>
                    <a:pt x="1510" y="9211"/>
                  </a:lnTo>
                  <a:lnTo>
                    <a:pt x="1651" y="9297"/>
                  </a:lnTo>
                  <a:lnTo>
                    <a:pt x="1945" y="9452"/>
                  </a:lnTo>
                  <a:lnTo>
                    <a:pt x="2235" y="9611"/>
                  </a:lnTo>
                  <a:lnTo>
                    <a:pt x="2375" y="9693"/>
                  </a:lnTo>
                  <a:lnTo>
                    <a:pt x="2509" y="9780"/>
                  </a:lnTo>
                  <a:lnTo>
                    <a:pt x="2534" y="9660"/>
                  </a:lnTo>
                  <a:lnTo>
                    <a:pt x="2549" y="9534"/>
                  </a:lnTo>
                  <a:lnTo>
                    <a:pt x="2568" y="9263"/>
                  </a:lnTo>
                  <a:lnTo>
                    <a:pt x="2577" y="8988"/>
                  </a:lnTo>
                  <a:lnTo>
                    <a:pt x="2592" y="8853"/>
                  </a:lnTo>
                  <a:lnTo>
                    <a:pt x="2611" y="8722"/>
                  </a:lnTo>
                  <a:lnTo>
                    <a:pt x="2616" y="8563"/>
                  </a:lnTo>
                  <a:lnTo>
                    <a:pt x="2606" y="8404"/>
                  </a:lnTo>
                  <a:lnTo>
                    <a:pt x="2568" y="8085"/>
                  </a:lnTo>
                  <a:lnTo>
                    <a:pt x="2553" y="7925"/>
                  </a:lnTo>
                  <a:lnTo>
                    <a:pt x="2538" y="7765"/>
                  </a:lnTo>
                  <a:lnTo>
                    <a:pt x="2543" y="7606"/>
                  </a:lnTo>
                  <a:lnTo>
                    <a:pt x="2563" y="7447"/>
                  </a:lnTo>
                  <a:lnTo>
                    <a:pt x="2596" y="7108"/>
                  </a:lnTo>
                  <a:lnTo>
                    <a:pt x="2626" y="6760"/>
                  </a:lnTo>
                  <a:lnTo>
                    <a:pt x="2645" y="6402"/>
                  </a:lnTo>
                  <a:lnTo>
                    <a:pt x="2664" y="6040"/>
                  </a:lnTo>
                  <a:lnTo>
                    <a:pt x="2668" y="5674"/>
                  </a:lnTo>
                  <a:lnTo>
                    <a:pt x="2674" y="5306"/>
                  </a:lnTo>
                  <a:lnTo>
                    <a:pt x="2654" y="4596"/>
                  </a:lnTo>
                  <a:lnTo>
                    <a:pt x="2240" y="4455"/>
                  </a:lnTo>
                  <a:lnTo>
                    <a:pt x="2075" y="4334"/>
                  </a:lnTo>
                  <a:lnTo>
                    <a:pt x="1901" y="4228"/>
                  </a:lnTo>
                  <a:lnTo>
                    <a:pt x="1723" y="4132"/>
                  </a:lnTo>
                  <a:lnTo>
                    <a:pt x="1540" y="4044"/>
                  </a:lnTo>
                  <a:lnTo>
                    <a:pt x="1352" y="3963"/>
                  </a:lnTo>
                  <a:lnTo>
                    <a:pt x="1163" y="3890"/>
                  </a:lnTo>
                  <a:lnTo>
                    <a:pt x="971" y="3823"/>
                  </a:lnTo>
                  <a:lnTo>
                    <a:pt x="772" y="3765"/>
                  </a:lnTo>
                  <a:lnTo>
                    <a:pt x="584" y="3687"/>
                  </a:lnTo>
                  <a:lnTo>
                    <a:pt x="492" y="3640"/>
                  </a:lnTo>
                  <a:lnTo>
                    <a:pt x="401" y="3586"/>
                  </a:lnTo>
                  <a:lnTo>
                    <a:pt x="319" y="3523"/>
                  </a:lnTo>
                  <a:lnTo>
                    <a:pt x="242" y="3454"/>
                  </a:lnTo>
                  <a:lnTo>
                    <a:pt x="174" y="3382"/>
                  </a:lnTo>
                  <a:lnTo>
                    <a:pt x="117" y="3305"/>
                  </a:lnTo>
                  <a:lnTo>
                    <a:pt x="159" y="3282"/>
                  </a:lnTo>
                  <a:lnTo>
                    <a:pt x="208" y="3266"/>
                  </a:lnTo>
                  <a:lnTo>
                    <a:pt x="261" y="3262"/>
                  </a:lnTo>
                  <a:lnTo>
                    <a:pt x="310" y="3282"/>
                  </a:lnTo>
                  <a:lnTo>
                    <a:pt x="319" y="3301"/>
                  </a:lnTo>
                  <a:lnTo>
                    <a:pt x="338" y="3320"/>
                  </a:lnTo>
                  <a:lnTo>
                    <a:pt x="362" y="3329"/>
                  </a:lnTo>
                  <a:lnTo>
                    <a:pt x="391" y="3324"/>
                  </a:lnTo>
                  <a:lnTo>
                    <a:pt x="864" y="3566"/>
                  </a:lnTo>
                  <a:lnTo>
                    <a:pt x="1342" y="3798"/>
                  </a:lnTo>
                  <a:lnTo>
                    <a:pt x="1582" y="3909"/>
                  </a:lnTo>
                  <a:lnTo>
                    <a:pt x="1829" y="4007"/>
                  </a:lnTo>
                  <a:lnTo>
                    <a:pt x="2080" y="4098"/>
                  </a:lnTo>
                  <a:lnTo>
                    <a:pt x="2336" y="4180"/>
                  </a:lnTo>
                  <a:lnTo>
                    <a:pt x="2418" y="4223"/>
                  </a:lnTo>
                  <a:lnTo>
                    <a:pt x="2500" y="4276"/>
                  </a:lnTo>
                  <a:lnTo>
                    <a:pt x="2654" y="4388"/>
                  </a:lnTo>
                  <a:lnTo>
                    <a:pt x="2737" y="4132"/>
                  </a:lnTo>
                  <a:lnTo>
                    <a:pt x="2775" y="3997"/>
                  </a:lnTo>
                  <a:lnTo>
                    <a:pt x="2809" y="3856"/>
                  </a:lnTo>
                  <a:lnTo>
                    <a:pt x="2833" y="3716"/>
                  </a:lnTo>
                  <a:lnTo>
                    <a:pt x="2838" y="3575"/>
                  </a:lnTo>
                  <a:lnTo>
                    <a:pt x="2828" y="3503"/>
                  </a:lnTo>
                  <a:lnTo>
                    <a:pt x="2819" y="3431"/>
                  </a:lnTo>
                  <a:lnTo>
                    <a:pt x="2800" y="3363"/>
                  </a:lnTo>
                  <a:lnTo>
                    <a:pt x="2770" y="3291"/>
                  </a:lnTo>
                  <a:lnTo>
                    <a:pt x="2809" y="3262"/>
                  </a:lnTo>
                  <a:lnTo>
                    <a:pt x="2861" y="3238"/>
                  </a:lnTo>
                  <a:lnTo>
                    <a:pt x="2910" y="3233"/>
                  </a:lnTo>
                  <a:lnTo>
                    <a:pt x="2963" y="3247"/>
                  </a:lnTo>
                  <a:lnTo>
                    <a:pt x="2977" y="3388"/>
                  </a:lnTo>
                  <a:lnTo>
                    <a:pt x="2982" y="3528"/>
                  </a:lnTo>
                  <a:lnTo>
                    <a:pt x="2977" y="3803"/>
                  </a:lnTo>
                  <a:lnTo>
                    <a:pt x="2930" y="4373"/>
                  </a:lnTo>
                  <a:lnTo>
                    <a:pt x="3098" y="4359"/>
                  </a:lnTo>
                  <a:lnTo>
                    <a:pt x="3258" y="4325"/>
                  </a:lnTo>
                  <a:lnTo>
                    <a:pt x="3412" y="4272"/>
                  </a:lnTo>
                  <a:lnTo>
                    <a:pt x="3566" y="4214"/>
                  </a:lnTo>
                  <a:lnTo>
                    <a:pt x="3871" y="4088"/>
                  </a:lnTo>
                  <a:lnTo>
                    <a:pt x="4025" y="4030"/>
                  </a:lnTo>
                  <a:lnTo>
                    <a:pt x="4184" y="3982"/>
                  </a:lnTo>
                  <a:lnTo>
                    <a:pt x="4319" y="3967"/>
                  </a:lnTo>
                  <a:lnTo>
                    <a:pt x="4454" y="3939"/>
                  </a:lnTo>
                  <a:lnTo>
                    <a:pt x="4584" y="3905"/>
                  </a:lnTo>
                  <a:lnTo>
                    <a:pt x="4715" y="3865"/>
                  </a:lnTo>
                  <a:lnTo>
                    <a:pt x="4966" y="3774"/>
                  </a:lnTo>
                  <a:lnTo>
                    <a:pt x="5212" y="3672"/>
                  </a:lnTo>
                  <a:lnTo>
                    <a:pt x="5458" y="3566"/>
                  </a:lnTo>
                  <a:lnTo>
                    <a:pt x="5709" y="3470"/>
                  </a:lnTo>
                  <a:lnTo>
                    <a:pt x="5965" y="3388"/>
                  </a:lnTo>
                  <a:lnTo>
                    <a:pt x="6096" y="3354"/>
                  </a:lnTo>
                  <a:lnTo>
                    <a:pt x="6231" y="3324"/>
                  </a:lnTo>
                  <a:lnTo>
                    <a:pt x="6438" y="3252"/>
                  </a:lnTo>
                  <a:lnTo>
                    <a:pt x="6646" y="3166"/>
                  </a:lnTo>
                  <a:lnTo>
                    <a:pt x="6751" y="3127"/>
                  </a:lnTo>
                  <a:lnTo>
                    <a:pt x="6858" y="3093"/>
                  </a:lnTo>
                  <a:lnTo>
                    <a:pt x="6969" y="3069"/>
                  </a:lnTo>
                  <a:lnTo>
                    <a:pt x="7080" y="3050"/>
                  </a:lnTo>
                  <a:lnTo>
                    <a:pt x="7278" y="2977"/>
                  </a:lnTo>
                  <a:lnTo>
                    <a:pt x="7379" y="2943"/>
                  </a:lnTo>
                  <a:lnTo>
                    <a:pt x="7481" y="2923"/>
                  </a:lnTo>
                  <a:lnTo>
                    <a:pt x="7495" y="2706"/>
                  </a:lnTo>
                  <a:lnTo>
                    <a:pt x="7495" y="2498"/>
                  </a:lnTo>
                  <a:lnTo>
                    <a:pt x="7471" y="2300"/>
                  </a:lnTo>
                  <a:lnTo>
                    <a:pt x="7446" y="2198"/>
                  </a:lnTo>
                  <a:lnTo>
                    <a:pt x="7418" y="2098"/>
                  </a:lnTo>
                  <a:lnTo>
                    <a:pt x="7427" y="1822"/>
                  </a:lnTo>
                  <a:lnTo>
                    <a:pt x="7427" y="1556"/>
                  </a:lnTo>
                  <a:lnTo>
                    <a:pt x="7423" y="1295"/>
                  </a:lnTo>
                  <a:lnTo>
                    <a:pt x="7403" y="1024"/>
                  </a:lnTo>
                  <a:lnTo>
                    <a:pt x="7355" y="957"/>
                  </a:lnTo>
                  <a:lnTo>
                    <a:pt x="7302" y="899"/>
                  </a:lnTo>
                  <a:lnTo>
                    <a:pt x="7239" y="850"/>
                  </a:lnTo>
                  <a:lnTo>
                    <a:pt x="7167" y="808"/>
                  </a:lnTo>
                  <a:lnTo>
                    <a:pt x="7095" y="773"/>
                  </a:lnTo>
                  <a:lnTo>
                    <a:pt x="7012" y="750"/>
                  </a:lnTo>
                  <a:lnTo>
                    <a:pt x="6935" y="729"/>
                  </a:lnTo>
                  <a:lnTo>
                    <a:pt x="6853" y="715"/>
                  </a:lnTo>
                  <a:lnTo>
                    <a:pt x="6761" y="657"/>
                  </a:lnTo>
                  <a:lnTo>
                    <a:pt x="6665" y="608"/>
                  </a:lnTo>
                  <a:lnTo>
                    <a:pt x="6463" y="522"/>
                  </a:lnTo>
                  <a:lnTo>
                    <a:pt x="6260" y="450"/>
                  </a:lnTo>
                  <a:lnTo>
                    <a:pt x="6047" y="397"/>
                  </a:lnTo>
                  <a:lnTo>
                    <a:pt x="5618" y="295"/>
                  </a:lnTo>
                  <a:lnTo>
                    <a:pt x="5405" y="247"/>
                  </a:lnTo>
                  <a:lnTo>
                    <a:pt x="5198" y="183"/>
                  </a:lnTo>
                  <a:lnTo>
                    <a:pt x="5116" y="169"/>
                  </a:lnTo>
                  <a:lnTo>
                    <a:pt x="5033" y="160"/>
                  </a:lnTo>
                  <a:lnTo>
                    <a:pt x="4956" y="160"/>
                  </a:lnTo>
                  <a:lnTo>
                    <a:pt x="4879" y="169"/>
                  </a:lnTo>
                  <a:lnTo>
                    <a:pt x="4725" y="198"/>
                  </a:lnTo>
                  <a:lnTo>
                    <a:pt x="4575" y="241"/>
                  </a:lnTo>
                  <a:lnTo>
                    <a:pt x="4425" y="295"/>
                  </a:lnTo>
                  <a:lnTo>
                    <a:pt x="4276" y="343"/>
                  </a:lnTo>
                  <a:lnTo>
                    <a:pt x="4116" y="377"/>
                  </a:lnTo>
                  <a:lnTo>
                    <a:pt x="4040" y="387"/>
                  </a:lnTo>
                  <a:lnTo>
                    <a:pt x="3958" y="392"/>
                  </a:lnTo>
                  <a:lnTo>
                    <a:pt x="3807" y="435"/>
                  </a:lnTo>
                  <a:lnTo>
                    <a:pt x="3658" y="469"/>
                  </a:lnTo>
                  <a:lnTo>
                    <a:pt x="3359" y="522"/>
                  </a:lnTo>
                  <a:lnTo>
                    <a:pt x="3060" y="571"/>
                  </a:lnTo>
                  <a:lnTo>
                    <a:pt x="2905" y="599"/>
                  </a:lnTo>
                  <a:lnTo>
                    <a:pt x="2751" y="633"/>
                  </a:lnTo>
                  <a:lnTo>
                    <a:pt x="2558" y="701"/>
                  </a:lnTo>
                  <a:lnTo>
                    <a:pt x="2365" y="778"/>
                  </a:lnTo>
                  <a:lnTo>
                    <a:pt x="1979" y="924"/>
                  </a:lnTo>
                  <a:lnTo>
                    <a:pt x="1786" y="986"/>
                  </a:lnTo>
                  <a:lnTo>
                    <a:pt x="1582" y="1039"/>
                  </a:lnTo>
                  <a:lnTo>
                    <a:pt x="1375" y="1073"/>
                  </a:lnTo>
                  <a:lnTo>
                    <a:pt x="1270" y="1082"/>
                  </a:lnTo>
                  <a:lnTo>
                    <a:pt x="1163" y="1082"/>
                  </a:lnTo>
                  <a:lnTo>
                    <a:pt x="1086" y="1121"/>
                  </a:lnTo>
                  <a:lnTo>
                    <a:pt x="1009" y="1151"/>
                  </a:lnTo>
                  <a:lnTo>
                    <a:pt x="845" y="1193"/>
                  </a:lnTo>
                  <a:lnTo>
                    <a:pt x="763" y="1223"/>
                  </a:lnTo>
                  <a:lnTo>
                    <a:pt x="685" y="1252"/>
                  </a:lnTo>
                  <a:lnTo>
                    <a:pt x="618" y="1295"/>
                  </a:lnTo>
                  <a:lnTo>
                    <a:pt x="550" y="1348"/>
                  </a:lnTo>
                  <a:lnTo>
                    <a:pt x="502" y="1358"/>
                  </a:lnTo>
                  <a:lnTo>
                    <a:pt x="454" y="1377"/>
                  </a:lnTo>
                  <a:lnTo>
                    <a:pt x="357" y="1426"/>
                  </a:lnTo>
                  <a:lnTo>
                    <a:pt x="310" y="1450"/>
                  </a:lnTo>
                  <a:lnTo>
                    <a:pt x="261" y="1464"/>
                  </a:lnTo>
                  <a:lnTo>
                    <a:pt x="208" y="1474"/>
                  </a:lnTo>
                  <a:lnTo>
                    <a:pt x="150" y="1474"/>
                  </a:lnTo>
                  <a:lnTo>
                    <a:pt x="117" y="1430"/>
                  </a:lnTo>
                  <a:lnTo>
                    <a:pt x="87" y="1382"/>
                  </a:lnTo>
                  <a:lnTo>
                    <a:pt x="68" y="1334"/>
                  </a:lnTo>
                  <a:lnTo>
                    <a:pt x="68" y="1281"/>
                  </a:lnTo>
                  <a:lnTo>
                    <a:pt x="579" y="1082"/>
                  </a:lnTo>
                  <a:lnTo>
                    <a:pt x="680" y="1077"/>
                  </a:lnTo>
                  <a:lnTo>
                    <a:pt x="782" y="1059"/>
                  </a:lnTo>
                  <a:lnTo>
                    <a:pt x="980" y="996"/>
                  </a:lnTo>
                  <a:lnTo>
                    <a:pt x="1081" y="966"/>
                  </a:lnTo>
                  <a:lnTo>
                    <a:pt x="1178" y="938"/>
                  </a:lnTo>
                  <a:lnTo>
                    <a:pt x="1280" y="924"/>
                  </a:lnTo>
                  <a:lnTo>
                    <a:pt x="1385" y="924"/>
                  </a:lnTo>
                  <a:lnTo>
                    <a:pt x="1573" y="884"/>
                  </a:lnTo>
                  <a:lnTo>
                    <a:pt x="1761" y="831"/>
                  </a:lnTo>
                  <a:lnTo>
                    <a:pt x="1949" y="768"/>
                  </a:lnTo>
                  <a:lnTo>
                    <a:pt x="2133" y="701"/>
                  </a:lnTo>
                  <a:lnTo>
                    <a:pt x="2505" y="557"/>
                  </a:lnTo>
                  <a:lnTo>
                    <a:pt x="2694" y="492"/>
                  </a:lnTo>
                  <a:lnTo>
                    <a:pt x="2886" y="440"/>
                  </a:lnTo>
                  <a:lnTo>
                    <a:pt x="3017" y="406"/>
                  </a:lnTo>
                  <a:lnTo>
                    <a:pt x="3152" y="382"/>
                  </a:lnTo>
                  <a:lnTo>
                    <a:pt x="3426" y="353"/>
                  </a:lnTo>
                  <a:lnTo>
                    <a:pt x="3566" y="334"/>
                  </a:lnTo>
                  <a:lnTo>
                    <a:pt x="3702" y="309"/>
                  </a:lnTo>
                  <a:lnTo>
                    <a:pt x="3832" y="281"/>
                  </a:lnTo>
                  <a:lnTo>
                    <a:pt x="3958" y="232"/>
                  </a:lnTo>
                  <a:lnTo>
                    <a:pt x="4044" y="232"/>
                  </a:lnTo>
                  <a:lnTo>
                    <a:pt x="4126" y="222"/>
                  </a:lnTo>
                  <a:lnTo>
                    <a:pt x="4286" y="189"/>
                  </a:lnTo>
                  <a:lnTo>
                    <a:pt x="4435" y="140"/>
                  </a:lnTo>
                  <a:lnTo>
                    <a:pt x="4589" y="88"/>
                  </a:lnTo>
                  <a:lnTo>
                    <a:pt x="4740" y="39"/>
                  </a:lnTo>
                  <a:lnTo>
                    <a:pt x="4893" y="4"/>
                  </a:lnTo>
                  <a:lnTo>
                    <a:pt x="4977" y="0"/>
                  </a:lnTo>
                  <a:lnTo>
                    <a:pt x="5058" y="0"/>
                  </a:lnTo>
                  <a:lnTo>
                    <a:pt x="5144" y="4"/>
                  </a:lnTo>
                  <a:lnTo>
                    <a:pt x="5232" y="25"/>
                  </a:lnTo>
                  <a:lnTo>
                    <a:pt x="5377" y="63"/>
                  </a:lnTo>
                  <a:lnTo>
                    <a:pt x="5530" y="97"/>
                  </a:lnTo>
                  <a:lnTo>
                    <a:pt x="5845" y="140"/>
                  </a:lnTo>
                  <a:lnTo>
                    <a:pt x="6158" y="179"/>
                  </a:lnTo>
                  <a:lnTo>
                    <a:pt x="6472" y="232"/>
                  </a:lnTo>
                  <a:lnTo>
                    <a:pt x="6621" y="266"/>
                  </a:lnTo>
                  <a:lnTo>
                    <a:pt x="6772" y="309"/>
                  </a:lnTo>
                  <a:lnTo>
                    <a:pt x="6911" y="362"/>
                  </a:lnTo>
                  <a:lnTo>
                    <a:pt x="7046" y="430"/>
                  </a:lnTo>
                  <a:lnTo>
                    <a:pt x="7167" y="517"/>
                  </a:lnTo>
                  <a:lnTo>
                    <a:pt x="7283" y="619"/>
                  </a:lnTo>
                  <a:lnTo>
                    <a:pt x="7389" y="745"/>
                  </a:lnTo>
                  <a:lnTo>
                    <a:pt x="7437" y="812"/>
                  </a:lnTo>
                  <a:lnTo>
                    <a:pt x="7481" y="889"/>
                  </a:lnTo>
                  <a:lnTo>
                    <a:pt x="7476" y="924"/>
                  </a:lnTo>
                  <a:lnTo>
                    <a:pt x="7481" y="942"/>
                  </a:lnTo>
                  <a:lnTo>
                    <a:pt x="7495" y="952"/>
                  </a:lnTo>
                  <a:lnTo>
                    <a:pt x="7514" y="957"/>
                  </a:lnTo>
                  <a:lnTo>
                    <a:pt x="7558" y="957"/>
                  </a:lnTo>
                  <a:lnTo>
                    <a:pt x="7582" y="961"/>
                  </a:lnTo>
                  <a:lnTo>
                    <a:pt x="7596" y="972"/>
                  </a:lnTo>
                  <a:lnTo>
                    <a:pt x="7630" y="1102"/>
                  </a:lnTo>
                  <a:lnTo>
                    <a:pt x="7649" y="1237"/>
                  </a:lnTo>
                  <a:lnTo>
                    <a:pt x="7664" y="1372"/>
                  </a:lnTo>
                  <a:lnTo>
                    <a:pt x="7674" y="1504"/>
                  </a:lnTo>
                  <a:lnTo>
                    <a:pt x="7674" y="1773"/>
                  </a:lnTo>
                  <a:lnTo>
                    <a:pt x="7669" y="2039"/>
                  </a:lnTo>
                  <a:lnTo>
                    <a:pt x="7659" y="2305"/>
                  </a:lnTo>
                  <a:lnTo>
                    <a:pt x="7664" y="2571"/>
                  </a:lnTo>
                  <a:lnTo>
                    <a:pt x="7678" y="2701"/>
                  </a:lnTo>
                  <a:lnTo>
                    <a:pt x="7693" y="2836"/>
                  </a:lnTo>
                  <a:lnTo>
                    <a:pt x="7721" y="2967"/>
                  </a:lnTo>
                  <a:lnTo>
                    <a:pt x="7755" y="3097"/>
                  </a:lnTo>
                  <a:lnTo>
                    <a:pt x="7779" y="3160"/>
                  </a:lnTo>
                  <a:lnTo>
                    <a:pt x="7795" y="3218"/>
                  </a:lnTo>
                  <a:lnTo>
                    <a:pt x="7804" y="3339"/>
                  </a:lnTo>
                  <a:lnTo>
                    <a:pt x="7799" y="3461"/>
                  </a:lnTo>
                  <a:lnTo>
                    <a:pt x="7784" y="3581"/>
                  </a:lnTo>
                  <a:lnTo>
                    <a:pt x="7765" y="3698"/>
                  </a:lnTo>
                  <a:lnTo>
                    <a:pt x="7746" y="3818"/>
                  </a:lnTo>
                  <a:lnTo>
                    <a:pt x="7741" y="3934"/>
                  </a:lnTo>
                  <a:lnTo>
                    <a:pt x="7755" y="4049"/>
                  </a:lnTo>
                  <a:lnTo>
                    <a:pt x="7746" y="4310"/>
                  </a:lnTo>
                  <a:lnTo>
                    <a:pt x="7751" y="4576"/>
                  </a:lnTo>
                  <a:lnTo>
                    <a:pt x="7779" y="5117"/>
                  </a:lnTo>
                  <a:lnTo>
                    <a:pt x="7799" y="5393"/>
                  </a:lnTo>
                  <a:lnTo>
                    <a:pt x="7809" y="5664"/>
                  </a:lnTo>
                  <a:lnTo>
                    <a:pt x="7809" y="5929"/>
                  </a:lnTo>
                  <a:lnTo>
                    <a:pt x="7790" y="6191"/>
                  </a:lnTo>
                  <a:lnTo>
                    <a:pt x="7799" y="6451"/>
                  </a:lnTo>
                  <a:lnTo>
                    <a:pt x="7819" y="6707"/>
                  </a:lnTo>
                  <a:lnTo>
                    <a:pt x="7847" y="6959"/>
                  </a:lnTo>
                  <a:lnTo>
                    <a:pt x="7886" y="7205"/>
                  </a:lnTo>
                  <a:lnTo>
                    <a:pt x="7886" y="7301"/>
                  </a:lnTo>
                  <a:lnTo>
                    <a:pt x="7877" y="7399"/>
                  </a:lnTo>
                  <a:lnTo>
                    <a:pt x="7852" y="7586"/>
                  </a:lnTo>
                  <a:lnTo>
                    <a:pt x="7837" y="7679"/>
                  </a:lnTo>
                  <a:lnTo>
                    <a:pt x="7833" y="7770"/>
                  </a:lnTo>
                  <a:lnTo>
                    <a:pt x="7837" y="7867"/>
                  </a:lnTo>
                  <a:lnTo>
                    <a:pt x="7852" y="79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1" name="Freeform 107"/>
            <p:cNvSpPr>
              <a:spLocks/>
            </p:cNvSpPr>
            <p:nvPr/>
          </p:nvSpPr>
          <p:spPr bwMode="auto">
            <a:xfrm>
              <a:off x="3881" y="2368"/>
              <a:ext cx="18" cy="13"/>
            </a:xfrm>
            <a:custGeom>
              <a:avLst/>
              <a:gdLst>
                <a:gd name="T0" fmla="*/ 0 w 193"/>
                <a:gd name="T1" fmla="*/ 0 h 137"/>
                <a:gd name="T2" fmla="*/ 0 w 193"/>
                <a:gd name="T3" fmla="*/ 0 h 137"/>
                <a:gd name="T4" fmla="*/ 0 w 193"/>
                <a:gd name="T5" fmla="*/ 0 h 137"/>
                <a:gd name="T6" fmla="*/ 0 w 193"/>
                <a:gd name="T7" fmla="*/ 0 h 137"/>
                <a:gd name="T8" fmla="*/ 0 w 193"/>
                <a:gd name="T9" fmla="*/ 0 h 137"/>
                <a:gd name="T10" fmla="*/ 0 w 193"/>
                <a:gd name="T11" fmla="*/ 0 h 137"/>
                <a:gd name="T12" fmla="*/ 0 w 193"/>
                <a:gd name="T13" fmla="*/ 0 h 137"/>
                <a:gd name="T14" fmla="*/ 0 w 193"/>
                <a:gd name="T15" fmla="*/ 0 h 137"/>
                <a:gd name="T16" fmla="*/ 0 w 193"/>
                <a:gd name="T17" fmla="*/ 0 h 137"/>
                <a:gd name="T18" fmla="*/ 0 w 193"/>
                <a:gd name="T19" fmla="*/ 0 h 137"/>
                <a:gd name="T20" fmla="*/ 0 w 193"/>
                <a:gd name="T21" fmla="*/ 0 h 137"/>
                <a:gd name="T22" fmla="*/ 0 w 193"/>
                <a:gd name="T23" fmla="*/ 0 h 137"/>
                <a:gd name="T24" fmla="*/ 0 w 193"/>
                <a:gd name="T25" fmla="*/ 0 h 137"/>
                <a:gd name="T26" fmla="*/ 0 w 193"/>
                <a:gd name="T27" fmla="*/ 0 h 137"/>
                <a:gd name="T28" fmla="*/ 0 w 193"/>
                <a:gd name="T29" fmla="*/ 0 h 1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3"/>
                <a:gd name="T46" fmla="*/ 0 h 137"/>
                <a:gd name="T47" fmla="*/ 193 w 193"/>
                <a:gd name="T48" fmla="*/ 137 h 13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3" h="137">
                  <a:moveTo>
                    <a:pt x="150" y="126"/>
                  </a:moveTo>
                  <a:lnTo>
                    <a:pt x="102" y="137"/>
                  </a:lnTo>
                  <a:lnTo>
                    <a:pt x="58" y="137"/>
                  </a:lnTo>
                  <a:lnTo>
                    <a:pt x="25" y="121"/>
                  </a:lnTo>
                  <a:lnTo>
                    <a:pt x="11" y="102"/>
                  </a:lnTo>
                  <a:lnTo>
                    <a:pt x="0" y="78"/>
                  </a:lnTo>
                  <a:lnTo>
                    <a:pt x="0" y="20"/>
                  </a:lnTo>
                  <a:lnTo>
                    <a:pt x="54" y="0"/>
                  </a:lnTo>
                  <a:lnTo>
                    <a:pt x="102" y="5"/>
                  </a:lnTo>
                  <a:lnTo>
                    <a:pt x="150" y="20"/>
                  </a:lnTo>
                  <a:lnTo>
                    <a:pt x="193" y="44"/>
                  </a:lnTo>
                  <a:lnTo>
                    <a:pt x="193" y="68"/>
                  </a:lnTo>
                  <a:lnTo>
                    <a:pt x="184" y="88"/>
                  </a:lnTo>
                  <a:lnTo>
                    <a:pt x="165" y="107"/>
                  </a:lnTo>
                  <a:lnTo>
                    <a:pt x="150" y="1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2" name="Freeform 108"/>
            <p:cNvSpPr>
              <a:spLocks/>
            </p:cNvSpPr>
            <p:nvPr/>
          </p:nvSpPr>
          <p:spPr bwMode="auto">
            <a:xfrm>
              <a:off x="3473" y="3071"/>
              <a:ext cx="405" cy="161"/>
            </a:xfrm>
            <a:custGeom>
              <a:avLst/>
              <a:gdLst>
                <a:gd name="T0" fmla="*/ 0 w 4446"/>
                <a:gd name="T1" fmla="*/ 0 h 1773"/>
                <a:gd name="T2" fmla="*/ 0 w 4446"/>
                <a:gd name="T3" fmla="*/ 0 h 1773"/>
                <a:gd name="T4" fmla="*/ 0 w 4446"/>
                <a:gd name="T5" fmla="*/ 0 h 1773"/>
                <a:gd name="T6" fmla="*/ 0 w 4446"/>
                <a:gd name="T7" fmla="*/ 0 h 1773"/>
                <a:gd name="T8" fmla="*/ 0 w 4446"/>
                <a:gd name="T9" fmla="*/ 0 h 1773"/>
                <a:gd name="T10" fmla="*/ 0 w 4446"/>
                <a:gd name="T11" fmla="*/ 0 h 1773"/>
                <a:gd name="T12" fmla="*/ 0 w 4446"/>
                <a:gd name="T13" fmla="*/ 0 h 1773"/>
                <a:gd name="T14" fmla="*/ 0 w 4446"/>
                <a:gd name="T15" fmla="*/ 0 h 1773"/>
                <a:gd name="T16" fmla="*/ 0 w 4446"/>
                <a:gd name="T17" fmla="*/ 0 h 1773"/>
                <a:gd name="T18" fmla="*/ 0 w 4446"/>
                <a:gd name="T19" fmla="*/ 0 h 1773"/>
                <a:gd name="T20" fmla="*/ 0 w 4446"/>
                <a:gd name="T21" fmla="*/ 0 h 1773"/>
                <a:gd name="T22" fmla="*/ 0 w 4446"/>
                <a:gd name="T23" fmla="*/ 0 h 1773"/>
                <a:gd name="T24" fmla="*/ 0 w 4446"/>
                <a:gd name="T25" fmla="*/ 0 h 1773"/>
                <a:gd name="T26" fmla="*/ 0 w 4446"/>
                <a:gd name="T27" fmla="*/ 0 h 1773"/>
                <a:gd name="T28" fmla="*/ 0 w 4446"/>
                <a:gd name="T29" fmla="*/ 0 h 1773"/>
                <a:gd name="T30" fmla="*/ 0 w 4446"/>
                <a:gd name="T31" fmla="*/ 0 h 1773"/>
                <a:gd name="T32" fmla="*/ 0 w 4446"/>
                <a:gd name="T33" fmla="*/ 0 h 1773"/>
                <a:gd name="T34" fmla="*/ 0 w 4446"/>
                <a:gd name="T35" fmla="*/ 0 h 1773"/>
                <a:gd name="T36" fmla="*/ 0 w 4446"/>
                <a:gd name="T37" fmla="*/ 0 h 1773"/>
                <a:gd name="T38" fmla="*/ 0 w 4446"/>
                <a:gd name="T39" fmla="*/ 0 h 1773"/>
                <a:gd name="T40" fmla="*/ 0 w 4446"/>
                <a:gd name="T41" fmla="*/ 0 h 1773"/>
                <a:gd name="T42" fmla="*/ 0 w 4446"/>
                <a:gd name="T43" fmla="*/ 0 h 1773"/>
                <a:gd name="T44" fmla="*/ 0 w 4446"/>
                <a:gd name="T45" fmla="*/ 0 h 1773"/>
                <a:gd name="T46" fmla="*/ 0 w 4446"/>
                <a:gd name="T47" fmla="*/ 0 h 1773"/>
                <a:gd name="T48" fmla="*/ 0 w 4446"/>
                <a:gd name="T49" fmla="*/ 0 h 1773"/>
                <a:gd name="T50" fmla="*/ 0 w 4446"/>
                <a:gd name="T51" fmla="*/ 0 h 1773"/>
                <a:gd name="T52" fmla="*/ 0 w 4446"/>
                <a:gd name="T53" fmla="*/ 0 h 1773"/>
                <a:gd name="T54" fmla="*/ 0 w 4446"/>
                <a:gd name="T55" fmla="*/ 0 h 1773"/>
                <a:gd name="T56" fmla="*/ 0 w 4446"/>
                <a:gd name="T57" fmla="*/ 0 h 1773"/>
                <a:gd name="T58" fmla="*/ 0 w 4446"/>
                <a:gd name="T59" fmla="*/ 0 h 1773"/>
                <a:gd name="T60" fmla="*/ 0 w 4446"/>
                <a:gd name="T61" fmla="*/ 0 h 1773"/>
                <a:gd name="T62" fmla="*/ 0 w 4446"/>
                <a:gd name="T63" fmla="*/ 0 h 1773"/>
                <a:gd name="T64" fmla="*/ 0 w 4446"/>
                <a:gd name="T65" fmla="*/ 0 h 1773"/>
                <a:gd name="T66" fmla="*/ 0 w 4446"/>
                <a:gd name="T67" fmla="*/ 0 h 1773"/>
                <a:gd name="T68" fmla="*/ 0 w 4446"/>
                <a:gd name="T69" fmla="*/ 0 h 1773"/>
                <a:gd name="T70" fmla="*/ 0 w 4446"/>
                <a:gd name="T71" fmla="*/ 0 h 1773"/>
                <a:gd name="T72" fmla="*/ 0 w 4446"/>
                <a:gd name="T73" fmla="*/ 0 h 1773"/>
                <a:gd name="T74" fmla="*/ 0 w 4446"/>
                <a:gd name="T75" fmla="*/ 0 h 1773"/>
                <a:gd name="T76" fmla="*/ 0 w 4446"/>
                <a:gd name="T77" fmla="*/ 0 h 1773"/>
                <a:gd name="T78" fmla="*/ 0 w 4446"/>
                <a:gd name="T79" fmla="*/ 0 h 1773"/>
                <a:gd name="T80" fmla="*/ 0 w 4446"/>
                <a:gd name="T81" fmla="*/ 0 h 1773"/>
                <a:gd name="T82" fmla="*/ 0 w 4446"/>
                <a:gd name="T83" fmla="*/ 0 h 1773"/>
                <a:gd name="T84" fmla="*/ 0 w 4446"/>
                <a:gd name="T85" fmla="*/ 0 h 1773"/>
                <a:gd name="T86" fmla="*/ 0 w 4446"/>
                <a:gd name="T87" fmla="*/ 0 h 1773"/>
                <a:gd name="T88" fmla="*/ 0 w 4446"/>
                <a:gd name="T89" fmla="*/ 0 h 1773"/>
                <a:gd name="T90" fmla="*/ 0 w 4446"/>
                <a:gd name="T91" fmla="*/ 0 h 1773"/>
                <a:gd name="T92" fmla="*/ 0 w 4446"/>
                <a:gd name="T93" fmla="*/ 0 h 1773"/>
                <a:gd name="T94" fmla="*/ 0 w 4446"/>
                <a:gd name="T95" fmla="*/ 0 h 1773"/>
                <a:gd name="T96" fmla="*/ 0 w 4446"/>
                <a:gd name="T97" fmla="*/ 0 h 1773"/>
                <a:gd name="T98" fmla="*/ 0 w 4446"/>
                <a:gd name="T99" fmla="*/ 0 h 1773"/>
                <a:gd name="T100" fmla="*/ 0 w 4446"/>
                <a:gd name="T101" fmla="*/ 0 h 1773"/>
                <a:gd name="T102" fmla="*/ 0 w 4446"/>
                <a:gd name="T103" fmla="*/ 0 h 1773"/>
                <a:gd name="T104" fmla="*/ 0 w 4446"/>
                <a:gd name="T105" fmla="*/ 0 h 1773"/>
                <a:gd name="T106" fmla="*/ 0 w 4446"/>
                <a:gd name="T107" fmla="*/ 0 h 1773"/>
                <a:gd name="T108" fmla="*/ 0 w 4446"/>
                <a:gd name="T109" fmla="*/ 0 h 1773"/>
                <a:gd name="T110" fmla="*/ 0 w 4446"/>
                <a:gd name="T111" fmla="*/ 0 h 1773"/>
                <a:gd name="T112" fmla="*/ 0 w 4446"/>
                <a:gd name="T113" fmla="*/ 0 h 1773"/>
                <a:gd name="T114" fmla="*/ 0 w 4446"/>
                <a:gd name="T115" fmla="*/ 0 h 1773"/>
                <a:gd name="T116" fmla="*/ 0 w 4446"/>
                <a:gd name="T117" fmla="*/ 0 h 1773"/>
                <a:gd name="T118" fmla="*/ 0 w 4446"/>
                <a:gd name="T119" fmla="*/ 0 h 1773"/>
                <a:gd name="T120" fmla="*/ 0 w 4446"/>
                <a:gd name="T121" fmla="*/ 0 h 1773"/>
                <a:gd name="T122" fmla="*/ 0 w 4446"/>
                <a:gd name="T123" fmla="*/ 0 h 1773"/>
                <a:gd name="T124" fmla="*/ 0 w 4446"/>
                <a:gd name="T125" fmla="*/ 0 h 177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446"/>
                <a:gd name="T190" fmla="*/ 0 h 1773"/>
                <a:gd name="T191" fmla="*/ 4446 w 4446"/>
                <a:gd name="T192" fmla="*/ 1773 h 177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446" h="1773">
                  <a:moveTo>
                    <a:pt x="4315" y="265"/>
                  </a:moveTo>
                  <a:lnTo>
                    <a:pt x="4281" y="299"/>
                  </a:lnTo>
                  <a:lnTo>
                    <a:pt x="4243" y="318"/>
                  </a:lnTo>
                  <a:lnTo>
                    <a:pt x="4195" y="328"/>
                  </a:lnTo>
                  <a:lnTo>
                    <a:pt x="4146" y="328"/>
                  </a:lnTo>
                  <a:lnTo>
                    <a:pt x="4050" y="323"/>
                  </a:lnTo>
                  <a:lnTo>
                    <a:pt x="4002" y="328"/>
                  </a:lnTo>
                  <a:lnTo>
                    <a:pt x="3958" y="342"/>
                  </a:lnTo>
                  <a:lnTo>
                    <a:pt x="3794" y="376"/>
                  </a:lnTo>
                  <a:lnTo>
                    <a:pt x="3630" y="430"/>
                  </a:lnTo>
                  <a:lnTo>
                    <a:pt x="3465" y="492"/>
                  </a:lnTo>
                  <a:lnTo>
                    <a:pt x="3311" y="560"/>
                  </a:lnTo>
                  <a:lnTo>
                    <a:pt x="3152" y="627"/>
                  </a:lnTo>
                  <a:lnTo>
                    <a:pt x="2993" y="685"/>
                  </a:lnTo>
                  <a:lnTo>
                    <a:pt x="2834" y="739"/>
                  </a:lnTo>
                  <a:lnTo>
                    <a:pt x="2674" y="773"/>
                  </a:lnTo>
                  <a:lnTo>
                    <a:pt x="2515" y="850"/>
                  </a:lnTo>
                  <a:lnTo>
                    <a:pt x="2355" y="917"/>
                  </a:lnTo>
                  <a:lnTo>
                    <a:pt x="2032" y="1033"/>
                  </a:lnTo>
                  <a:lnTo>
                    <a:pt x="1868" y="1091"/>
                  </a:lnTo>
                  <a:lnTo>
                    <a:pt x="1709" y="1159"/>
                  </a:lnTo>
                  <a:lnTo>
                    <a:pt x="1549" y="1231"/>
                  </a:lnTo>
                  <a:lnTo>
                    <a:pt x="1400" y="1323"/>
                  </a:lnTo>
                  <a:lnTo>
                    <a:pt x="1221" y="1420"/>
                  </a:lnTo>
                  <a:lnTo>
                    <a:pt x="1038" y="1516"/>
                  </a:lnTo>
                  <a:lnTo>
                    <a:pt x="941" y="1555"/>
                  </a:lnTo>
                  <a:lnTo>
                    <a:pt x="840" y="1584"/>
                  </a:lnTo>
                  <a:lnTo>
                    <a:pt x="739" y="1603"/>
                  </a:lnTo>
                  <a:lnTo>
                    <a:pt x="628" y="1613"/>
                  </a:lnTo>
                  <a:lnTo>
                    <a:pt x="333" y="1704"/>
                  </a:lnTo>
                  <a:lnTo>
                    <a:pt x="184" y="1744"/>
                  </a:lnTo>
                  <a:lnTo>
                    <a:pt x="35" y="1773"/>
                  </a:lnTo>
                  <a:lnTo>
                    <a:pt x="10" y="1720"/>
                  </a:lnTo>
                  <a:lnTo>
                    <a:pt x="0" y="1690"/>
                  </a:lnTo>
                  <a:lnTo>
                    <a:pt x="5" y="1657"/>
                  </a:lnTo>
                  <a:lnTo>
                    <a:pt x="203" y="1555"/>
                  </a:lnTo>
                  <a:lnTo>
                    <a:pt x="411" y="1468"/>
                  </a:lnTo>
                  <a:lnTo>
                    <a:pt x="623" y="1395"/>
                  </a:lnTo>
                  <a:lnTo>
                    <a:pt x="840" y="1323"/>
                  </a:lnTo>
                  <a:lnTo>
                    <a:pt x="1053" y="1251"/>
                  </a:lnTo>
                  <a:lnTo>
                    <a:pt x="1260" y="1173"/>
                  </a:lnTo>
                  <a:lnTo>
                    <a:pt x="1463" y="1077"/>
                  </a:lnTo>
                  <a:lnTo>
                    <a:pt x="1660" y="966"/>
                  </a:lnTo>
                  <a:lnTo>
                    <a:pt x="1878" y="869"/>
                  </a:lnTo>
                  <a:lnTo>
                    <a:pt x="2100" y="777"/>
                  </a:lnTo>
                  <a:lnTo>
                    <a:pt x="2544" y="603"/>
                  </a:lnTo>
                  <a:lnTo>
                    <a:pt x="2983" y="420"/>
                  </a:lnTo>
                  <a:lnTo>
                    <a:pt x="3200" y="323"/>
                  </a:lnTo>
                  <a:lnTo>
                    <a:pt x="3413" y="207"/>
                  </a:lnTo>
                  <a:lnTo>
                    <a:pt x="3653" y="163"/>
                  </a:lnTo>
                  <a:lnTo>
                    <a:pt x="3895" y="105"/>
                  </a:lnTo>
                  <a:lnTo>
                    <a:pt x="4132" y="47"/>
                  </a:lnTo>
                  <a:lnTo>
                    <a:pt x="4378" y="0"/>
                  </a:lnTo>
                  <a:lnTo>
                    <a:pt x="4397" y="23"/>
                  </a:lnTo>
                  <a:lnTo>
                    <a:pt x="4421" y="42"/>
                  </a:lnTo>
                  <a:lnTo>
                    <a:pt x="4441" y="67"/>
                  </a:lnTo>
                  <a:lnTo>
                    <a:pt x="4446" y="81"/>
                  </a:lnTo>
                  <a:lnTo>
                    <a:pt x="4441" y="100"/>
                  </a:lnTo>
                  <a:lnTo>
                    <a:pt x="4392" y="121"/>
                  </a:lnTo>
                  <a:lnTo>
                    <a:pt x="4349" y="158"/>
                  </a:lnTo>
                  <a:lnTo>
                    <a:pt x="4325" y="207"/>
                  </a:lnTo>
                  <a:lnTo>
                    <a:pt x="4315" y="236"/>
                  </a:lnTo>
                  <a:lnTo>
                    <a:pt x="4315" y="2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3" name="Freeform 109"/>
            <p:cNvSpPr>
              <a:spLocks/>
            </p:cNvSpPr>
            <p:nvPr/>
          </p:nvSpPr>
          <p:spPr bwMode="auto">
            <a:xfrm>
              <a:off x="3204" y="2437"/>
              <a:ext cx="655" cy="170"/>
            </a:xfrm>
            <a:custGeom>
              <a:avLst/>
              <a:gdLst>
                <a:gd name="T0" fmla="*/ 0 w 7206"/>
                <a:gd name="T1" fmla="*/ 0 h 1875"/>
                <a:gd name="T2" fmla="*/ 0 w 7206"/>
                <a:gd name="T3" fmla="*/ 0 h 1875"/>
                <a:gd name="T4" fmla="*/ 0 w 7206"/>
                <a:gd name="T5" fmla="*/ 0 h 1875"/>
                <a:gd name="T6" fmla="*/ 0 w 7206"/>
                <a:gd name="T7" fmla="*/ 0 h 1875"/>
                <a:gd name="T8" fmla="*/ 0 w 7206"/>
                <a:gd name="T9" fmla="*/ 0 h 1875"/>
                <a:gd name="T10" fmla="*/ 0 w 7206"/>
                <a:gd name="T11" fmla="*/ 0 h 1875"/>
                <a:gd name="T12" fmla="*/ 0 w 7206"/>
                <a:gd name="T13" fmla="*/ 0 h 1875"/>
                <a:gd name="T14" fmla="*/ 0 w 7206"/>
                <a:gd name="T15" fmla="*/ 0 h 1875"/>
                <a:gd name="T16" fmla="*/ 0 w 7206"/>
                <a:gd name="T17" fmla="*/ 0 h 1875"/>
                <a:gd name="T18" fmla="*/ 0 w 7206"/>
                <a:gd name="T19" fmla="*/ 0 h 1875"/>
                <a:gd name="T20" fmla="*/ 0 w 7206"/>
                <a:gd name="T21" fmla="*/ 0 h 1875"/>
                <a:gd name="T22" fmla="*/ 0 w 7206"/>
                <a:gd name="T23" fmla="*/ 0 h 1875"/>
                <a:gd name="T24" fmla="*/ 0 w 7206"/>
                <a:gd name="T25" fmla="*/ 0 h 1875"/>
                <a:gd name="T26" fmla="*/ 0 w 7206"/>
                <a:gd name="T27" fmla="*/ 0 h 1875"/>
                <a:gd name="T28" fmla="*/ 0 w 7206"/>
                <a:gd name="T29" fmla="*/ 0 h 1875"/>
                <a:gd name="T30" fmla="*/ 0 w 7206"/>
                <a:gd name="T31" fmla="*/ 0 h 1875"/>
                <a:gd name="T32" fmla="*/ 0 w 7206"/>
                <a:gd name="T33" fmla="*/ 0 h 1875"/>
                <a:gd name="T34" fmla="*/ 0 w 7206"/>
                <a:gd name="T35" fmla="*/ 0 h 1875"/>
                <a:gd name="T36" fmla="*/ 0 w 7206"/>
                <a:gd name="T37" fmla="*/ 0 h 1875"/>
                <a:gd name="T38" fmla="*/ 0 w 7206"/>
                <a:gd name="T39" fmla="*/ 0 h 1875"/>
                <a:gd name="T40" fmla="*/ 0 w 7206"/>
                <a:gd name="T41" fmla="*/ 0 h 1875"/>
                <a:gd name="T42" fmla="*/ 0 w 7206"/>
                <a:gd name="T43" fmla="*/ 0 h 1875"/>
                <a:gd name="T44" fmla="*/ 0 w 7206"/>
                <a:gd name="T45" fmla="*/ 0 h 1875"/>
                <a:gd name="T46" fmla="*/ 0 w 7206"/>
                <a:gd name="T47" fmla="*/ 0 h 1875"/>
                <a:gd name="T48" fmla="*/ 0 w 7206"/>
                <a:gd name="T49" fmla="*/ 0 h 1875"/>
                <a:gd name="T50" fmla="*/ 0 w 7206"/>
                <a:gd name="T51" fmla="*/ 0 h 1875"/>
                <a:gd name="T52" fmla="*/ 0 w 7206"/>
                <a:gd name="T53" fmla="*/ 0 h 1875"/>
                <a:gd name="T54" fmla="*/ 0 w 7206"/>
                <a:gd name="T55" fmla="*/ 0 h 1875"/>
                <a:gd name="T56" fmla="*/ 0 w 7206"/>
                <a:gd name="T57" fmla="*/ 0 h 1875"/>
                <a:gd name="T58" fmla="*/ 0 w 7206"/>
                <a:gd name="T59" fmla="*/ 0 h 1875"/>
                <a:gd name="T60" fmla="*/ 0 w 7206"/>
                <a:gd name="T61" fmla="*/ 0 h 1875"/>
                <a:gd name="T62" fmla="*/ 0 w 7206"/>
                <a:gd name="T63" fmla="*/ 0 h 1875"/>
                <a:gd name="T64" fmla="*/ 0 w 7206"/>
                <a:gd name="T65" fmla="*/ 0 h 1875"/>
                <a:gd name="T66" fmla="*/ 0 w 7206"/>
                <a:gd name="T67" fmla="*/ 0 h 1875"/>
                <a:gd name="T68" fmla="*/ 0 w 7206"/>
                <a:gd name="T69" fmla="*/ 0 h 1875"/>
                <a:gd name="T70" fmla="*/ 0 w 7206"/>
                <a:gd name="T71" fmla="*/ 0 h 1875"/>
                <a:gd name="T72" fmla="*/ 0 w 7206"/>
                <a:gd name="T73" fmla="*/ 0 h 1875"/>
                <a:gd name="T74" fmla="*/ 0 w 7206"/>
                <a:gd name="T75" fmla="*/ 0 h 1875"/>
                <a:gd name="T76" fmla="*/ 0 w 7206"/>
                <a:gd name="T77" fmla="*/ 0 h 1875"/>
                <a:gd name="T78" fmla="*/ 0 w 7206"/>
                <a:gd name="T79" fmla="*/ 0 h 1875"/>
                <a:gd name="T80" fmla="*/ 0 w 7206"/>
                <a:gd name="T81" fmla="*/ 0 h 1875"/>
                <a:gd name="T82" fmla="*/ 0 w 7206"/>
                <a:gd name="T83" fmla="*/ 0 h 1875"/>
                <a:gd name="T84" fmla="*/ 0 w 7206"/>
                <a:gd name="T85" fmla="*/ 0 h 1875"/>
                <a:gd name="T86" fmla="*/ 0 w 7206"/>
                <a:gd name="T87" fmla="*/ 0 h 1875"/>
                <a:gd name="T88" fmla="*/ 0 w 7206"/>
                <a:gd name="T89" fmla="*/ 0 h 1875"/>
                <a:gd name="T90" fmla="*/ 0 w 7206"/>
                <a:gd name="T91" fmla="*/ 0 h 1875"/>
                <a:gd name="T92" fmla="*/ 0 w 7206"/>
                <a:gd name="T93" fmla="*/ 0 h 1875"/>
                <a:gd name="T94" fmla="*/ 0 w 7206"/>
                <a:gd name="T95" fmla="*/ 0 h 1875"/>
                <a:gd name="T96" fmla="*/ 0 w 7206"/>
                <a:gd name="T97" fmla="*/ 0 h 187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206"/>
                <a:gd name="T148" fmla="*/ 0 h 1875"/>
                <a:gd name="T149" fmla="*/ 7206 w 7206"/>
                <a:gd name="T150" fmla="*/ 1875 h 187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206" h="1875">
                  <a:moveTo>
                    <a:pt x="7070" y="197"/>
                  </a:moveTo>
                  <a:lnTo>
                    <a:pt x="6950" y="231"/>
                  </a:lnTo>
                  <a:lnTo>
                    <a:pt x="6830" y="280"/>
                  </a:lnTo>
                  <a:lnTo>
                    <a:pt x="6602" y="391"/>
                  </a:lnTo>
                  <a:lnTo>
                    <a:pt x="6491" y="449"/>
                  </a:lnTo>
                  <a:lnTo>
                    <a:pt x="6376" y="502"/>
                  </a:lnTo>
                  <a:lnTo>
                    <a:pt x="6255" y="546"/>
                  </a:lnTo>
                  <a:lnTo>
                    <a:pt x="6135" y="579"/>
                  </a:lnTo>
                  <a:lnTo>
                    <a:pt x="5999" y="604"/>
                  </a:lnTo>
                  <a:lnTo>
                    <a:pt x="5874" y="633"/>
                  </a:lnTo>
                  <a:lnTo>
                    <a:pt x="5627" y="710"/>
                  </a:lnTo>
                  <a:lnTo>
                    <a:pt x="5386" y="807"/>
                  </a:lnTo>
                  <a:lnTo>
                    <a:pt x="5150" y="917"/>
                  </a:lnTo>
                  <a:lnTo>
                    <a:pt x="4914" y="1028"/>
                  </a:lnTo>
                  <a:lnTo>
                    <a:pt x="4677" y="1135"/>
                  </a:lnTo>
                  <a:lnTo>
                    <a:pt x="4435" y="1227"/>
                  </a:lnTo>
                  <a:lnTo>
                    <a:pt x="4314" y="1270"/>
                  </a:lnTo>
                  <a:lnTo>
                    <a:pt x="4189" y="1304"/>
                  </a:lnTo>
                  <a:lnTo>
                    <a:pt x="4045" y="1381"/>
                  </a:lnTo>
                  <a:lnTo>
                    <a:pt x="3890" y="1444"/>
                  </a:lnTo>
                  <a:lnTo>
                    <a:pt x="3581" y="1550"/>
                  </a:lnTo>
                  <a:lnTo>
                    <a:pt x="3428" y="1609"/>
                  </a:lnTo>
                  <a:lnTo>
                    <a:pt x="3277" y="1671"/>
                  </a:lnTo>
                  <a:lnTo>
                    <a:pt x="3133" y="1754"/>
                  </a:lnTo>
                  <a:lnTo>
                    <a:pt x="3060" y="1801"/>
                  </a:lnTo>
                  <a:lnTo>
                    <a:pt x="2998" y="1855"/>
                  </a:lnTo>
                  <a:lnTo>
                    <a:pt x="2944" y="1845"/>
                  </a:lnTo>
                  <a:lnTo>
                    <a:pt x="2891" y="1845"/>
                  </a:lnTo>
                  <a:lnTo>
                    <a:pt x="2780" y="1870"/>
                  </a:lnTo>
                  <a:lnTo>
                    <a:pt x="2727" y="1875"/>
                  </a:lnTo>
                  <a:lnTo>
                    <a:pt x="2683" y="1860"/>
                  </a:lnTo>
                  <a:lnTo>
                    <a:pt x="2665" y="1845"/>
                  </a:lnTo>
                  <a:lnTo>
                    <a:pt x="2649" y="1826"/>
                  </a:lnTo>
                  <a:lnTo>
                    <a:pt x="2625" y="1759"/>
                  </a:lnTo>
                  <a:lnTo>
                    <a:pt x="2466" y="1719"/>
                  </a:lnTo>
                  <a:lnTo>
                    <a:pt x="2312" y="1661"/>
                  </a:lnTo>
                  <a:lnTo>
                    <a:pt x="2158" y="1589"/>
                  </a:lnTo>
                  <a:lnTo>
                    <a:pt x="2013" y="1517"/>
                  </a:lnTo>
                  <a:lnTo>
                    <a:pt x="1863" y="1439"/>
                  </a:lnTo>
                  <a:lnTo>
                    <a:pt x="1709" y="1376"/>
                  </a:lnTo>
                  <a:lnTo>
                    <a:pt x="1554" y="1323"/>
                  </a:lnTo>
                  <a:lnTo>
                    <a:pt x="1472" y="1304"/>
                  </a:lnTo>
                  <a:lnTo>
                    <a:pt x="1386" y="1290"/>
                  </a:lnTo>
                  <a:lnTo>
                    <a:pt x="1212" y="1217"/>
                  </a:lnTo>
                  <a:lnTo>
                    <a:pt x="1043" y="1135"/>
                  </a:lnTo>
                  <a:lnTo>
                    <a:pt x="715" y="961"/>
                  </a:lnTo>
                  <a:lnTo>
                    <a:pt x="545" y="879"/>
                  </a:lnTo>
                  <a:lnTo>
                    <a:pt x="372" y="812"/>
                  </a:lnTo>
                  <a:lnTo>
                    <a:pt x="193" y="758"/>
                  </a:lnTo>
                  <a:lnTo>
                    <a:pt x="102" y="738"/>
                  </a:lnTo>
                  <a:lnTo>
                    <a:pt x="5" y="724"/>
                  </a:lnTo>
                  <a:lnTo>
                    <a:pt x="0" y="705"/>
                  </a:lnTo>
                  <a:lnTo>
                    <a:pt x="0" y="680"/>
                  </a:lnTo>
                  <a:lnTo>
                    <a:pt x="19" y="638"/>
                  </a:lnTo>
                  <a:lnTo>
                    <a:pt x="54" y="594"/>
                  </a:lnTo>
                  <a:lnTo>
                    <a:pt x="102" y="565"/>
                  </a:lnTo>
                  <a:lnTo>
                    <a:pt x="709" y="768"/>
                  </a:lnTo>
                  <a:lnTo>
                    <a:pt x="1318" y="986"/>
                  </a:lnTo>
                  <a:lnTo>
                    <a:pt x="1916" y="1207"/>
                  </a:lnTo>
                  <a:lnTo>
                    <a:pt x="2515" y="1439"/>
                  </a:lnTo>
                  <a:lnTo>
                    <a:pt x="2549" y="1430"/>
                  </a:lnTo>
                  <a:lnTo>
                    <a:pt x="2582" y="1430"/>
                  </a:lnTo>
                  <a:lnTo>
                    <a:pt x="2640" y="1449"/>
                  </a:lnTo>
                  <a:lnTo>
                    <a:pt x="2698" y="1488"/>
                  </a:lnTo>
                  <a:lnTo>
                    <a:pt x="2747" y="1531"/>
                  </a:lnTo>
                  <a:lnTo>
                    <a:pt x="2800" y="1569"/>
                  </a:lnTo>
                  <a:lnTo>
                    <a:pt x="2858" y="1594"/>
                  </a:lnTo>
                  <a:lnTo>
                    <a:pt x="2886" y="1599"/>
                  </a:lnTo>
                  <a:lnTo>
                    <a:pt x="2920" y="1599"/>
                  </a:lnTo>
                  <a:lnTo>
                    <a:pt x="2959" y="1584"/>
                  </a:lnTo>
                  <a:lnTo>
                    <a:pt x="2998" y="1565"/>
                  </a:lnTo>
                  <a:lnTo>
                    <a:pt x="3344" y="1420"/>
                  </a:lnTo>
                  <a:lnTo>
                    <a:pt x="3693" y="1274"/>
                  </a:lnTo>
                  <a:lnTo>
                    <a:pt x="4039" y="1144"/>
                  </a:lnTo>
                  <a:lnTo>
                    <a:pt x="4218" y="1086"/>
                  </a:lnTo>
                  <a:lnTo>
                    <a:pt x="4397" y="1033"/>
                  </a:lnTo>
                  <a:lnTo>
                    <a:pt x="4512" y="956"/>
                  </a:lnTo>
                  <a:lnTo>
                    <a:pt x="4638" y="893"/>
                  </a:lnTo>
                  <a:lnTo>
                    <a:pt x="4763" y="840"/>
                  </a:lnTo>
                  <a:lnTo>
                    <a:pt x="4893" y="787"/>
                  </a:lnTo>
                  <a:lnTo>
                    <a:pt x="5150" y="696"/>
                  </a:lnTo>
                  <a:lnTo>
                    <a:pt x="5411" y="598"/>
                  </a:lnTo>
                  <a:lnTo>
                    <a:pt x="5546" y="550"/>
                  </a:lnTo>
                  <a:lnTo>
                    <a:pt x="5681" y="492"/>
                  </a:lnTo>
                  <a:lnTo>
                    <a:pt x="5946" y="361"/>
                  </a:lnTo>
                  <a:lnTo>
                    <a:pt x="6212" y="227"/>
                  </a:lnTo>
                  <a:lnTo>
                    <a:pt x="6472" y="96"/>
                  </a:lnTo>
                  <a:lnTo>
                    <a:pt x="6565" y="86"/>
                  </a:lnTo>
                  <a:lnTo>
                    <a:pt x="6656" y="76"/>
                  </a:lnTo>
                  <a:lnTo>
                    <a:pt x="6839" y="38"/>
                  </a:lnTo>
                  <a:lnTo>
                    <a:pt x="7018" y="9"/>
                  </a:lnTo>
                  <a:lnTo>
                    <a:pt x="7109" y="0"/>
                  </a:lnTo>
                  <a:lnTo>
                    <a:pt x="7196" y="0"/>
                  </a:lnTo>
                  <a:lnTo>
                    <a:pt x="7206" y="38"/>
                  </a:lnTo>
                  <a:lnTo>
                    <a:pt x="7201" y="67"/>
                  </a:lnTo>
                  <a:lnTo>
                    <a:pt x="7186" y="96"/>
                  </a:lnTo>
                  <a:lnTo>
                    <a:pt x="7167" y="120"/>
                  </a:lnTo>
                  <a:lnTo>
                    <a:pt x="7114" y="159"/>
                  </a:lnTo>
                  <a:lnTo>
                    <a:pt x="7070" y="1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4" name="Freeform 110"/>
            <p:cNvSpPr>
              <a:spLocks/>
            </p:cNvSpPr>
            <p:nvPr/>
          </p:nvSpPr>
          <p:spPr bwMode="auto">
            <a:xfrm>
              <a:off x="3456" y="2537"/>
              <a:ext cx="16" cy="13"/>
            </a:xfrm>
            <a:custGeom>
              <a:avLst/>
              <a:gdLst>
                <a:gd name="T0" fmla="*/ 0 w 174"/>
                <a:gd name="T1" fmla="*/ 0 h 145"/>
                <a:gd name="T2" fmla="*/ 0 w 174"/>
                <a:gd name="T3" fmla="*/ 0 h 145"/>
                <a:gd name="T4" fmla="*/ 0 w 174"/>
                <a:gd name="T5" fmla="*/ 0 h 145"/>
                <a:gd name="T6" fmla="*/ 0 w 174"/>
                <a:gd name="T7" fmla="*/ 0 h 145"/>
                <a:gd name="T8" fmla="*/ 0 w 174"/>
                <a:gd name="T9" fmla="*/ 0 h 145"/>
                <a:gd name="T10" fmla="*/ 0 w 174"/>
                <a:gd name="T11" fmla="*/ 0 h 145"/>
                <a:gd name="T12" fmla="*/ 0 w 174"/>
                <a:gd name="T13" fmla="*/ 0 h 145"/>
                <a:gd name="T14" fmla="*/ 0 w 174"/>
                <a:gd name="T15" fmla="*/ 0 h 145"/>
                <a:gd name="T16" fmla="*/ 0 w 174"/>
                <a:gd name="T17" fmla="*/ 0 h 145"/>
                <a:gd name="T18" fmla="*/ 0 w 174"/>
                <a:gd name="T19" fmla="*/ 0 h 145"/>
                <a:gd name="T20" fmla="*/ 0 w 174"/>
                <a:gd name="T21" fmla="*/ 0 h 145"/>
                <a:gd name="T22" fmla="*/ 0 w 174"/>
                <a:gd name="T23" fmla="*/ 0 h 145"/>
                <a:gd name="T24" fmla="*/ 0 w 174"/>
                <a:gd name="T25" fmla="*/ 0 h 145"/>
                <a:gd name="T26" fmla="*/ 0 w 174"/>
                <a:gd name="T27" fmla="*/ 0 h 14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4"/>
                <a:gd name="T43" fmla="*/ 0 h 145"/>
                <a:gd name="T44" fmla="*/ 174 w 174"/>
                <a:gd name="T45" fmla="*/ 145 h 14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4" h="145">
                  <a:moveTo>
                    <a:pt x="44" y="145"/>
                  </a:moveTo>
                  <a:lnTo>
                    <a:pt x="20" y="121"/>
                  </a:lnTo>
                  <a:lnTo>
                    <a:pt x="5" y="92"/>
                  </a:lnTo>
                  <a:lnTo>
                    <a:pt x="0" y="58"/>
                  </a:lnTo>
                  <a:lnTo>
                    <a:pt x="9" y="34"/>
                  </a:lnTo>
                  <a:lnTo>
                    <a:pt x="67" y="5"/>
                  </a:lnTo>
                  <a:lnTo>
                    <a:pt x="97" y="0"/>
                  </a:lnTo>
                  <a:lnTo>
                    <a:pt x="125" y="20"/>
                  </a:lnTo>
                  <a:lnTo>
                    <a:pt x="159" y="48"/>
                  </a:lnTo>
                  <a:lnTo>
                    <a:pt x="174" y="69"/>
                  </a:lnTo>
                  <a:lnTo>
                    <a:pt x="174" y="87"/>
                  </a:lnTo>
                  <a:lnTo>
                    <a:pt x="155" y="102"/>
                  </a:lnTo>
                  <a:lnTo>
                    <a:pt x="102" y="121"/>
                  </a:lnTo>
                  <a:lnTo>
                    <a:pt x="44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5" name="Freeform 111"/>
            <p:cNvSpPr>
              <a:spLocks/>
            </p:cNvSpPr>
            <p:nvPr/>
          </p:nvSpPr>
          <p:spPr bwMode="auto">
            <a:xfrm>
              <a:off x="3159" y="2469"/>
              <a:ext cx="269" cy="422"/>
            </a:xfrm>
            <a:custGeom>
              <a:avLst/>
              <a:gdLst>
                <a:gd name="T0" fmla="*/ 0 w 2958"/>
                <a:gd name="T1" fmla="*/ 0 h 4639"/>
                <a:gd name="T2" fmla="*/ 0 w 2958"/>
                <a:gd name="T3" fmla="*/ 0 h 4639"/>
                <a:gd name="T4" fmla="*/ 0 w 2958"/>
                <a:gd name="T5" fmla="*/ 0 h 4639"/>
                <a:gd name="T6" fmla="*/ 0 w 2958"/>
                <a:gd name="T7" fmla="*/ 0 h 4639"/>
                <a:gd name="T8" fmla="*/ 0 w 2958"/>
                <a:gd name="T9" fmla="*/ 0 h 4639"/>
                <a:gd name="T10" fmla="*/ 0 w 2958"/>
                <a:gd name="T11" fmla="*/ 0 h 4639"/>
                <a:gd name="T12" fmla="*/ 0 w 2958"/>
                <a:gd name="T13" fmla="*/ 0 h 4639"/>
                <a:gd name="T14" fmla="*/ 0 w 2958"/>
                <a:gd name="T15" fmla="*/ 0 h 4639"/>
                <a:gd name="T16" fmla="*/ 0 w 2958"/>
                <a:gd name="T17" fmla="*/ 0 h 4639"/>
                <a:gd name="T18" fmla="*/ 0 w 2958"/>
                <a:gd name="T19" fmla="*/ 0 h 4639"/>
                <a:gd name="T20" fmla="*/ 0 w 2958"/>
                <a:gd name="T21" fmla="*/ 0 h 4639"/>
                <a:gd name="T22" fmla="*/ 0 w 2958"/>
                <a:gd name="T23" fmla="*/ 0 h 4639"/>
                <a:gd name="T24" fmla="*/ 0 w 2958"/>
                <a:gd name="T25" fmla="*/ 0 h 4639"/>
                <a:gd name="T26" fmla="*/ 0 w 2958"/>
                <a:gd name="T27" fmla="*/ 0 h 4639"/>
                <a:gd name="T28" fmla="*/ 0 w 2958"/>
                <a:gd name="T29" fmla="*/ 0 h 4639"/>
                <a:gd name="T30" fmla="*/ 0 w 2958"/>
                <a:gd name="T31" fmla="*/ 0 h 4639"/>
                <a:gd name="T32" fmla="*/ 0 w 2958"/>
                <a:gd name="T33" fmla="*/ 0 h 4639"/>
                <a:gd name="T34" fmla="*/ 0 w 2958"/>
                <a:gd name="T35" fmla="*/ 0 h 4639"/>
                <a:gd name="T36" fmla="*/ 0 w 2958"/>
                <a:gd name="T37" fmla="*/ 0 h 4639"/>
                <a:gd name="T38" fmla="*/ 0 w 2958"/>
                <a:gd name="T39" fmla="*/ 0 h 4639"/>
                <a:gd name="T40" fmla="*/ 0 w 2958"/>
                <a:gd name="T41" fmla="*/ 0 h 4639"/>
                <a:gd name="T42" fmla="*/ 0 w 2958"/>
                <a:gd name="T43" fmla="*/ 0 h 4639"/>
                <a:gd name="T44" fmla="*/ 0 w 2958"/>
                <a:gd name="T45" fmla="*/ 0 h 4639"/>
                <a:gd name="T46" fmla="*/ 0 w 2958"/>
                <a:gd name="T47" fmla="*/ 0 h 4639"/>
                <a:gd name="T48" fmla="*/ 0 w 2958"/>
                <a:gd name="T49" fmla="*/ 0 h 4639"/>
                <a:gd name="T50" fmla="*/ 0 w 2958"/>
                <a:gd name="T51" fmla="*/ 0 h 4639"/>
                <a:gd name="T52" fmla="*/ 0 w 2958"/>
                <a:gd name="T53" fmla="*/ 0 h 4639"/>
                <a:gd name="T54" fmla="*/ 0 w 2958"/>
                <a:gd name="T55" fmla="*/ 0 h 4639"/>
                <a:gd name="T56" fmla="*/ 0 w 2958"/>
                <a:gd name="T57" fmla="*/ 0 h 4639"/>
                <a:gd name="T58" fmla="*/ 0 w 2958"/>
                <a:gd name="T59" fmla="*/ 0 h 4639"/>
                <a:gd name="T60" fmla="*/ 0 w 2958"/>
                <a:gd name="T61" fmla="*/ 0 h 4639"/>
                <a:gd name="T62" fmla="*/ 0 w 2958"/>
                <a:gd name="T63" fmla="*/ 0 h 4639"/>
                <a:gd name="T64" fmla="*/ 0 w 2958"/>
                <a:gd name="T65" fmla="*/ 0 h 4639"/>
                <a:gd name="T66" fmla="*/ 0 w 2958"/>
                <a:gd name="T67" fmla="*/ 0 h 4639"/>
                <a:gd name="T68" fmla="*/ 0 w 2958"/>
                <a:gd name="T69" fmla="*/ 0 h 4639"/>
                <a:gd name="T70" fmla="*/ 0 w 2958"/>
                <a:gd name="T71" fmla="*/ 0 h 4639"/>
                <a:gd name="T72" fmla="*/ 0 w 2958"/>
                <a:gd name="T73" fmla="*/ 0 h 4639"/>
                <a:gd name="T74" fmla="*/ 0 w 2958"/>
                <a:gd name="T75" fmla="*/ 0 h 4639"/>
                <a:gd name="T76" fmla="*/ 0 w 2958"/>
                <a:gd name="T77" fmla="*/ 0 h 4639"/>
                <a:gd name="T78" fmla="*/ 0 w 2958"/>
                <a:gd name="T79" fmla="*/ 0 h 4639"/>
                <a:gd name="T80" fmla="*/ 0 w 2958"/>
                <a:gd name="T81" fmla="*/ 0 h 4639"/>
                <a:gd name="T82" fmla="*/ 0 w 2958"/>
                <a:gd name="T83" fmla="*/ 0 h 4639"/>
                <a:gd name="T84" fmla="*/ 0 w 2958"/>
                <a:gd name="T85" fmla="*/ 0 h 4639"/>
                <a:gd name="T86" fmla="*/ 0 w 2958"/>
                <a:gd name="T87" fmla="*/ 0 h 4639"/>
                <a:gd name="T88" fmla="*/ 0 w 2958"/>
                <a:gd name="T89" fmla="*/ 0 h 4639"/>
                <a:gd name="T90" fmla="*/ 0 w 2958"/>
                <a:gd name="T91" fmla="*/ 0 h 4639"/>
                <a:gd name="T92" fmla="*/ 0 w 2958"/>
                <a:gd name="T93" fmla="*/ 0 h 4639"/>
                <a:gd name="T94" fmla="*/ 0 w 2958"/>
                <a:gd name="T95" fmla="*/ 0 h 4639"/>
                <a:gd name="T96" fmla="*/ 0 w 2958"/>
                <a:gd name="T97" fmla="*/ 0 h 4639"/>
                <a:gd name="T98" fmla="*/ 0 w 2958"/>
                <a:gd name="T99" fmla="*/ 0 h 4639"/>
                <a:gd name="T100" fmla="*/ 0 w 2958"/>
                <a:gd name="T101" fmla="*/ 0 h 4639"/>
                <a:gd name="T102" fmla="*/ 0 w 2958"/>
                <a:gd name="T103" fmla="*/ 0 h 4639"/>
                <a:gd name="T104" fmla="*/ 0 w 2958"/>
                <a:gd name="T105" fmla="*/ 0 h 4639"/>
                <a:gd name="T106" fmla="*/ 0 w 2958"/>
                <a:gd name="T107" fmla="*/ 0 h 4639"/>
                <a:gd name="T108" fmla="*/ 0 w 2958"/>
                <a:gd name="T109" fmla="*/ 0 h 4639"/>
                <a:gd name="T110" fmla="*/ 0 w 2958"/>
                <a:gd name="T111" fmla="*/ 0 h 4639"/>
                <a:gd name="T112" fmla="*/ 0 w 2958"/>
                <a:gd name="T113" fmla="*/ 0 h 463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58"/>
                <a:gd name="T172" fmla="*/ 0 h 4639"/>
                <a:gd name="T173" fmla="*/ 2958 w 2958"/>
                <a:gd name="T174" fmla="*/ 4639 h 463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58" h="4639">
                  <a:moveTo>
                    <a:pt x="2794" y="4639"/>
                  </a:moveTo>
                  <a:lnTo>
                    <a:pt x="2708" y="4615"/>
                  </a:lnTo>
                  <a:lnTo>
                    <a:pt x="2621" y="4590"/>
                  </a:lnTo>
                  <a:lnTo>
                    <a:pt x="2442" y="4523"/>
                  </a:lnTo>
                  <a:lnTo>
                    <a:pt x="2273" y="4441"/>
                  </a:lnTo>
                  <a:lnTo>
                    <a:pt x="1936" y="4266"/>
                  </a:lnTo>
                  <a:lnTo>
                    <a:pt x="1602" y="4093"/>
                  </a:lnTo>
                  <a:lnTo>
                    <a:pt x="1429" y="4011"/>
                  </a:lnTo>
                  <a:lnTo>
                    <a:pt x="1255" y="3948"/>
                  </a:lnTo>
                  <a:lnTo>
                    <a:pt x="1236" y="3957"/>
                  </a:lnTo>
                  <a:lnTo>
                    <a:pt x="1216" y="3963"/>
                  </a:lnTo>
                  <a:lnTo>
                    <a:pt x="1201" y="3957"/>
                  </a:lnTo>
                  <a:lnTo>
                    <a:pt x="1187" y="3943"/>
                  </a:lnTo>
                  <a:lnTo>
                    <a:pt x="1163" y="3919"/>
                  </a:lnTo>
                  <a:lnTo>
                    <a:pt x="1143" y="3905"/>
                  </a:lnTo>
                  <a:lnTo>
                    <a:pt x="1129" y="3899"/>
                  </a:lnTo>
                  <a:lnTo>
                    <a:pt x="1033" y="3865"/>
                  </a:lnTo>
                  <a:lnTo>
                    <a:pt x="936" y="3827"/>
                  </a:lnTo>
                  <a:lnTo>
                    <a:pt x="753" y="3745"/>
                  </a:lnTo>
                  <a:lnTo>
                    <a:pt x="569" y="3663"/>
                  </a:lnTo>
                  <a:lnTo>
                    <a:pt x="474" y="3629"/>
                  </a:lnTo>
                  <a:lnTo>
                    <a:pt x="372" y="3605"/>
                  </a:lnTo>
                  <a:lnTo>
                    <a:pt x="362" y="3721"/>
                  </a:lnTo>
                  <a:lnTo>
                    <a:pt x="339" y="3842"/>
                  </a:lnTo>
                  <a:lnTo>
                    <a:pt x="309" y="3953"/>
                  </a:lnTo>
                  <a:lnTo>
                    <a:pt x="270" y="4058"/>
                  </a:lnTo>
                  <a:lnTo>
                    <a:pt x="227" y="4054"/>
                  </a:lnTo>
                  <a:lnTo>
                    <a:pt x="207" y="4044"/>
                  </a:lnTo>
                  <a:lnTo>
                    <a:pt x="188" y="4025"/>
                  </a:lnTo>
                  <a:lnTo>
                    <a:pt x="174" y="3991"/>
                  </a:lnTo>
                  <a:lnTo>
                    <a:pt x="169" y="3953"/>
                  </a:lnTo>
                  <a:lnTo>
                    <a:pt x="188" y="3865"/>
                  </a:lnTo>
                  <a:lnTo>
                    <a:pt x="193" y="3827"/>
                  </a:lnTo>
                  <a:lnTo>
                    <a:pt x="193" y="3789"/>
                  </a:lnTo>
                  <a:lnTo>
                    <a:pt x="179" y="3759"/>
                  </a:lnTo>
                  <a:lnTo>
                    <a:pt x="139" y="3740"/>
                  </a:lnTo>
                  <a:lnTo>
                    <a:pt x="82" y="3571"/>
                  </a:lnTo>
                  <a:lnTo>
                    <a:pt x="44" y="3402"/>
                  </a:lnTo>
                  <a:lnTo>
                    <a:pt x="14" y="3228"/>
                  </a:lnTo>
                  <a:lnTo>
                    <a:pt x="5" y="3054"/>
                  </a:lnTo>
                  <a:lnTo>
                    <a:pt x="0" y="2876"/>
                  </a:lnTo>
                  <a:lnTo>
                    <a:pt x="5" y="2697"/>
                  </a:lnTo>
                  <a:lnTo>
                    <a:pt x="34" y="2333"/>
                  </a:lnTo>
                  <a:lnTo>
                    <a:pt x="67" y="1971"/>
                  </a:lnTo>
                  <a:lnTo>
                    <a:pt x="102" y="1609"/>
                  </a:lnTo>
                  <a:lnTo>
                    <a:pt x="111" y="1430"/>
                  </a:lnTo>
                  <a:lnTo>
                    <a:pt x="111" y="1252"/>
                  </a:lnTo>
                  <a:lnTo>
                    <a:pt x="102" y="1073"/>
                  </a:lnTo>
                  <a:lnTo>
                    <a:pt x="82" y="899"/>
                  </a:lnTo>
                  <a:lnTo>
                    <a:pt x="92" y="787"/>
                  </a:lnTo>
                  <a:lnTo>
                    <a:pt x="87" y="671"/>
                  </a:lnTo>
                  <a:lnTo>
                    <a:pt x="67" y="434"/>
                  </a:lnTo>
                  <a:lnTo>
                    <a:pt x="63" y="319"/>
                  </a:lnTo>
                  <a:lnTo>
                    <a:pt x="67" y="208"/>
                  </a:lnTo>
                  <a:lnTo>
                    <a:pt x="87" y="102"/>
                  </a:lnTo>
                  <a:lnTo>
                    <a:pt x="130" y="0"/>
                  </a:lnTo>
                  <a:lnTo>
                    <a:pt x="155" y="0"/>
                  </a:lnTo>
                  <a:lnTo>
                    <a:pt x="174" y="10"/>
                  </a:lnTo>
                  <a:lnTo>
                    <a:pt x="188" y="19"/>
                  </a:lnTo>
                  <a:lnTo>
                    <a:pt x="197" y="34"/>
                  </a:lnTo>
                  <a:lnTo>
                    <a:pt x="213" y="77"/>
                  </a:lnTo>
                  <a:lnTo>
                    <a:pt x="217" y="125"/>
                  </a:lnTo>
                  <a:lnTo>
                    <a:pt x="223" y="174"/>
                  </a:lnTo>
                  <a:lnTo>
                    <a:pt x="232" y="222"/>
                  </a:lnTo>
                  <a:lnTo>
                    <a:pt x="256" y="261"/>
                  </a:lnTo>
                  <a:lnTo>
                    <a:pt x="275" y="276"/>
                  </a:lnTo>
                  <a:lnTo>
                    <a:pt x="304" y="290"/>
                  </a:lnTo>
                  <a:lnTo>
                    <a:pt x="285" y="392"/>
                  </a:lnTo>
                  <a:lnTo>
                    <a:pt x="270" y="498"/>
                  </a:lnTo>
                  <a:lnTo>
                    <a:pt x="256" y="724"/>
                  </a:lnTo>
                  <a:lnTo>
                    <a:pt x="256" y="957"/>
                  </a:lnTo>
                  <a:lnTo>
                    <a:pt x="270" y="1193"/>
                  </a:lnTo>
                  <a:lnTo>
                    <a:pt x="295" y="1671"/>
                  </a:lnTo>
                  <a:lnTo>
                    <a:pt x="299" y="1904"/>
                  </a:lnTo>
                  <a:lnTo>
                    <a:pt x="290" y="2126"/>
                  </a:lnTo>
                  <a:lnTo>
                    <a:pt x="304" y="2189"/>
                  </a:lnTo>
                  <a:lnTo>
                    <a:pt x="318" y="2252"/>
                  </a:lnTo>
                  <a:lnTo>
                    <a:pt x="328" y="2382"/>
                  </a:lnTo>
                  <a:lnTo>
                    <a:pt x="343" y="2512"/>
                  </a:lnTo>
                  <a:lnTo>
                    <a:pt x="353" y="2570"/>
                  </a:lnTo>
                  <a:lnTo>
                    <a:pt x="372" y="2624"/>
                  </a:lnTo>
                  <a:lnTo>
                    <a:pt x="381" y="2672"/>
                  </a:lnTo>
                  <a:lnTo>
                    <a:pt x="386" y="2726"/>
                  </a:lnTo>
                  <a:lnTo>
                    <a:pt x="376" y="2836"/>
                  </a:lnTo>
                  <a:lnTo>
                    <a:pt x="367" y="2957"/>
                  </a:lnTo>
                  <a:lnTo>
                    <a:pt x="357" y="3069"/>
                  </a:lnTo>
                  <a:lnTo>
                    <a:pt x="362" y="3180"/>
                  </a:lnTo>
                  <a:lnTo>
                    <a:pt x="372" y="3228"/>
                  </a:lnTo>
                  <a:lnTo>
                    <a:pt x="395" y="3271"/>
                  </a:lnTo>
                  <a:lnTo>
                    <a:pt x="425" y="3310"/>
                  </a:lnTo>
                  <a:lnTo>
                    <a:pt x="469" y="3344"/>
                  </a:lnTo>
                  <a:lnTo>
                    <a:pt x="521" y="3373"/>
                  </a:lnTo>
                  <a:lnTo>
                    <a:pt x="594" y="3396"/>
                  </a:lnTo>
                  <a:lnTo>
                    <a:pt x="704" y="3445"/>
                  </a:lnTo>
                  <a:lnTo>
                    <a:pt x="816" y="3503"/>
                  </a:lnTo>
                  <a:lnTo>
                    <a:pt x="1037" y="3619"/>
                  </a:lnTo>
                  <a:lnTo>
                    <a:pt x="1149" y="3677"/>
                  </a:lnTo>
                  <a:lnTo>
                    <a:pt x="1260" y="3726"/>
                  </a:lnTo>
                  <a:lnTo>
                    <a:pt x="1376" y="3769"/>
                  </a:lnTo>
                  <a:lnTo>
                    <a:pt x="1496" y="3798"/>
                  </a:lnTo>
                  <a:lnTo>
                    <a:pt x="1607" y="3837"/>
                  </a:lnTo>
                  <a:lnTo>
                    <a:pt x="1713" y="3880"/>
                  </a:lnTo>
                  <a:lnTo>
                    <a:pt x="1920" y="3982"/>
                  </a:lnTo>
                  <a:lnTo>
                    <a:pt x="2123" y="4093"/>
                  </a:lnTo>
                  <a:lnTo>
                    <a:pt x="2336" y="4200"/>
                  </a:lnTo>
                  <a:lnTo>
                    <a:pt x="2471" y="4301"/>
                  </a:lnTo>
                  <a:lnTo>
                    <a:pt x="2606" y="4392"/>
                  </a:lnTo>
                  <a:lnTo>
                    <a:pt x="2678" y="4436"/>
                  </a:lnTo>
                  <a:lnTo>
                    <a:pt x="2751" y="4469"/>
                  </a:lnTo>
                  <a:lnTo>
                    <a:pt x="2828" y="4494"/>
                  </a:lnTo>
                  <a:lnTo>
                    <a:pt x="2910" y="4509"/>
                  </a:lnTo>
                  <a:lnTo>
                    <a:pt x="2958" y="4557"/>
                  </a:lnTo>
                  <a:lnTo>
                    <a:pt x="2930" y="4590"/>
                  </a:lnTo>
                  <a:lnTo>
                    <a:pt x="2890" y="4610"/>
                  </a:lnTo>
                  <a:lnTo>
                    <a:pt x="2794" y="46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6" name="Freeform 112"/>
            <p:cNvSpPr>
              <a:spLocks noEditPoints="1"/>
            </p:cNvSpPr>
            <p:nvPr/>
          </p:nvSpPr>
          <p:spPr bwMode="auto">
            <a:xfrm>
              <a:off x="3216" y="2538"/>
              <a:ext cx="207" cy="151"/>
            </a:xfrm>
            <a:custGeom>
              <a:avLst/>
              <a:gdLst>
                <a:gd name="T0" fmla="*/ 0 w 2273"/>
                <a:gd name="T1" fmla="*/ 0 h 1666"/>
                <a:gd name="T2" fmla="*/ 0 w 2273"/>
                <a:gd name="T3" fmla="*/ 0 h 1666"/>
                <a:gd name="T4" fmla="*/ 0 w 2273"/>
                <a:gd name="T5" fmla="*/ 0 h 1666"/>
                <a:gd name="T6" fmla="*/ 0 w 2273"/>
                <a:gd name="T7" fmla="*/ 0 h 1666"/>
                <a:gd name="T8" fmla="*/ 0 w 2273"/>
                <a:gd name="T9" fmla="*/ 0 h 1666"/>
                <a:gd name="T10" fmla="*/ 0 w 2273"/>
                <a:gd name="T11" fmla="*/ 0 h 1666"/>
                <a:gd name="T12" fmla="*/ 0 w 2273"/>
                <a:gd name="T13" fmla="*/ 0 h 1666"/>
                <a:gd name="T14" fmla="*/ 0 w 2273"/>
                <a:gd name="T15" fmla="*/ 0 h 1666"/>
                <a:gd name="T16" fmla="*/ 0 w 2273"/>
                <a:gd name="T17" fmla="*/ 0 h 1666"/>
                <a:gd name="T18" fmla="*/ 0 w 2273"/>
                <a:gd name="T19" fmla="*/ 0 h 1666"/>
                <a:gd name="T20" fmla="*/ 0 w 2273"/>
                <a:gd name="T21" fmla="*/ 0 h 1666"/>
                <a:gd name="T22" fmla="*/ 0 w 2273"/>
                <a:gd name="T23" fmla="*/ 0 h 1666"/>
                <a:gd name="T24" fmla="*/ 0 w 2273"/>
                <a:gd name="T25" fmla="*/ 0 h 1666"/>
                <a:gd name="T26" fmla="*/ 0 w 2273"/>
                <a:gd name="T27" fmla="*/ 0 h 1666"/>
                <a:gd name="T28" fmla="*/ 0 w 2273"/>
                <a:gd name="T29" fmla="*/ 0 h 1666"/>
                <a:gd name="T30" fmla="*/ 0 w 2273"/>
                <a:gd name="T31" fmla="*/ 0 h 1666"/>
                <a:gd name="T32" fmla="*/ 0 w 2273"/>
                <a:gd name="T33" fmla="*/ 0 h 1666"/>
                <a:gd name="T34" fmla="*/ 0 w 2273"/>
                <a:gd name="T35" fmla="*/ 0 h 1666"/>
                <a:gd name="T36" fmla="*/ 0 w 2273"/>
                <a:gd name="T37" fmla="*/ 0 h 1666"/>
                <a:gd name="T38" fmla="*/ 0 w 2273"/>
                <a:gd name="T39" fmla="*/ 0 h 1666"/>
                <a:gd name="T40" fmla="*/ 0 w 2273"/>
                <a:gd name="T41" fmla="*/ 0 h 1666"/>
                <a:gd name="T42" fmla="*/ 0 w 2273"/>
                <a:gd name="T43" fmla="*/ 0 h 1666"/>
                <a:gd name="T44" fmla="*/ 0 w 2273"/>
                <a:gd name="T45" fmla="*/ 0 h 1666"/>
                <a:gd name="T46" fmla="*/ 0 w 2273"/>
                <a:gd name="T47" fmla="*/ 0 h 1666"/>
                <a:gd name="T48" fmla="*/ 0 w 2273"/>
                <a:gd name="T49" fmla="*/ 0 h 1666"/>
                <a:gd name="T50" fmla="*/ 0 w 2273"/>
                <a:gd name="T51" fmla="*/ 0 h 1666"/>
                <a:gd name="T52" fmla="*/ 0 w 2273"/>
                <a:gd name="T53" fmla="*/ 0 h 1666"/>
                <a:gd name="T54" fmla="*/ 0 w 2273"/>
                <a:gd name="T55" fmla="*/ 0 h 1666"/>
                <a:gd name="T56" fmla="*/ 0 w 2273"/>
                <a:gd name="T57" fmla="*/ 0 h 1666"/>
                <a:gd name="T58" fmla="*/ 0 w 2273"/>
                <a:gd name="T59" fmla="*/ 0 h 1666"/>
                <a:gd name="T60" fmla="*/ 0 w 2273"/>
                <a:gd name="T61" fmla="*/ 0 h 1666"/>
                <a:gd name="T62" fmla="*/ 0 w 2273"/>
                <a:gd name="T63" fmla="*/ 0 h 1666"/>
                <a:gd name="T64" fmla="*/ 0 w 2273"/>
                <a:gd name="T65" fmla="*/ 0 h 1666"/>
                <a:gd name="T66" fmla="*/ 0 w 2273"/>
                <a:gd name="T67" fmla="*/ 0 h 1666"/>
                <a:gd name="T68" fmla="*/ 0 w 2273"/>
                <a:gd name="T69" fmla="*/ 0 h 1666"/>
                <a:gd name="T70" fmla="*/ 0 w 2273"/>
                <a:gd name="T71" fmla="*/ 0 h 1666"/>
                <a:gd name="T72" fmla="*/ 0 w 2273"/>
                <a:gd name="T73" fmla="*/ 0 h 16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273"/>
                <a:gd name="T112" fmla="*/ 0 h 1666"/>
                <a:gd name="T113" fmla="*/ 2273 w 2273"/>
                <a:gd name="T114" fmla="*/ 1666 h 16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273" h="1666">
                  <a:moveTo>
                    <a:pt x="2162" y="893"/>
                  </a:moveTo>
                  <a:lnTo>
                    <a:pt x="2055" y="869"/>
                  </a:lnTo>
                  <a:lnTo>
                    <a:pt x="1949" y="835"/>
                  </a:lnTo>
                  <a:lnTo>
                    <a:pt x="1746" y="748"/>
                  </a:lnTo>
                  <a:lnTo>
                    <a:pt x="1356" y="550"/>
                  </a:lnTo>
                  <a:lnTo>
                    <a:pt x="1066" y="415"/>
                  </a:lnTo>
                  <a:lnTo>
                    <a:pt x="767" y="289"/>
                  </a:lnTo>
                  <a:lnTo>
                    <a:pt x="477" y="158"/>
                  </a:lnTo>
                  <a:lnTo>
                    <a:pt x="197" y="23"/>
                  </a:lnTo>
                  <a:lnTo>
                    <a:pt x="149" y="0"/>
                  </a:lnTo>
                  <a:lnTo>
                    <a:pt x="120" y="0"/>
                  </a:lnTo>
                  <a:lnTo>
                    <a:pt x="106" y="14"/>
                  </a:lnTo>
                  <a:lnTo>
                    <a:pt x="96" y="37"/>
                  </a:lnTo>
                  <a:lnTo>
                    <a:pt x="76" y="110"/>
                  </a:lnTo>
                  <a:lnTo>
                    <a:pt x="58" y="144"/>
                  </a:lnTo>
                  <a:lnTo>
                    <a:pt x="24" y="167"/>
                  </a:lnTo>
                  <a:lnTo>
                    <a:pt x="34" y="221"/>
                  </a:lnTo>
                  <a:lnTo>
                    <a:pt x="39" y="274"/>
                  </a:lnTo>
                  <a:lnTo>
                    <a:pt x="28" y="385"/>
                  </a:lnTo>
                  <a:lnTo>
                    <a:pt x="14" y="492"/>
                  </a:lnTo>
                  <a:lnTo>
                    <a:pt x="0" y="598"/>
                  </a:lnTo>
                  <a:lnTo>
                    <a:pt x="96" y="670"/>
                  </a:lnTo>
                  <a:lnTo>
                    <a:pt x="197" y="748"/>
                  </a:lnTo>
                  <a:lnTo>
                    <a:pt x="255" y="782"/>
                  </a:lnTo>
                  <a:lnTo>
                    <a:pt x="313" y="806"/>
                  </a:lnTo>
                  <a:lnTo>
                    <a:pt x="371" y="826"/>
                  </a:lnTo>
                  <a:lnTo>
                    <a:pt x="439" y="826"/>
                  </a:lnTo>
                  <a:lnTo>
                    <a:pt x="569" y="907"/>
                  </a:lnTo>
                  <a:lnTo>
                    <a:pt x="704" y="975"/>
                  </a:lnTo>
                  <a:lnTo>
                    <a:pt x="979" y="1110"/>
                  </a:lnTo>
                  <a:lnTo>
                    <a:pt x="1250" y="1241"/>
                  </a:lnTo>
                  <a:lnTo>
                    <a:pt x="1385" y="1314"/>
                  </a:lnTo>
                  <a:lnTo>
                    <a:pt x="1515" y="1390"/>
                  </a:lnTo>
                  <a:lnTo>
                    <a:pt x="1607" y="1430"/>
                  </a:lnTo>
                  <a:lnTo>
                    <a:pt x="1693" y="1478"/>
                  </a:lnTo>
                  <a:lnTo>
                    <a:pt x="1862" y="1594"/>
                  </a:lnTo>
                  <a:lnTo>
                    <a:pt x="1949" y="1637"/>
                  </a:lnTo>
                  <a:lnTo>
                    <a:pt x="1998" y="1652"/>
                  </a:lnTo>
                  <a:lnTo>
                    <a:pt x="2046" y="1661"/>
                  </a:lnTo>
                  <a:lnTo>
                    <a:pt x="2094" y="1666"/>
                  </a:lnTo>
                  <a:lnTo>
                    <a:pt x="2148" y="1657"/>
                  </a:lnTo>
                  <a:lnTo>
                    <a:pt x="2200" y="1641"/>
                  </a:lnTo>
                  <a:lnTo>
                    <a:pt x="2253" y="1618"/>
                  </a:lnTo>
                  <a:lnTo>
                    <a:pt x="2273" y="989"/>
                  </a:lnTo>
                  <a:lnTo>
                    <a:pt x="2243" y="961"/>
                  </a:lnTo>
                  <a:lnTo>
                    <a:pt x="2210" y="946"/>
                  </a:lnTo>
                  <a:lnTo>
                    <a:pt x="2181" y="927"/>
                  </a:lnTo>
                  <a:lnTo>
                    <a:pt x="2167" y="912"/>
                  </a:lnTo>
                  <a:lnTo>
                    <a:pt x="2162" y="893"/>
                  </a:lnTo>
                  <a:close/>
                  <a:moveTo>
                    <a:pt x="2012" y="1376"/>
                  </a:moveTo>
                  <a:lnTo>
                    <a:pt x="1858" y="1332"/>
                  </a:lnTo>
                  <a:lnTo>
                    <a:pt x="1713" y="1270"/>
                  </a:lnTo>
                  <a:lnTo>
                    <a:pt x="1569" y="1197"/>
                  </a:lnTo>
                  <a:lnTo>
                    <a:pt x="1428" y="1115"/>
                  </a:lnTo>
                  <a:lnTo>
                    <a:pt x="1293" y="1038"/>
                  </a:lnTo>
                  <a:lnTo>
                    <a:pt x="1148" y="961"/>
                  </a:lnTo>
                  <a:lnTo>
                    <a:pt x="1004" y="893"/>
                  </a:lnTo>
                  <a:lnTo>
                    <a:pt x="854" y="840"/>
                  </a:lnTo>
                  <a:lnTo>
                    <a:pt x="699" y="768"/>
                  </a:lnTo>
                  <a:lnTo>
                    <a:pt x="545" y="699"/>
                  </a:lnTo>
                  <a:lnTo>
                    <a:pt x="390" y="627"/>
                  </a:lnTo>
                  <a:lnTo>
                    <a:pt x="241" y="540"/>
                  </a:lnTo>
                  <a:lnTo>
                    <a:pt x="232" y="216"/>
                  </a:lnTo>
                  <a:lnTo>
                    <a:pt x="463" y="294"/>
                  </a:lnTo>
                  <a:lnTo>
                    <a:pt x="685" y="385"/>
                  </a:lnTo>
                  <a:lnTo>
                    <a:pt x="907" y="487"/>
                  </a:lnTo>
                  <a:lnTo>
                    <a:pt x="1130" y="594"/>
                  </a:lnTo>
                  <a:lnTo>
                    <a:pt x="1569" y="806"/>
                  </a:lnTo>
                  <a:lnTo>
                    <a:pt x="1790" y="907"/>
                  </a:lnTo>
                  <a:lnTo>
                    <a:pt x="2012" y="1000"/>
                  </a:lnTo>
                  <a:lnTo>
                    <a:pt x="2027" y="1096"/>
                  </a:lnTo>
                  <a:lnTo>
                    <a:pt x="2032" y="1202"/>
                  </a:lnTo>
                  <a:lnTo>
                    <a:pt x="2027" y="1299"/>
                  </a:lnTo>
                  <a:lnTo>
                    <a:pt x="2012" y="13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7" name="Freeform 113"/>
            <p:cNvSpPr>
              <a:spLocks/>
            </p:cNvSpPr>
            <p:nvPr/>
          </p:nvSpPr>
          <p:spPr bwMode="auto">
            <a:xfrm>
              <a:off x="3234" y="3196"/>
              <a:ext cx="150" cy="94"/>
            </a:xfrm>
            <a:custGeom>
              <a:avLst/>
              <a:gdLst>
                <a:gd name="T0" fmla="*/ 0 w 1651"/>
                <a:gd name="T1" fmla="*/ 0 h 1034"/>
                <a:gd name="T2" fmla="*/ 0 w 1651"/>
                <a:gd name="T3" fmla="*/ 0 h 1034"/>
                <a:gd name="T4" fmla="*/ 0 w 1651"/>
                <a:gd name="T5" fmla="*/ 0 h 1034"/>
                <a:gd name="T6" fmla="*/ 0 w 1651"/>
                <a:gd name="T7" fmla="*/ 0 h 1034"/>
                <a:gd name="T8" fmla="*/ 0 w 1651"/>
                <a:gd name="T9" fmla="*/ 0 h 1034"/>
                <a:gd name="T10" fmla="*/ 0 w 1651"/>
                <a:gd name="T11" fmla="*/ 0 h 1034"/>
                <a:gd name="T12" fmla="*/ 0 w 1651"/>
                <a:gd name="T13" fmla="*/ 0 h 1034"/>
                <a:gd name="T14" fmla="*/ 0 w 1651"/>
                <a:gd name="T15" fmla="*/ 0 h 1034"/>
                <a:gd name="T16" fmla="*/ 0 w 1651"/>
                <a:gd name="T17" fmla="*/ 0 h 1034"/>
                <a:gd name="T18" fmla="*/ 0 w 1651"/>
                <a:gd name="T19" fmla="*/ 0 h 1034"/>
                <a:gd name="T20" fmla="*/ 0 w 1651"/>
                <a:gd name="T21" fmla="*/ 0 h 1034"/>
                <a:gd name="T22" fmla="*/ 0 w 1651"/>
                <a:gd name="T23" fmla="*/ 0 h 1034"/>
                <a:gd name="T24" fmla="*/ 0 w 1651"/>
                <a:gd name="T25" fmla="*/ 0 h 1034"/>
                <a:gd name="T26" fmla="*/ 0 w 1651"/>
                <a:gd name="T27" fmla="*/ 0 h 1034"/>
                <a:gd name="T28" fmla="*/ 0 w 1651"/>
                <a:gd name="T29" fmla="*/ 0 h 1034"/>
                <a:gd name="T30" fmla="*/ 0 w 1651"/>
                <a:gd name="T31" fmla="*/ 0 h 1034"/>
                <a:gd name="T32" fmla="*/ 0 w 1651"/>
                <a:gd name="T33" fmla="*/ 0 h 1034"/>
                <a:gd name="T34" fmla="*/ 0 w 1651"/>
                <a:gd name="T35" fmla="*/ 0 h 1034"/>
                <a:gd name="T36" fmla="*/ 0 w 1651"/>
                <a:gd name="T37" fmla="*/ 0 h 1034"/>
                <a:gd name="T38" fmla="*/ 0 w 1651"/>
                <a:gd name="T39" fmla="*/ 0 h 1034"/>
                <a:gd name="T40" fmla="*/ 0 w 1651"/>
                <a:gd name="T41" fmla="*/ 0 h 1034"/>
                <a:gd name="T42" fmla="*/ 0 w 1651"/>
                <a:gd name="T43" fmla="*/ 0 h 1034"/>
                <a:gd name="T44" fmla="*/ 0 w 1651"/>
                <a:gd name="T45" fmla="*/ 0 h 1034"/>
                <a:gd name="T46" fmla="*/ 0 w 1651"/>
                <a:gd name="T47" fmla="*/ 0 h 1034"/>
                <a:gd name="T48" fmla="*/ 0 w 1651"/>
                <a:gd name="T49" fmla="*/ 0 h 1034"/>
                <a:gd name="T50" fmla="*/ 0 w 1651"/>
                <a:gd name="T51" fmla="*/ 0 h 1034"/>
                <a:gd name="T52" fmla="*/ 0 w 1651"/>
                <a:gd name="T53" fmla="*/ 0 h 1034"/>
                <a:gd name="T54" fmla="*/ 0 w 1651"/>
                <a:gd name="T55" fmla="*/ 0 h 1034"/>
                <a:gd name="T56" fmla="*/ 0 w 1651"/>
                <a:gd name="T57" fmla="*/ 0 h 1034"/>
                <a:gd name="T58" fmla="*/ 0 w 1651"/>
                <a:gd name="T59" fmla="*/ 0 h 1034"/>
                <a:gd name="T60" fmla="*/ 0 w 1651"/>
                <a:gd name="T61" fmla="*/ 0 h 1034"/>
                <a:gd name="T62" fmla="*/ 0 w 1651"/>
                <a:gd name="T63" fmla="*/ 0 h 1034"/>
                <a:gd name="T64" fmla="*/ 0 w 1651"/>
                <a:gd name="T65" fmla="*/ 0 h 10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51"/>
                <a:gd name="T100" fmla="*/ 0 h 1034"/>
                <a:gd name="T101" fmla="*/ 1651 w 1651"/>
                <a:gd name="T102" fmla="*/ 1034 h 10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51" h="1034">
                  <a:moveTo>
                    <a:pt x="1535" y="1034"/>
                  </a:moveTo>
                  <a:lnTo>
                    <a:pt x="1487" y="1034"/>
                  </a:lnTo>
                  <a:lnTo>
                    <a:pt x="1323" y="922"/>
                  </a:lnTo>
                  <a:lnTo>
                    <a:pt x="1149" y="817"/>
                  </a:lnTo>
                  <a:lnTo>
                    <a:pt x="802" y="623"/>
                  </a:lnTo>
                  <a:lnTo>
                    <a:pt x="444" y="439"/>
                  </a:lnTo>
                  <a:lnTo>
                    <a:pt x="88" y="260"/>
                  </a:lnTo>
                  <a:lnTo>
                    <a:pt x="77" y="223"/>
                  </a:lnTo>
                  <a:lnTo>
                    <a:pt x="58" y="188"/>
                  </a:lnTo>
                  <a:lnTo>
                    <a:pt x="15" y="116"/>
                  </a:lnTo>
                  <a:lnTo>
                    <a:pt x="0" y="81"/>
                  </a:lnTo>
                  <a:lnTo>
                    <a:pt x="5" y="53"/>
                  </a:lnTo>
                  <a:lnTo>
                    <a:pt x="25" y="23"/>
                  </a:lnTo>
                  <a:lnTo>
                    <a:pt x="73" y="0"/>
                  </a:lnTo>
                  <a:lnTo>
                    <a:pt x="165" y="9"/>
                  </a:lnTo>
                  <a:lnTo>
                    <a:pt x="246" y="38"/>
                  </a:lnTo>
                  <a:lnTo>
                    <a:pt x="324" y="81"/>
                  </a:lnTo>
                  <a:lnTo>
                    <a:pt x="401" y="130"/>
                  </a:lnTo>
                  <a:lnTo>
                    <a:pt x="474" y="179"/>
                  </a:lnTo>
                  <a:lnTo>
                    <a:pt x="551" y="223"/>
                  </a:lnTo>
                  <a:lnTo>
                    <a:pt x="627" y="256"/>
                  </a:lnTo>
                  <a:lnTo>
                    <a:pt x="719" y="274"/>
                  </a:lnTo>
                  <a:lnTo>
                    <a:pt x="951" y="420"/>
                  </a:lnTo>
                  <a:lnTo>
                    <a:pt x="1183" y="580"/>
                  </a:lnTo>
                  <a:lnTo>
                    <a:pt x="1414" y="734"/>
                  </a:lnTo>
                  <a:lnTo>
                    <a:pt x="1530" y="806"/>
                  </a:lnTo>
                  <a:lnTo>
                    <a:pt x="1651" y="869"/>
                  </a:lnTo>
                  <a:lnTo>
                    <a:pt x="1632" y="922"/>
                  </a:lnTo>
                  <a:lnTo>
                    <a:pt x="1623" y="980"/>
                  </a:lnTo>
                  <a:lnTo>
                    <a:pt x="1612" y="1005"/>
                  </a:lnTo>
                  <a:lnTo>
                    <a:pt x="1597" y="1024"/>
                  </a:lnTo>
                  <a:lnTo>
                    <a:pt x="1574" y="1034"/>
                  </a:lnTo>
                  <a:lnTo>
                    <a:pt x="1535" y="10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8" name="Freeform 114"/>
            <p:cNvSpPr>
              <a:spLocks noEditPoints="1"/>
            </p:cNvSpPr>
            <p:nvPr/>
          </p:nvSpPr>
          <p:spPr bwMode="auto">
            <a:xfrm>
              <a:off x="3231" y="2697"/>
              <a:ext cx="171" cy="135"/>
            </a:xfrm>
            <a:custGeom>
              <a:avLst/>
              <a:gdLst>
                <a:gd name="T0" fmla="*/ 0 w 1882"/>
                <a:gd name="T1" fmla="*/ 0 h 1483"/>
                <a:gd name="T2" fmla="*/ 0 w 1882"/>
                <a:gd name="T3" fmla="*/ 0 h 1483"/>
                <a:gd name="T4" fmla="*/ 0 w 1882"/>
                <a:gd name="T5" fmla="*/ 0 h 1483"/>
                <a:gd name="T6" fmla="*/ 0 w 1882"/>
                <a:gd name="T7" fmla="*/ 0 h 1483"/>
                <a:gd name="T8" fmla="*/ 0 w 1882"/>
                <a:gd name="T9" fmla="*/ 0 h 1483"/>
                <a:gd name="T10" fmla="*/ 0 w 1882"/>
                <a:gd name="T11" fmla="*/ 0 h 1483"/>
                <a:gd name="T12" fmla="*/ 0 w 1882"/>
                <a:gd name="T13" fmla="*/ 0 h 1483"/>
                <a:gd name="T14" fmla="*/ 0 w 1882"/>
                <a:gd name="T15" fmla="*/ 0 h 1483"/>
                <a:gd name="T16" fmla="*/ 0 w 1882"/>
                <a:gd name="T17" fmla="*/ 0 h 1483"/>
                <a:gd name="T18" fmla="*/ 0 w 1882"/>
                <a:gd name="T19" fmla="*/ 0 h 1483"/>
                <a:gd name="T20" fmla="*/ 0 w 1882"/>
                <a:gd name="T21" fmla="*/ 0 h 1483"/>
                <a:gd name="T22" fmla="*/ 0 w 1882"/>
                <a:gd name="T23" fmla="*/ 0 h 1483"/>
                <a:gd name="T24" fmla="*/ 0 w 1882"/>
                <a:gd name="T25" fmla="*/ 0 h 1483"/>
                <a:gd name="T26" fmla="*/ 0 w 1882"/>
                <a:gd name="T27" fmla="*/ 0 h 1483"/>
                <a:gd name="T28" fmla="*/ 0 w 1882"/>
                <a:gd name="T29" fmla="*/ 0 h 1483"/>
                <a:gd name="T30" fmla="*/ 0 w 1882"/>
                <a:gd name="T31" fmla="*/ 0 h 1483"/>
                <a:gd name="T32" fmla="*/ 0 w 1882"/>
                <a:gd name="T33" fmla="*/ 0 h 1483"/>
                <a:gd name="T34" fmla="*/ 0 w 1882"/>
                <a:gd name="T35" fmla="*/ 0 h 1483"/>
                <a:gd name="T36" fmla="*/ 0 w 1882"/>
                <a:gd name="T37" fmla="*/ 0 h 1483"/>
                <a:gd name="T38" fmla="*/ 0 w 1882"/>
                <a:gd name="T39" fmla="*/ 0 h 1483"/>
                <a:gd name="T40" fmla="*/ 0 w 1882"/>
                <a:gd name="T41" fmla="*/ 0 h 1483"/>
                <a:gd name="T42" fmla="*/ 0 w 1882"/>
                <a:gd name="T43" fmla="*/ 0 h 1483"/>
                <a:gd name="T44" fmla="*/ 0 w 1882"/>
                <a:gd name="T45" fmla="*/ 0 h 1483"/>
                <a:gd name="T46" fmla="*/ 0 w 1882"/>
                <a:gd name="T47" fmla="*/ 0 h 1483"/>
                <a:gd name="T48" fmla="*/ 0 w 1882"/>
                <a:gd name="T49" fmla="*/ 0 h 1483"/>
                <a:gd name="T50" fmla="*/ 0 w 1882"/>
                <a:gd name="T51" fmla="*/ 0 h 1483"/>
                <a:gd name="T52" fmla="*/ 0 w 1882"/>
                <a:gd name="T53" fmla="*/ 0 h 1483"/>
                <a:gd name="T54" fmla="*/ 0 w 1882"/>
                <a:gd name="T55" fmla="*/ 0 h 1483"/>
                <a:gd name="T56" fmla="*/ 0 w 1882"/>
                <a:gd name="T57" fmla="*/ 0 h 1483"/>
                <a:gd name="T58" fmla="*/ 0 w 1882"/>
                <a:gd name="T59" fmla="*/ 0 h 1483"/>
                <a:gd name="T60" fmla="*/ 0 w 1882"/>
                <a:gd name="T61" fmla="*/ 0 h 1483"/>
                <a:gd name="T62" fmla="*/ 0 w 1882"/>
                <a:gd name="T63" fmla="*/ 0 h 1483"/>
                <a:gd name="T64" fmla="*/ 0 w 1882"/>
                <a:gd name="T65" fmla="*/ 0 h 1483"/>
                <a:gd name="T66" fmla="*/ 0 w 1882"/>
                <a:gd name="T67" fmla="*/ 0 h 1483"/>
                <a:gd name="T68" fmla="*/ 0 w 1882"/>
                <a:gd name="T69" fmla="*/ 0 h 1483"/>
                <a:gd name="T70" fmla="*/ 0 w 1882"/>
                <a:gd name="T71" fmla="*/ 0 h 1483"/>
                <a:gd name="T72" fmla="*/ 0 w 1882"/>
                <a:gd name="T73" fmla="*/ 0 h 1483"/>
                <a:gd name="T74" fmla="*/ 0 w 1882"/>
                <a:gd name="T75" fmla="*/ 0 h 1483"/>
                <a:gd name="T76" fmla="*/ 0 w 1882"/>
                <a:gd name="T77" fmla="*/ 0 h 1483"/>
                <a:gd name="T78" fmla="*/ 0 w 1882"/>
                <a:gd name="T79" fmla="*/ 0 h 1483"/>
                <a:gd name="T80" fmla="*/ 0 w 1882"/>
                <a:gd name="T81" fmla="*/ 0 h 1483"/>
                <a:gd name="T82" fmla="*/ 0 w 1882"/>
                <a:gd name="T83" fmla="*/ 0 h 1483"/>
                <a:gd name="T84" fmla="*/ 0 w 1882"/>
                <a:gd name="T85" fmla="*/ 0 h 1483"/>
                <a:gd name="T86" fmla="*/ 0 w 1882"/>
                <a:gd name="T87" fmla="*/ 0 h 1483"/>
                <a:gd name="T88" fmla="*/ 0 w 1882"/>
                <a:gd name="T89" fmla="*/ 0 h 1483"/>
                <a:gd name="T90" fmla="*/ 0 w 1882"/>
                <a:gd name="T91" fmla="*/ 0 h 1483"/>
                <a:gd name="T92" fmla="*/ 0 w 1882"/>
                <a:gd name="T93" fmla="*/ 0 h 1483"/>
                <a:gd name="T94" fmla="*/ 0 w 1882"/>
                <a:gd name="T95" fmla="*/ 0 h 1483"/>
                <a:gd name="T96" fmla="*/ 0 w 1882"/>
                <a:gd name="T97" fmla="*/ 0 h 1483"/>
                <a:gd name="T98" fmla="*/ 0 w 1882"/>
                <a:gd name="T99" fmla="*/ 0 h 1483"/>
                <a:gd name="T100" fmla="*/ 0 w 1882"/>
                <a:gd name="T101" fmla="*/ 0 h 1483"/>
                <a:gd name="T102" fmla="*/ 0 w 1882"/>
                <a:gd name="T103" fmla="*/ 0 h 1483"/>
                <a:gd name="T104" fmla="*/ 0 w 1882"/>
                <a:gd name="T105" fmla="*/ 0 h 1483"/>
                <a:gd name="T106" fmla="*/ 0 w 1882"/>
                <a:gd name="T107" fmla="*/ 0 h 1483"/>
                <a:gd name="T108" fmla="*/ 0 w 1882"/>
                <a:gd name="T109" fmla="*/ 0 h 148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82"/>
                <a:gd name="T166" fmla="*/ 0 h 1483"/>
                <a:gd name="T167" fmla="*/ 1882 w 1882"/>
                <a:gd name="T168" fmla="*/ 1483 h 148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82" h="1483">
                  <a:moveTo>
                    <a:pt x="261" y="131"/>
                  </a:moveTo>
                  <a:lnTo>
                    <a:pt x="226" y="116"/>
                  </a:lnTo>
                  <a:lnTo>
                    <a:pt x="198" y="92"/>
                  </a:lnTo>
                  <a:lnTo>
                    <a:pt x="145" y="33"/>
                  </a:lnTo>
                  <a:lnTo>
                    <a:pt x="115" y="9"/>
                  </a:lnTo>
                  <a:lnTo>
                    <a:pt x="87" y="0"/>
                  </a:lnTo>
                  <a:lnTo>
                    <a:pt x="53" y="4"/>
                  </a:lnTo>
                  <a:lnTo>
                    <a:pt x="19" y="33"/>
                  </a:lnTo>
                  <a:lnTo>
                    <a:pt x="24" y="116"/>
                  </a:lnTo>
                  <a:lnTo>
                    <a:pt x="19" y="198"/>
                  </a:lnTo>
                  <a:lnTo>
                    <a:pt x="5" y="352"/>
                  </a:lnTo>
                  <a:lnTo>
                    <a:pt x="0" y="503"/>
                  </a:lnTo>
                  <a:lnTo>
                    <a:pt x="5" y="575"/>
                  </a:lnTo>
                  <a:lnTo>
                    <a:pt x="19" y="647"/>
                  </a:lnTo>
                  <a:lnTo>
                    <a:pt x="512" y="898"/>
                  </a:lnTo>
                  <a:lnTo>
                    <a:pt x="1013" y="1150"/>
                  </a:lnTo>
                  <a:lnTo>
                    <a:pt x="1096" y="1193"/>
                  </a:lnTo>
                  <a:lnTo>
                    <a:pt x="1173" y="1241"/>
                  </a:lnTo>
                  <a:lnTo>
                    <a:pt x="1342" y="1348"/>
                  </a:lnTo>
                  <a:lnTo>
                    <a:pt x="1424" y="1397"/>
                  </a:lnTo>
                  <a:lnTo>
                    <a:pt x="1515" y="1440"/>
                  </a:lnTo>
                  <a:lnTo>
                    <a:pt x="1607" y="1469"/>
                  </a:lnTo>
                  <a:lnTo>
                    <a:pt x="1708" y="1483"/>
                  </a:lnTo>
                  <a:lnTo>
                    <a:pt x="1752" y="1415"/>
                  </a:lnTo>
                  <a:lnTo>
                    <a:pt x="1785" y="1343"/>
                  </a:lnTo>
                  <a:lnTo>
                    <a:pt x="1810" y="1261"/>
                  </a:lnTo>
                  <a:lnTo>
                    <a:pt x="1828" y="1179"/>
                  </a:lnTo>
                  <a:lnTo>
                    <a:pt x="1858" y="1014"/>
                  </a:lnTo>
                  <a:lnTo>
                    <a:pt x="1882" y="855"/>
                  </a:lnTo>
                  <a:lnTo>
                    <a:pt x="1491" y="652"/>
                  </a:lnTo>
                  <a:lnTo>
                    <a:pt x="1091" y="464"/>
                  </a:lnTo>
                  <a:lnTo>
                    <a:pt x="680" y="285"/>
                  </a:lnTo>
                  <a:lnTo>
                    <a:pt x="468" y="203"/>
                  </a:lnTo>
                  <a:lnTo>
                    <a:pt x="261" y="131"/>
                  </a:lnTo>
                  <a:close/>
                  <a:moveTo>
                    <a:pt x="1607" y="1241"/>
                  </a:moveTo>
                  <a:lnTo>
                    <a:pt x="1254" y="1039"/>
                  </a:lnTo>
                  <a:lnTo>
                    <a:pt x="902" y="830"/>
                  </a:lnTo>
                  <a:lnTo>
                    <a:pt x="723" y="735"/>
                  </a:lnTo>
                  <a:lnTo>
                    <a:pt x="540" y="647"/>
                  </a:lnTo>
                  <a:lnTo>
                    <a:pt x="352" y="575"/>
                  </a:lnTo>
                  <a:lnTo>
                    <a:pt x="159" y="517"/>
                  </a:lnTo>
                  <a:lnTo>
                    <a:pt x="178" y="290"/>
                  </a:lnTo>
                  <a:lnTo>
                    <a:pt x="449" y="386"/>
                  </a:lnTo>
                  <a:lnTo>
                    <a:pt x="709" y="503"/>
                  </a:lnTo>
                  <a:lnTo>
                    <a:pt x="966" y="628"/>
                  </a:lnTo>
                  <a:lnTo>
                    <a:pt x="1226" y="749"/>
                  </a:lnTo>
                  <a:lnTo>
                    <a:pt x="1284" y="758"/>
                  </a:lnTo>
                  <a:lnTo>
                    <a:pt x="1342" y="778"/>
                  </a:lnTo>
                  <a:lnTo>
                    <a:pt x="1447" y="830"/>
                  </a:lnTo>
                  <a:lnTo>
                    <a:pt x="1544" y="898"/>
                  </a:lnTo>
                  <a:lnTo>
                    <a:pt x="1640" y="956"/>
                  </a:lnTo>
                  <a:lnTo>
                    <a:pt x="1626" y="1030"/>
                  </a:lnTo>
                  <a:lnTo>
                    <a:pt x="1626" y="1097"/>
                  </a:lnTo>
                  <a:lnTo>
                    <a:pt x="1626" y="1169"/>
                  </a:lnTo>
                  <a:lnTo>
                    <a:pt x="1607" y="12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9" name="Freeform 115"/>
            <p:cNvSpPr>
              <a:spLocks/>
            </p:cNvSpPr>
            <p:nvPr/>
          </p:nvSpPr>
          <p:spPr bwMode="auto">
            <a:xfrm>
              <a:off x="3238" y="3237"/>
              <a:ext cx="136" cy="97"/>
            </a:xfrm>
            <a:custGeom>
              <a:avLst/>
              <a:gdLst>
                <a:gd name="T0" fmla="*/ 0 w 1496"/>
                <a:gd name="T1" fmla="*/ 0 h 1074"/>
                <a:gd name="T2" fmla="*/ 0 w 1496"/>
                <a:gd name="T3" fmla="*/ 0 h 1074"/>
                <a:gd name="T4" fmla="*/ 0 w 1496"/>
                <a:gd name="T5" fmla="*/ 0 h 1074"/>
                <a:gd name="T6" fmla="*/ 0 w 1496"/>
                <a:gd name="T7" fmla="*/ 0 h 1074"/>
                <a:gd name="T8" fmla="*/ 0 w 1496"/>
                <a:gd name="T9" fmla="*/ 0 h 1074"/>
                <a:gd name="T10" fmla="*/ 0 w 1496"/>
                <a:gd name="T11" fmla="*/ 0 h 1074"/>
                <a:gd name="T12" fmla="*/ 0 w 1496"/>
                <a:gd name="T13" fmla="*/ 0 h 1074"/>
                <a:gd name="T14" fmla="*/ 0 w 1496"/>
                <a:gd name="T15" fmla="*/ 0 h 1074"/>
                <a:gd name="T16" fmla="*/ 0 w 1496"/>
                <a:gd name="T17" fmla="*/ 0 h 1074"/>
                <a:gd name="T18" fmla="*/ 0 w 1496"/>
                <a:gd name="T19" fmla="*/ 0 h 1074"/>
                <a:gd name="T20" fmla="*/ 0 w 1496"/>
                <a:gd name="T21" fmla="*/ 0 h 1074"/>
                <a:gd name="T22" fmla="*/ 0 w 1496"/>
                <a:gd name="T23" fmla="*/ 0 h 1074"/>
                <a:gd name="T24" fmla="*/ 0 w 1496"/>
                <a:gd name="T25" fmla="*/ 0 h 1074"/>
                <a:gd name="T26" fmla="*/ 0 w 1496"/>
                <a:gd name="T27" fmla="*/ 0 h 1074"/>
                <a:gd name="T28" fmla="*/ 0 w 1496"/>
                <a:gd name="T29" fmla="*/ 0 h 1074"/>
                <a:gd name="T30" fmla="*/ 0 w 1496"/>
                <a:gd name="T31" fmla="*/ 0 h 1074"/>
                <a:gd name="T32" fmla="*/ 0 w 1496"/>
                <a:gd name="T33" fmla="*/ 0 h 1074"/>
                <a:gd name="T34" fmla="*/ 0 w 1496"/>
                <a:gd name="T35" fmla="*/ 0 h 1074"/>
                <a:gd name="T36" fmla="*/ 0 w 1496"/>
                <a:gd name="T37" fmla="*/ 0 h 1074"/>
                <a:gd name="T38" fmla="*/ 0 w 1496"/>
                <a:gd name="T39" fmla="*/ 0 h 1074"/>
                <a:gd name="T40" fmla="*/ 0 w 1496"/>
                <a:gd name="T41" fmla="*/ 0 h 1074"/>
                <a:gd name="T42" fmla="*/ 0 w 1496"/>
                <a:gd name="T43" fmla="*/ 0 h 1074"/>
                <a:gd name="T44" fmla="*/ 0 w 1496"/>
                <a:gd name="T45" fmla="*/ 0 h 1074"/>
                <a:gd name="T46" fmla="*/ 0 w 1496"/>
                <a:gd name="T47" fmla="*/ 0 h 1074"/>
                <a:gd name="T48" fmla="*/ 0 w 1496"/>
                <a:gd name="T49" fmla="*/ 0 h 1074"/>
                <a:gd name="T50" fmla="*/ 0 w 1496"/>
                <a:gd name="T51" fmla="*/ 0 h 1074"/>
                <a:gd name="T52" fmla="*/ 0 w 1496"/>
                <a:gd name="T53" fmla="*/ 0 h 1074"/>
                <a:gd name="T54" fmla="*/ 0 w 1496"/>
                <a:gd name="T55" fmla="*/ 0 h 1074"/>
                <a:gd name="T56" fmla="*/ 0 w 1496"/>
                <a:gd name="T57" fmla="*/ 0 h 1074"/>
                <a:gd name="T58" fmla="*/ 0 w 1496"/>
                <a:gd name="T59" fmla="*/ 0 h 107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496"/>
                <a:gd name="T91" fmla="*/ 0 h 1074"/>
                <a:gd name="T92" fmla="*/ 1496 w 1496"/>
                <a:gd name="T93" fmla="*/ 1074 h 107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496" h="1074">
                  <a:moveTo>
                    <a:pt x="1448" y="1063"/>
                  </a:moveTo>
                  <a:lnTo>
                    <a:pt x="1438" y="1049"/>
                  </a:lnTo>
                  <a:lnTo>
                    <a:pt x="1419" y="1040"/>
                  </a:lnTo>
                  <a:lnTo>
                    <a:pt x="1390" y="1074"/>
                  </a:lnTo>
                  <a:lnTo>
                    <a:pt x="1259" y="977"/>
                  </a:lnTo>
                  <a:lnTo>
                    <a:pt x="1119" y="880"/>
                  </a:lnTo>
                  <a:lnTo>
                    <a:pt x="810" y="691"/>
                  </a:lnTo>
                  <a:lnTo>
                    <a:pt x="482" y="513"/>
                  </a:lnTo>
                  <a:lnTo>
                    <a:pt x="164" y="339"/>
                  </a:lnTo>
                  <a:lnTo>
                    <a:pt x="96" y="272"/>
                  </a:lnTo>
                  <a:lnTo>
                    <a:pt x="53" y="204"/>
                  </a:lnTo>
                  <a:lnTo>
                    <a:pt x="19" y="127"/>
                  </a:lnTo>
                  <a:lnTo>
                    <a:pt x="0" y="49"/>
                  </a:lnTo>
                  <a:lnTo>
                    <a:pt x="14" y="30"/>
                  </a:lnTo>
                  <a:lnTo>
                    <a:pt x="28" y="15"/>
                  </a:lnTo>
                  <a:lnTo>
                    <a:pt x="68" y="0"/>
                  </a:lnTo>
                  <a:lnTo>
                    <a:pt x="112" y="0"/>
                  </a:lnTo>
                  <a:lnTo>
                    <a:pt x="149" y="15"/>
                  </a:lnTo>
                  <a:lnTo>
                    <a:pt x="454" y="223"/>
                  </a:lnTo>
                  <a:lnTo>
                    <a:pt x="758" y="416"/>
                  </a:lnTo>
                  <a:lnTo>
                    <a:pt x="1072" y="600"/>
                  </a:lnTo>
                  <a:lnTo>
                    <a:pt x="1390" y="775"/>
                  </a:lnTo>
                  <a:lnTo>
                    <a:pt x="1433" y="793"/>
                  </a:lnTo>
                  <a:lnTo>
                    <a:pt x="1467" y="826"/>
                  </a:lnTo>
                  <a:lnTo>
                    <a:pt x="1486" y="861"/>
                  </a:lnTo>
                  <a:lnTo>
                    <a:pt x="1496" y="905"/>
                  </a:lnTo>
                  <a:lnTo>
                    <a:pt x="1496" y="942"/>
                  </a:lnTo>
                  <a:lnTo>
                    <a:pt x="1486" y="986"/>
                  </a:lnTo>
                  <a:lnTo>
                    <a:pt x="1472" y="1026"/>
                  </a:lnTo>
                  <a:lnTo>
                    <a:pt x="1448" y="10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0" name="Freeform 116"/>
            <p:cNvSpPr>
              <a:spLocks/>
            </p:cNvSpPr>
            <p:nvPr/>
          </p:nvSpPr>
          <p:spPr bwMode="auto">
            <a:xfrm>
              <a:off x="3238" y="3290"/>
              <a:ext cx="131" cy="91"/>
            </a:xfrm>
            <a:custGeom>
              <a:avLst/>
              <a:gdLst>
                <a:gd name="T0" fmla="*/ 0 w 1433"/>
                <a:gd name="T1" fmla="*/ 0 h 1005"/>
                <a:gd name="T2" fmla="*/ 0 w 1433"/>
                <a:gd name="T3" fmla="*/ 0 h 1005"/>
                <a:gd name="T4" fmla="*/ 0 w 1433"/>
                <a:gd name="T5" fmla="*/ 0 h 1005"/>
                <a:gd name="T6" fmla="*/ 0 w 1433"/>
                <a:gd name="T7" fmla="*/ 0 h 1005"/>
                <a:gd name="T8" fmla="*/ 0 w 1433"/>
                <a:gd name="T9" fmla="*/ 0 h 1005"/>
                <a:gd name="T10" fmla="*/ 0 w 1433"/>
                <a:gd name="T11" fmla="*/ 0 h 1005"/>
                <a:gd name="T12" fmla="*/ 0 w 1433"/>
                <a:gd name="T13" fmla="*/ 0 h 1005"/>
                <a:gd name="T14" fmla="*/ 0 w 1433"/>
                <a:gd name="T15" fmla="*/ 0 h 1005"/>
                <a:gd name="T16" fmla="*/ 0 w 1433"/>
                <a:gd name="T17" fmla="*/ 0 h 1005"/>
                <a:gd name="T18" fmla="*/ 0 w 1433"/>
                <a:gd name="T19" fmla="*/ 0 h 1005"/>
                <a:gd name="T20" fmla="*/ 0 w 1433"/>
                <a:gd name="T21" fmla="*/ 0 h 1005"/>
                <a:gd name="T22" fmla="*/ 0 w 1433"/>
                <a:gd name="T23" fmla="*/ 0 h 1005"/>
                <a:gd name="T24" fmla="*/ 0 w 1433"/>
                <a:gd name="T25" fmla="*/ 0 h 1005"/>
                <a:gd name="T26" fmla="*/ 0 w 1433"/>
                <a:gd name="T27" fmla="*/ 0 h 1005"/>
                <a:gd name="T28" fmla="*/ 0 w 1433"/>
                <a:gd name="T29" fmla="*/ 0 h 1005"/>
                <a:gd name="T30" fmla="*/ 0 w 1433"/>
                <a:gd name="T31" fmla="*/ 0 h 1005"/>
                <a:gd name="T32" fmla="*/ 0 w 1433"/>
                <a:gd name="T33" fmla="*/ 0 h 1005"/>
                <a:gd name="T34" fmla="*/ 0 w 1433"/>
                <a:gd name="T35" fmla="*/ 0 h 1005"/>
                <a:gd name="T36" fmla="*/ 0 w 1433"/>
                <a:gd name="T37" fmla="*/ 0 h 1005"/>
                <a:gd name="T38" fmla="*/ 0 w 1433"/>
                <a:gd name="T39" fmla="*/ 0 h 1005"/>
                <a:gd name="T40" fmla="*/ 0 w 1433"/>
                <a:gd name="T41" fmla="*/ 0 h 1005"/>
                <a:gd name="T42" fmla="*/ 0 w 1433"/>
                <a:gd name="T43" fmla="*/ 0 h 1005"/>
                <a:gd name="T44" fmla="*/ 0 w 1433"/>
                <a:gd name="T45" fmla="*/ 0 h 1005"/>
                <a:gd name="T46" fmla="*/ 0 w 1433"/>
                <a:gd name="T47" fmla="*/ 0 h 1005"/>
                <a:gd name="T48" fmla="*/ 0 w 1433"/>
                <a:gd name="T49" fmla="*/ 0 h 1005"/>
                <a:gd name="T50" fmla="*/ 0 w 1433"/>
                <a:gd name="T51" fmla="*/ 0 h 1005"/>
                <a:gd name="T52" fmla="*/ 0 w 1433"/>
                <a:gd name="T53" fmla="*/ 0 h 1005"/>
                <a:gd name="T54" fmla="*/ 0 w 1433"/>
                <a:gd name="T55" fmla="*/ 0 h 1005"/>
                <a:gd name="T56" fmla="*/ 0 w 1433"/>
                <a:gd name="T57" fmla="*/ 0 h 1005"/>
                <a:gd name="T58" fmla="*/ 0 w 1433"/>
                <a:gd name="T59" fmla="*/ 0 h 1005"/>
                <a:gd name="T60" fmla="*/ 0 w 1433"/>
                <a:gd name="T61" fmla="*/ 0 h 1005"/>
                <a:gd name="T62" fmla="*/ 0 w 1433"/>
                <a:gd name="T63" fmla="*/ 0 h 1005"/>
                <a:gd name="T64" fmla="*/ 0 w 1433"/>
                <a:gd name="T65" fmla="*/ 0 h 10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33"/>
                <a:gd name="T100" fmla="*/ 0 h 1005"/>
                <a:gd name="T101" fmla="*/ 1433 w 1433"/>
                <a:gd name="T102" fmla="*/ 1005 h 10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33" h="1005">
                  <a:moveTo>
                    <a:pt x="1351" y="996"/>
                  </a:moveTo>
                  <a:lnTo>
                    <a:pt x="1317" y="1005"/>
                  </a:lnTo>
                  <a:lnTo>
                    <a:pt x="1284" y="1005"/>
                  </a:lnTo>
                  <a:lnTo>
                    <a:pt x="1260" y="1001"/>
                  </a:lnTo>
                  <a:lnTo>
                    <a:pt x="1230" y="991"/>
                  </a:lnTo>
                  <a:lnTo>
                    <a:pt x="1182" y="957"/>
                  </a:lnTo>
                  <a:lnTo>
                    <a:pt x="1124" y="928"/>
                  </a:lnTo>
                  <a:lnTo>
                    <a:pt x="984" y="866"/>
                  </a:lnTo>
                  <a:lnTo>
                    <a:pt x="854" y="788"/>
                  </a:lnTo>
                  <a:lnTo>
                    <a:pt x="593" y="619"/>
                  </a:lnTo>
                  <a:lnTo>
                    <a:pt x="458" y="536"/>
                  </a:lnTo>
                  <a:lnTo>
                    <a:pt x="328" y="455"/>
                  </a:lnTo>
                  <a:lnTo>
                    <a:pt x="188" y="387"/>
                  </a:lnTo>
                  <a:lnTo>
                    <a:pt x="44" y="329"/>
                  </a:lnTo>
                  <a:lnTo>
                    <a:pt x="5" y="165"/>
                  </a:lnTo>
                  <a:lnTo>
                    <a:pt x="0" y="78"/>
                  </a:lnTo>
                  <a:lnTo>
                    <a:pt x="5" y="44"/>
                  </a:lnTo>
                  <a:lnTo>
                    <a:pt x="19" y="5"/>
                  </a:lnTo>
                  <a:lnTo>
                    <a:pt x="67" y="0"/>
                  </a:lnTo>
                  <a:lnTo>
                    <a:pt x="116" y="11"/>
                  </a:lnTo>
                  <a:lnTo>
                    <a:pt x="159" y="30"/>
                  </a:lnTo>
                  <a:lnTo>
                    <a:pt x="198" y="58"/>
                  </a:lnTo>
                  <a:lnTo>
                    <a:pt x="280" y="121"/>
                  </a:lnTo>
                  <a:lnTo>
                    <a:pt x="323" y="150"/>
                  </a:lnTo>
                  <a:lnTo>
                    <a:pt x="367" y="169"/>
                  </a:lnTo>
                  <a:lnTo>
                    <a:pt x="623" y="348"/>
                  </a:lnTo>
                  <a:lnTo>
                    <a:pt x="888" y="517"/>
                  </a:lnTo>
                  <a:lnTo>
                    <a:pt x="1158" y="673"/>
                  </a:lnTo>
                  <a:lnTo>
                    <a:pt x="1433" y="812"/>
                  </a:lnTo>
                  <a:lnTo>
                    <a:pt x="1423" y="860"/>
                  </a:lnTo>
                  <a:lnTo>
                    <a:pt x="1400" y="904"/>
                  </a:lnTo>
                  <a:lnTo>
                    <a:pt x="1370" y="947"/>
                  </a:lnTo>
                  <a:lnTo>
                    <a:pt x="1351" y="9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1" name="Freeform 117"/>
            <p:cNvSpPr>
              <a:spLocks noEditPoints="1"/>
            </p:cNvSpPr>
            <p:nvPr/>
          </p:nvSpPr>
          <p:spPr bwMode="auto">
            <a:xfrm>
              <a:off x="3212" y="2835"/>
              <a:ext cx="51" cy="61"/>
            </a:xfrm>
            <a:custGeom>
              <a:avLst/>
              <a:gdLst>
                <a:gd name="T0" fmla="*/ 0 w 565"/>
                <a:gd name="T1" fmla="*/ 0 h 675"/>
                <a:gd name="T2" fmla="*/ 0 w 565"/>
                <a:gd name="T3" fmla="*/ 0 h 675"/>
                <a:gd name="T4" fmla="*/ 0 w 565"/>
                <a:gd name="T5" fmla="*/ 0 h 675"/>
                <a:gd name="T6" fmla="*/ 0 w 565"/>
                <a:gd name="T7" fmla="*/ 0 h 675"/>
                <a:gd name="T8" fmla="*/ 0 w 565"/>
                <a:gd name="T9" fmla="*/ 0 h 675"/>
                <a:gd name="T10" fmla="*/ 0 w 565"/>
                <a:gd name="T11" fmla="*/ 0 h 675"/>
                <a:gd name="T12" fmla="*/ 0 w 565"/>
                <a:gd name="T13" fmla="*/ 0 h 675"/>
                <a:gd name="T14" fmla="*/ 0 w 565"/>
                <a:gd name="T15" fmla="*/ 0 h 675"/>
                <a:gd name="T16" fmla="*/ 0 w 565"/>
                <a:gd name="T17" fmla="*/ 0 h 675"/>
                <a:gd name="T18" fmla="*/ 0 w 565"/>
                <a:gd name="T19" fmla="*/ 0 h 675"/>
                <a:gd name="T20" fmla="*/ 0 w 565"/>
                <a:gd name="T21" fmla="*/ 0 h 675"/>
                <a:gd name="T22" fmla="*/ 0 w 565"/>
                <a:gd name="T23" fmla="*/ 0 h 675"/>
                <a:gd name="T24" fmla="*/ 0 w 565"/>
                <a:gd name="T25" fmla="*/ 0 h 675"/>
                <a:gd name="T26" fmla="*/ 0 w 565"/>
                <a:gd name="T27" fmla="*/ 0 h 675"/>
                <a:gd name="T28" fmla="*/ 0 w 565"/>
                <a:gd name="T29" fmla="*/ 0 h 675"/>
                <a:gd name="T30" fmla="*/ 0 w 565"/>
                <a:gd name="T31" fmla="*/ 0 h 675"/>
                <a:gd name="T32" fmla="*/ 0 w 565"/>
                <a:gd name="T33" fmla="*/ 0 h 675"/>
                <a:gd name="T34" fmla="*/ 0 w 565"/>
                <a:gd name="T35" fmla="*/ 0 h 675"/>
                <a:gd name="T36" fmla="*/ 0 w 565"/>
                <a:gd name="T37" fmla="*/ 0 h 675"/>
                <a:gd name="T38" fmla="*/ 0 w 565"/>
                <a:gd name="T39" fmla="*/ 0 h 675"/>
                <a:gd name="T40" fmla="*/ 0 w 565"/>
                <a:gd name="T41" fmla="*/ 0 h 675"/>
                <a:gd name="T42" fmla="*/ 0 w 565"/>
                <a:gd name="T43" fmla="*/ 0 h 675"/>
                <a:gd name="T44" fmla="*/ 0 w 565"/>
                <a:gd name="T45" fmla="*/ 0 h 675"/>
                <a:gd name="T46" fmla="*/ 0 w 565"/>
                <a:gd name="T47" fmla="*/ 0 h 675"/>
                <a:gd name="T48" fmla="*/ 0 w 565"/>
                <a:gd name="T49" fmla="*/ 0 h 675"/>
                <a:gd name="T50" fmla="*/ 0 w 565"/>
                <a:gd name="T51" fmla="*/ 0 h 675"/>
                <a:gd name="T52" fmla="*/ 0 w 565"/>
                <a:gd name="T53" fmla="*/ 0 h 675"/>
                <a:gd name="T54" fmla="*/ 0 w 565"/>
                <a:gd name="T55" fmla="*/ 0 h 675"/>
                <a:gd name="T56" fmla="*/ 0 w 565"/>
                <a:gd name="T57" fmla="*/ 0 h 675"/>
                <a:gd name="T58" fmla="*/ 0 w 565"/>
                <a:gd name="T59" fmla="*/ 0 h 675"/>
                <a:gd name="T60" fmla="*/ 0 w 565"/>
                <a:gd name="T61" fmla="*/ 0 h 675"/>
                <a:gd name="T62" fmla="*/ 0 w 565"/>
                <a:gd name="T63" fmla="*/ 0 h 675"/>
                <a:gd name="T64" fmla="*/ 0 w 565"/>
                <a:gd name="T65" fmla="*/ 0 h 675"/>
                <a:gd name="T66" fmla="*/ 0 w 565"/>
                <a:gd name="T67" fmla="*/ 0 h 675"/>
                <a:gd name="T68" fmla="*/ 0 w 565"/>
                <a:gd name="T69" fmla="*/ 0 h 675"/>
                <a:gd name="T70" fmla="*/ 0 w 565"/>
                <a:gd name="T71" fmla="*/ 0 h 675"/>
                <a:gd name="T72" fmla="*/ 0 w 565"/>
                <a:gd name="T73" fmla="*/ 0 h 675"/>
                <a:gd name="T74" fmla="*/ 0 w 565"/>
                <a:gd name="T75" fmla="*/ 0 h 675"/>
                <a:gd name="T76" fmla="*/ 0 w 565"/>
                <a:gd name="T77" fmla="*/ 0 h 675"/>
                <a:gd name="T78" fmla="*/ 0 w 565"/>
                <a:gd name="T79" fmla="*/ 0 h 675"/>
                <a:gd name="T80" fmla="*/ 0 w 565"/>
                <a:gd name="T81" fmla="*/ 0 h 675"/>
                <a:gd name="T82" fmla="*/ 0 w 565"/>
                <a:gd name="T83" fmla="*/ 0 h 675"/>
                <a:gd name="T84" fmla="*/ 0 w 565"/>
                <a:gd name="T85" fmla="*/ 0 h 675"/>
                <a:gd name="T86" fmla="*/ 0 w 565"/>
                <a:gd name="T87" fmla="*/ 0 h 675"/>
                <a:gd name="T88" fmla="*/ 0 w 565"/>
                <a:gd name="T89" fmla="*/ 0 h 675"/>
                <a:gd name="T90" fmla="*/ 0 w 565"/>
                <a:gd name="T91" fmla="*/ 0 h 675"/>
                <a:gd name="T92" fmla="*/ 0 w 565"/>
                <a:gd name="T93" fmla="*/ 0 h 675"/>
                <a:gd name="T94" fmla="*/ 0 w 565"/>
                <a:gd name="T95" fmla="*/ 0 h 675"/>
                <a:gd name="T96" fmla="*/ 0 w 565"/>
                <a:gd name="T97" fmla="*/ 0 h 67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5"/>
                <a:gd name="T148" fmla="*/ 0 h 675"/>
                <a:gd name="T149" fmla="*/ 565 w 565"/>
                <a:gd name="T150" fmla="*/ 675 h 67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5" h="675">
                  <a:moveTo>
                    <a:pt x="521" y="121"/>
                  </a:moveTo>
                  <a:lnTo>
                    <a:pt x="444" y="67"/>
                  </a:lnTo>
                  <a:lnTo>
                    <a:pt x="362" y="23"/>
                  </a:lnTo>
                  <a:lnTo>
                    <a:pt x="318" y="9"/>
                  </a:lnTo>
                  <a:lnTo>
                    <a:pt x="276" y="0"/>
                  </a:lnTo>
                  <a:lnTo>
                    <a:pt x="227" y="4"/>
                  </a:lnTo>
                  <a:lnTo>
                    <a:pt x="179" y="19"/>
                  </a:lnTo>
                  <a:lnTo>
                    <a:pt x="130" y="43"/>
                  </a:lnTo>
                  <a:lnTo>
                    <a:pt x="83" y="72"/>
                  </a:lnTo>
                  <a:lnTo>
                    <a:pt x="44" y="115"/>
                  </a:lnTo>
                  <a:lnTo>
                    <a:pt x="20" y="169"/>
                  </a:lnTo>
                  <a:lnTo>
                    <a:pt x="0" y="294"/>
                  </a:lnTo>
                  <a:lnTo>
                    <a:pt x="5" y="362"/>
                  </a:lnTo>
                  <a:lnTo>
                    <a:pt x="9" y="424"/>
                  </a:lnTo>
                  <a:lnTo>
                    <a:pt x="30" y="488"/>
                  </a:lnTo>
                  <a:lnTo>
                    <a:pt x="53" y="545"/>
                  </a:lnTo>
                  <a:lnTo>
                    <a:pt x="88" y="603"/>
                  </a:lnTo>
                  <a:lnTo>
                    <a:pt x="130" y="652"/>
                  </a:lnTo>
                  <a:lnTo>
                    <a:pt x="266" y="675"/>
                  </a:lnTo>
                  <a:lnTo>
                    <a:pt x="333" y="675"/>
                  </a:lnTo>
                  <a:lnTo>
                    <a:pt x="362" y="666"/>
                  </a:lnTo>
                  <a:lnTo>
                    <a:pt x="391" y="652"/>
                  </a:lnTo>
                  <a:lnTo>
                    <a:pt x="459" y="603"/>
                  </a:lnTo>
                  <a:lnTo>
                    <a:pt x="512" y="540"/>
                  </a:lnTo>
                  <a:lnTo>
                    <a:pt x="546" y="478"/>
                  </a:lnTo>
                  <a:lnTo>
                    <a:pt x="561" y="405"/>
                  </a:lnTo>
                  <a:lnTo>
                    <a:pt x="565" y="332"/>
                  </a:lnTo>
                  <a:lnTo>
                    <a:pt x="561" y="255"/>
                  </a:lnTo>
                  <a:lnTo>
                    <a:pt x="546" y="187"/>
                  </a:lnTo>
                  <a:lnTo>
                    <a:pt x="521" y="121"/>
                  </a:lnTo>
                  <a:close/>
                  <a:moveTo>
                    <a:pt x="151" y="294"/>
                  </a:moveTo>
                  <a:lnTo>
                    <a:pt x="151" y="260"/>
                  </a:lnTo>
                  <a:lnTo>
                    <a:pt x="155" y="236"/>
                  </a:lnTo>
                  <a:lnTo>
                    <a:pt x="169" y="222"/>
                  </a:lnTo>
                  <a:lnTo>
                    <a:pt x="188" y="212"/>
                  </a:lnTo>
                  <a:lnTo>
                    <a:pt x="232" y="187"/>
                  </a:lnTo>
                  <a:lnTo>
                    <a:pt x="246" y="173"/>
                  </a:lnTo>
                  <a:lnTo>
                    <a:pt x="260" y="144"/>
                  </a:lnTo>
                  <a:lnTo>
                    <a:pt x="276" y="135"/>
                  </a:lnTo>
                  <a:lnTo>
                    <a:pt x="295" y="135"/>
                  </a:lnTo>
                  <a:lnTo>
                    <a:pt x="339" y="149"/>
                  </a:lnTo>
                  <a:lnTo>
                    <a:pt x="376" y="179"/>
                  </a:lnTo>
                  <a:lnTo>
                    <a:pt x="406" y="212"/>
                  </a:lnTo>
                  <a:lnTo>
                    <a:pt x="333" y="217"/>
                  </a:lnTo>
                  <a:lnTo>
                    <a:pt x="266" y="217"/>
                  </a:lnTo>
                  <a:lnTo>
                    <a:pt x="232" y="227"/>
                  </a:lnTo>
                  <a:lnTo>
                    <a:pt x="198" y="241"/>
                  </a:lnTo>
                  <a:lnTo>
                    <a:pt x="174" y="260"/>
                  </a:lnTo>
                  <a:lnTo>
                    <a:pt x="151" y="2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2" name="Freeform 118"/>
            <p:cNvSpPr>
              <a:spLocks/>
            </p:cNvSpPr>
            <p:nvPr/>
          </p:nvSpPr>
          <p:spPr bwMode="auto">
            <a:xfrm>
              <a:off x="3187" y="2404"/>
              <a:ext cx="18" cy="14"/>
            </a:xfrm>
            <a:custGeom>
              <a:avLst/>
              <a:gdLst>
                <a:gd name="T0" fmla="*/ 0 w 193"/>
                <a:gd name="T1" fmla="*/ 0 h 158"/>
                <a:gd name="T2" fmla="*/ 0 w 193"/>
                <a:gd name="T3" fmla="*/ 0 h 158"/>
                <a:gd name="T4" fmla="*/ 0 w 193"/>
                <a:gd name="T5" fmla="*/ 0 h 158"/>
                <a:gd name="T6" fmla="*/ 0 w 193"/>
                <a:gd name="T7" fmla="*/ 0 h 158"/>
                <a:gd name="T8" fmla="*/ 0 w 193"/>
                <a:gd name="T9" fmla="*/ 0 h 158"/>
                <a:gd name="T10" fmla="*/ 0 w 193"/>
                <a:gd name="T11" fmla="*/ 0 h 158"/>
                <a:gd name="T12" fmla="*/ 0 w 193"/>
                <a:gd name="T13" fmla="*/ 0 h 158"/>
                <a:gd name="T14" fmla="*/ 0 w 193"/>
                <a:gd name="T15" fmla="*/ 0 h 158"/>
                <a:gd name="T16" fmla="*/ 0 w 193"/>
                <a:gd name="T17" fmla="*/ 0 h 158"/>
                <a:gd name="T18" fmla="*/ 0 w 193"/>
                <a:gd name="T19" fmla="*/ 0 h 158"/>
                <a:gd name="T20" fmla="*/ 0 w 193"/>
                <a:gd name="T21" fmla="*/ 0 h 158"/>
                <a:gd name="T22" fmla="*/ 0 w 193"/>
                <a:gd name="T23" fmla="*/ 0 h 158"/>
                <a:gd name="T24" fmla="*/ 0 w 193"/>
                <a:gd name="T25" fmla="*/ 0 h 158"/>
                <a:gd name="T26" fmla="*/ 0 w 193"/>
                <a:gd name="T27" fmla="*/ 0 h 158"/>
                <a:gd name="T28" fmla="*/ 0 w 193"/>
                <a:gd name="T29" fmla="*/ 0 h 1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3"/>
                <a:gd name="T46" fmla="*/ 0 h 158"/>
                <a:gd name="T47" fmla="*/ 193 w 193"/>
                <a:gd name="T48" fmla="*/ 158 h 15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3" h="158">
                  <a:moveTo>
                    <a:pt x="19" y="139"/>
                  </a:moveTo>
                  <a:lnTo>
                    <a:pt x="19" y="120"/>
                  </a:lnTo>
                  <a:lnTo>
                    <a:pt x="10" y="95"/>
                  </a:lnTo>
                  <a:lnTo>
                    <a:pt x="0" y="67"/>
                  </a:lnTo>
                  <a:lnTo>
                    <a:pt x="0" y="33"/>
                  </a:lnTo>
                  <a:lnTo>
                    <a:pt x="35" y="18"/>
                  </a:lnTo>
                  <a:lnTo>
                    <a:pt x="72" y="4"/>
                  </a:lnTo>
                  <a:lnTo>
                    <a:pt x="111" y="0"/>
                  </a:lnTo>
                  <a:lnTo>
                    <a:pt x="130" y="0"/>
                  </a:lnTo>
                  <a:lnTo>
                    <a:pt x="144" y="14"/>
                  </a:lnTo>
                  <a:lnTo>
                    <a:pt x="193" y="91"/>
                  </a:lnTo>
                  <a:lnTo>
                    <a:pt x="165" y="130"/>
                  </a:lnTo>
                  <a:lnTo>
                    <a:pt x="121" y="153"/>
                  </a:lnTo>
                  <a:lnTo>
                    <a:pt x="68" y="158"/>
                  </a:lnTo>
                  <a:lnTo>
                    <a:pt x="19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3" name="Freeform 119"/>
            <p:cNvSpPr>
              <a:spLocks/>
            </p:cNvSpPr>
            <p:nvPr/>
          </p:nvSpPr>
          <p:spPr bwMode="auto">
            <a:xfrm>
              <a:off x="3167" y="2860"/>
              <a:ext cx="24" cy="87"/>
            </a:xfrm>
            <a:custGeom>
              <a:avLst/>
              <a:gdLst>
                <a:gd name="T0" fmla="*/ 0 w 271"/>
                <a:gd name="T1" fmla="*/ 0 h 957"/>
                <a:gd name="T2" fmla="*/ 0 w 271"/>
                <a:gd name="T3" fmla="*/ 0 h 957"/>
                <a:gd name="T4" fmla="*/ 0 w 271"/>
                <a:gd name="T5" fmla="*/ 0 h 957"/>
                <a:gd name="T6" fmla="*/ 0 w 271"/>
                <a:gd name="T7" fmla="*/ 0 h 957"/>
                <a:gd name="T8" fmla="*/ 0 w 271"/>
                <a:gd name="T9" fmla="*/ 0 h 957"/>
                <a:gd name="T10" fmla="*/ 0 w 271"/>
                <a:gd name="T11" fmla="*/ 0 h 957"/>
                <a:gd name="T12" fmla="*/ 0 w 271"/>
                <a:gd name="T13" fmla="*/ 0 h 957"/>
                <a:gd name="T14" fmla="*/ 0 w 271"/>
                <a:gd name="T15" fmla="*/ 0 h 957"/>
                <a:gd name="T16" fmla="*/ 0 w 271"/>
                <a:gd name="T17" fmla="*/ 0 h 957"/>
                <a:gd name="T18" fmla="*/ 0 w 271"/>
                <a:gd name="T19" fmla="*/ 0 h 957"/>
                <a:gd name="T20" fmla="*/ 0 w 271"/>
                <a:gd name="T21" fmla="*/ 0 h 957"/>
                <a:gd name="T22" fmla="*/ 0 w 271"/>
                <a:gd name="T23" fmla="*/ 0 h 957"/>
                <a:gd name="T24" fmla="*/ 0 w 271"/>
                <a:gd name="T25" fmla="*/ 0 h 957"/>
                <a:gd name="T26" fmla="*/ 0 w 271"/>
                <a:gd name="T27" fmla="*/ 0 h 957"/>
                <a:gd name="T28" fmla="*/ 0 w 271"/>
                <a:gd name="T29" fmla="*/ 0 h 957"/>
                <a:gd name="T30" fmla="*/ 0 w 271"/>
                <a:gd name="T31" fmla="*/ 0 h 957"/>
                <a:gd name="T32" fmla="*/ 0 w 271"/>
                <a:gd name="T33" fmla="*/ 0 h 957"/>
                <a:gd name="T34" fmla="*/ 0 w 271"/>
                <a:gd name="T35" fmla="*/ 0 h 957"/>
                <a:gd name="T36" fmla="*/ 0 w 271"/>
                <a:gd name="T37" fmla="*/ 0 h 957"/>
                <a:gd name="T38" fmla="*/ 0 w 271"/>
                <a:gd name="T39" fmla="*/ 0 h 957"/>
                <a:gd name="T40" fmla="*/ 0 w 271"/>
                <a:gd name="T41" fmla="*/ 0 h 957"/>
                <a:gd name="T42" fmla="*/ 0 w 271"/>
                <a:gd name="T43" fmla="*/ 0 h 957"/>
                <a:gd name="T44" fmla="*/ 0 w 271"/>
                <a:gd name="T45" fmla="*/ 0 h 957"/>
                <a:gd name="T46" fmla="*/ 0 w 271"/>
                <a:gd name="T47" fmla="*/ 0 h 957"/>
                <a:gd name="T48" fmla="*/ 0 w 271"/>
                <a:gd name="T49" fmla="*/ 0 h 957"/>
                <a:gd name="T50" fmla="*/ 0 w 271"/>
                <a:gd name="T51" fmla="*/ 0 h 957"/>
                <a:gd name="T52" fmla="*/ 0 w 271"/>
                <a:gd name="T53" fmla="*/ 0 h 957"/>
                <a:gd name="T54" fmla="*/ 0 w 271"/>
                <a:gd name="T55" fmla="*/ 0 h 957"/>
                <a:gd name="T56" fmla="*/ 0 w 271"/>
                <a:gd name="T57" fmla="*/ 0 h 957"/>
                <a:gd name="T58" fmla="*/ 0 w 271"/>
                <a:gd name="T59" fmla="*/ 0 h 95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71"/>
                <a:gd name="T91" fmla="*/ 0 h 957"/>
                <a:gd name="T92" fmla="*/ 271 w 271"/>
                <a:gd name="T93" fmla="*/ 957 h 95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71" h="957">
                  <a:moveTo>
                    <a:pt x="106" y="957"/>
                  </a:moveTo>
                  <a:lnTo>
                    <a:pt x="57" y="918"/>
                  </a:lnTo>
                  <a:lnTo>
                    <a:pt x="29" y="865"/>
                  </a:lnTo>
                  <a:lnTo>
                    <a:pt x="10" y="807"/>
                  </a:lnTo>
                  <a:lnTo>
                    <a:pt x="0" y="739"/>
                  </a:lnTo>
                  <a:lnTo>
                    <a:pt x="0" y="604"/>
                  </a:lnTo>
                  <a:lnTo>
                    <a:pt x="15" y="473"/>
                  </a:lnTo>
                  <a:lnTo>
                    <a:pt x="29" y="415"/>
                  </a:lnTo>
                  <a:lnTo>
                    <a:pt x="29" y="357"/>
                  </a:lnTo>
                  <a:lnTo>
                    <a:pt x="24" y="226"/>
                  </a:lnTo>
                  <a:lnTo>
                    <a:pt x="24" y="164"/>
                  </a:lnTo>
                  <a:lnTo>
                    <a:pt x="34" y="106"/>
                  </a:lnTo>
                  <a:lnTo>
                    <a:pt x="57" y="53"/>
                  </a:lnTo>
                  <a:lnTo>
                    <a:pt x="92" y="10"/>
                  </a:lnTo>
                  <a:lnTo>
                    <a:pt x="155" y="0"/>
                  </a:lnTo>
                  <a:lnTo>
                    <a:pt x="174" y="4"/>
                  </a:lnTo>
                  <a:lnTo>
                    <a:pt x="188" y="15"/>
                  </a:lnTo>
                  <a:lnTo>
                    <a:pt x="213" y="43"/>
                  </a:lnTo>
                  <a:lnTo>
                    <a:pt x="217" y="87"/>
                  </a:lnTo>
                  <a:lnTo>
                    <a:pt x="227" y="189"/>
                  </a:lnTo>
                  <a:lnTo>
                    <a:pt x="236" y="232"/>
                  </a:lnTo>
                  <a:lnTo>
                    <a:pt x="257" y="266"/>
                  </a:lnTo>
                  <a:lnTo>
                    <a:pt x="271" y="449"/>
                  </a:lnTo>
                  <a:lnTo>
                    <a:pt x="271" y="546"/>
                  </a:lnTo>
                  <a:lnTo>
                    <a:pt x="266" y="642"/>
                  </a:lnTo>
                  <a:lnTo>
                    <a:pt x="246" y="735"/>
                  </a:lnTo>
                  <a:lnTo>
                    <a:pt x="217" y="821"/>
                  </a:lnTo>
                  <a:lnTo>
                    <a:pt x="169" y="893"/>
                  </a:lnTo>
                  <a:lnTo>
                    <a:pt x="141" y="928"/>
                  </a:lnTo>
                  <a:lnTo>
                    <a:pt x="106" y="9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4" name="Freeform 120"/>
            <p:cNvSpPr>
              <a:spLocks/>
            </p:cNvSpPr>
            <p:nvPr/>
          </p:nvSpPr>
          <p:spPr bwMode="auto">
            <a:xfrm>
              <a:off x="3123" y="2419"/>
              <a:ext cx="49" cy="72"/>
            </a:xfrm>
            <a:custGeom>
              <a:avLst/>
              <a:gdLst>
                <a:gd name="T0" fmla="*/ 0 w 539"/>
                <a:gd name="T1" fmla="*/ 0 h 782"/>
                <a:gd name="T2" fmla="*/ 0 w 539"/>
                <a:gd name="T3" fmla="*/ 0 h 782"/>
                <a:gd name="T4" fmla="*/ 0 w 539"/>
                <a:gd name="T5" fmla="*/ 0 h 782"/>
                <a:gd name="T6" fmla="*/ 0 w 539"/>
                <a:gd name="T7" fmla="*/ 0 h 782"/>
                <a:gd name="T8" fmla="*/ 0 w 539"/>
                <a:gd name="T9" fmla="*/ 0 h 782"/>
                <a:gd name="T10" fmla="*/ 0 w 539"/>
                <a:gd name="T11" fmla="*/ 0 h 782"/>
                <a:gd name="T12" fmla="*/ 0 w 539"/>
                <a:gd name="T13" fmla="*/ 0 h 782"/>
                <a:gd name="T14" fmla="*/ 0 w 539"/>
                <a:gd name="T15" fmla="*/ 0 h 782"/>
                <a:gd name="T16" fmla="*/ 0 w 539"/>
                <a:gd name="T17" fmla="*/ 0 h 782"/>
                <a:gd name="T18" fmla="*/ 0 w 539"/>
                <a:gd name="T19" fmla="*/ 0 h 782"/>
                <a:gd name="T20" fmla="*/ 0 w 539"/>
                <a:gd name="T21" fmla="*/ 0 h 782"/>
                <a:gd name="T22" fmla="*/ 0 w 539"/>
                <a:gd name="T23" fmla="*/ 0 h 782"/>
                <a:gd name="T24" fmla="*/ 0 w 539"/>
                <a:gd name="T25" fmla="*/ 0 h 782"/>
                <a:gd name="T26" fmla="*/ 0 w 539"/>
                <a:gd name="T27" fmla="*/ 0 h 782"/>
                <a:gd name="T28" fmla="*/ 0 w 539"/>
                <a:gd name="T29" fmla="*/ 0 h 782"/>
                <a:gd name="T30" fmla="*/ 0 w 539"/>
                <a:gd name="T31" fmla="*/ 0 h 782"/>
                <a:gd name="T32" fmla="*/ 0 w 539"/>
                <a:gd name="T33" fmla="*/ 0 h 782"/>
                <a:gd name="T34" fmla="*/ 0 w 539"/>
                <a:gd name="T35" fmla="*/ 0 h 782"/>
                <a:gd name="T36" fmla="*/ 0 w 539"/>
                <a:gd name="T37" fmla="*/ 0 h 782"/>
                <a:gd name="T38" fmla="*/ 0 w 539"/>
                <a:gd name="T39" fmla="*/ 0 h 782"/>
                <a:gd name="T40" fmla="*/ 0 w 539"/>
                <a:gd name="T41" fmla="*/ 0 h 782"/>
                <a:gd name="T42" fmla="*/ 0 w 539"/>
                <a:gd name="T43" fmla="*/ 0 h 782"/>
                <a:gd name="T44" fmla="*/ 0 w 539"/>
                <a:gd name="T45" fmla="*/ 0 h 782"/>
                <a:gd name="T46" fmla="*/ 0 w 539"/>
                <a:gd name="T47" fmla="*/ 0 h 782"/>
                <a:gd name="T48" fmla="*/ 0 w 539"/>
                <a:gd name="T49" fmla="*/ 0 h 782"/>
                <a:gd name="T50" fmla="*/ 0 w 539"/>
                <a:gd name="T51" fmla="*/ 0 h 782"/>
                <a:gd name="T52" fmla="*/ 0 w 539"/>
                <a:gd name="T53" fmla="*/ 0 h 782"/>
                <a:gd name="T54" fmla="*/ 0 w 539"/>
                <a:gd name="T55" fmla="*/ 0 h 782"/>
                <a:gd name="T56" fmla="*/ 0 w 539"/>
                <a:gd name="T57" fmla="*/ 0 h 782"/>
                <a:gd name="T58" fmla="*/ 0 w 539"/>
                <a:gd name="T59" fmla="*/ 0 h 782"/>
                <a:gd name="T60" fmla="*/ 0 w 539"/>
                <a:gd name="T61" fmla="*/ 0 h 782"/>
                <a:gd name="T62" fmla="*/ 0 w 539"/>
                <a:gd name="T63" fmla="*/ 0 h 7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39"/>
                <a:gd name="T97" fmla="*/ 0 h 782"/>
                <a:gd name="T98" fmla="*/ 539 w 539"/>
                <a:gd name="T99" fmla="*/ 782 h 7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39" h="782">
                  <a:moveTo>
                    <a:pt x="400" y="260"/>
                  </a:moveTo>
                  <a:lnTo>
                    <a:pt x="337" y="376"/>
                  </a:lnTo>
                  <a:lnTo>
                    <a:pt x="284" y="502"/>
                  </a:lnTo>
                  <a:lnTo>
                    <a:pt x="241" y="627"/>
                  </a:lnTo>
                  <a:lnTo>
                    <a:pt x="207" y="758"/>
                  </a:lnTo>
                  <a:lnTo>
                    <a:pt x="169" y="777"/>
                  </a:lnTo>
                  <a:lnTo>
                    <a:pt x="125" y="782"/>
                  </a:lnTo>
                  <a:lnTo>
                    <a:pt x="101" y="777"/>
                  </a:lnTo>
                  <a:lnTo>
                    <a:pt x="86" y="768"/>
                  </a:lnTo>
                  <a:lnTo>
                    <a:pt x="72" y="748"/>
                  </a:lnTo>
                  <a:lnTo>
                    <a:pt x="57" y="724"/>
                  </a:lnTo>
                  <a:lnTo>
                    <a:pt x="23" y="647"/>
                  </a:lnTo>
                  <a:lnTo>
                    <a:pt x="0" y="554"/>
                  </a:lnTo>
                  <a:lnTo>
                    <a:pt x="0" y="463"/>
                  </a:lnTo>
                  <a:lnTo>
                    <a:pt x="14" y="366"/>
                  </a:lnTo>
                  <a:lnTo>
                    <a:pt x="48" y="352"/>
                  </a:lnTo>
                  <a:lnTo>
                    <a:pt x="81" y="328"/>
                  </a:lnTo>
                  <a:lnTo>
                    <a:pt x="144" y="265"/>
                  </a:lnTo>
                  <a:lnTo>
                    <a:pt x="251" y="120"/>
                  </a:lnTo>
                  <a:lnTo>
                    <a:pt x="308" y="52"/>
                  </a:lnTo>
                  <a:lnTo>
                    <a:pt x="337" y="28"/>
                  </a:lnTo>
                  <a:lnTo>
                    <a:pt x="372" y="9"/>
                  </a:lnTo>
                  <a:lnTo>
                    <a:pt x="409" y="0"/>
                  </a:lnTo>
                  <a:lnTo>
                    <a:pt x="448" y="0"/>
                  </a:lnTo>
                  <a:lnTo>
                    <a:pt x="492" y="9"/>
                  </a:lnTo>
                  <a:lnTo>
                    <a:pt x="539" y="33"/>
                  </a:lnTo>
                  <a:lnTo>
                    <a:pt x="521" y="86"/>
                  </a:lnTo>
                  <a:lnTo>
                    <a:pt x="502" y="158"/>
                  </a:lnTo>
                  <a:lnTo>
                    <a:pt x="482" y="193"/>
                  </a:lnTo>
                  <a:lnTo>
                    <a:pt x="463" y="221"/>
                  </a:lnTo>
                  <a:lnTo>
                    <a:pt x="438" y="245"/>
                  </a:lnTo>
                  <a:lnTo>
                    <a:pt x="400" y="2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5" name="Freeform 121"/>
            <p:cNvSpPr>
              <a:spLocks/>
            </p:cNvSpPr>
            <p:nvPr/>
          </p:nvSpPr>
          <p:spPr bwMode="auto">
            <a:xfrm>
              <a:off x="3126" y="3109"/>
              <a:ext cx="25" cy="201"/>
            </a:xfrm>
            <a:custGeom>
              <a:avLst/>
              <a:gdLst>
                <a:gd name="T0" fmla="*/ 0 w 270"/>
                <a:gd name="T1" fmla="*/ 0 h 2208"/>
                <a:gd name="T2" fmla="*/ 0 w 270"/>
                <a:gd name="T3" fmla="*/ 0 h 2208"/>
                <a:gd name="T4" fmla="*/ 0 w 270"/>
                <a:gd name="T5" fmla="*/ 0 h 2208"/>
                <a:gd name="T6" fmla="*/ 0 w 270"/>
                <a:gd name="T7" fmla="*/ 0 h 2208"/>
                <a:gd name="T8" fmla="*/ 0 w 270"/>
                <a:gd name="T9" fmla="*/ 0 h 2208"/>
                <a:gd name="T10" fmla="*/ 0 w 270"/>
                <a:gd name="T11" fmla="*/ 0 h 2208"/>
                <a:gd name="T12" fmla="*/ 0 w 270"/>
                <a:gd name="T13" fmla="*/ 0 h 2208"/>
                <a:gd name="T14" fmla="*/ 0 w 270"/>
                <a:gd name="T15" fmla="*/ 0 h 2208"/>
                <a:gd name="T16" fmla="*/ 0 w 270"/>
                <a:gd name="T17" fmla="*/ 0 h 2208"/>
                <a:gd name="T18" fmla="*/ 0 w 270"/>
                <a:gd name="T19" fmla="*/ 0 h 2208"/>
                <a:gd name="T20" fmla="*/ 0 w 270"/>
                <a:gd name="T21" fmla="*/ 0 h 2208"/>
                <a:gd name="T22" fmla="*/ 0 w 270"/>
                <a:gd name="T23" fmla="*/ 0 h 2208"/>
                <a:gd name="T24" fmla="*/ 0 w 270"/>
                <a:gd name="T25" fmla="*/ 0 h 2208"/>
                <a:gd name="T26" fmla="*/ 0 w 270"/>
                <a:gd name="T27" fmla="*/ 0 h 2208"/>
                <a:gd name="T28" fmla="*/ 0 w 270"/>
                <a:gd name="T29" fmla="*/ 0 h 2208"/>
                <a:gd name="T30" fmla="*/ 0 w 270"/>
                <a:gd name="T31" fmla="*/ 0 h 2208"/>
                <a:gd name="T32" fmla="*/ 0 w 270"/>
                <a:gd name="T33" fmla="*/ 0 h 2208"/>
                <a:gd name="T34" fmla="*/ 0 w 270"/>
                <a:gd name="T35" fmla="*/ 0 h 2208"/>
                <a:gd name="T36" fmla="*/ 0 w 270"/>
                <a:gd name="T37" fmla="*/ 0 h 2208"/>
                <a:gd name="T38" fmla="*/ 0 w 270"/>
                <a:gd name="T39" fmla="*/ 0 h 2208"/>
                <a:gd name="T40" fmla="*/ 0 w 270"/>
                <a:gd name="T41" fmla="*/ 0 h 2208"/>
                <a:gd name="T42" fmla="*/ 0 w 270"/>
                <a:gd name="T43" fmla="*/ 0 h 2208"/>
                <a:gd name="T44" fmla="*/ 0 w 270"/>
                <a:gd name="T45" fmla="*/ 0 h 2208"/>
                <a:gd name="T46" fmla="*/ 0 w 270"/>
                <a:gd name="T47" fmla="*/ 0 h 2208"/>
                <a:gd name="T48" fmla="*/ 0 w 270"/>
                <a:gd name="T49" fmla="*/ 0 h 2208"/>
                <a:gd name="T50" fmla="*/ 0 w 270"/>
                <a:gd name="T51" fmla="*/ 0 h 2208"/>
                <a:gd name="T52" fmla="*/ 0 w 270"/>
                <a:gd name="T53" fmla="*/ 0 h 2208"/>
                <a:gd name="T54" fmla="*/ 0 w 270"/>
                <a:gd name="T55" fmla="*/ 0 h 2208"/>
                <a:gd name="T56" fmla="*/ 0 w 270"/>
                <a:gd name="T57" fmla="*/ 0 h 2208"/>
                <a:gd name="T58" fmla="*/ 0 w 270"/>
                <a:gd name="T59" fmla="*/ 0 h 2208"/>
                <a:gd name="T60" fmla="*/ 0 w 270"/>
                <a:gd name="T61" fmla="*/ 0 h 2208"/>
                <a:gd name="T62" fmla="*/ 0 w 270"/>
                <a:gd name="T63" fmla="*/ 0 h 2208"/>
                <a:gd name="T64" fmla="*/ 0 w 270"/>
                <a:gd name="T65" fmla="*/ 0 h 2208"/>
                <a:gd name="T66" fmla="*/ 0 w 270"/>
                <a:gd name="T67" fmla="*/ 0 h 2208"/>
                <a:gd name="T68" fmla="*/ 0 w 270"/>
                <a:gd name="T69" fmla="*/ 0 h 2208"/>
                <a:gd name="T70" fmla="*/ 0 w 270"/>
                <a:gd name="T71" fmla="*/ 0 h 2208"/>
                <a:gd name="T72" fmla="*/ 0 w 270"/>
                <a:gd name="T73" fmla="*/ 0 h 2208"/>
                <a:gd name="T74" fmla="*/ 0 w 270"/>
                <a:gd name="T75" fmla="*/ 0 h 220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2208"/>
                <a:gd name="T116" fmla="*/ 270 w 270"/>
                <a:gd name="T117" fmla="*/ 2208 h 220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2208">
                  <a:moveTo>
                    <a:pt x="265" y="2180"/>
                  </a:moveTo>
                  <a:lnTo>
                    <a:pt x="221" y="2198"/>
                  </a:lnTo>
                  <a:lnTo>
                    <a:pt x="202" y="2208"/>
                  </a:lnTo>
                  <a:lnTo>
                    <a:pt x="173" y="2203"/>
                  </a:lnTo>
                  <a:lnTo>
                    <a:pt x="139" y="2169"/>
                  </a:lnTo>
                  <a:lnTo>
                    <a:pt x="115" y="2131"/>
                  </a:lnTo>
                  <a:lnTo>
                    <a:pt x="95" y="2092"/>
                  </a:lnTo>
                  <a:lnTo>
                    <a:pt x="87" y="2048"/>
                  </a:lnTo>
                  <a:lnTo>
                    <a:pt x="72" y="1962"/>
                  </a:lnTo>
                  <a:lnTo>
                    <a:pt x="57" y="1870"/>
                  </a:lnTo>
                  <a:lnTo>
                    <a:pt x="33" y="1816"/>
                  </a:lnTo>
                  <a:lnTo>
                    <a:pt x="19" y="1758"/>
                  </a:lnTo>
                  <a:lnTo>
                    <a:pt x="0" y="1648"/>
                  </a:lnTo>
                  <a:lnTo>
                    <a:pt x="0" y="1527"/>
                  </a:lnTo>
                  <a:lnTo>
                    <a:pt x="9" y="1405"/>
                  </a:lnTo>
                  <a:lnTo>
                    <a:pt x="38" y="1175"/>
                  </a:lnTo>
                  <a:lnTo>
                    <a:pt x="47" y="1068"/>
                  </a:lnTo>
                  <a:lnTo>
                    <a:pt x="47" y="971"/>
                  </a:lnTo>
                  <a:lnTo>
                    <a:pt x="67" y="497"/>
                  </a:lnTo>
                  <a:lnTo>
                    <a:pt x="77" y="265"/>
                  </a:lnTo>
                  <a:lnTo>
                    <a:pt x="72" y="28"/>
                  </a:lnTo>
                  <a:lnTo>
                    <a:pt x="87" y="14"/>
                  </a:lnTo>
                  <a:lnTo>
                    <a:pt x="101" y="4"/>
                  </a:lnTo>
                  <a:lnTo>
                    <a:pt x="135" y="0"/>
                  </a:lnTo>
                  <a:lnTo>
                    <a:pt x="207" y="19"/>
                  </a:lnTo>
                  <a:lnTo>
                    <a:pt x="193" y="111"/>
                  </a:lnTo>
                  <a:lnTo>
                    <a:pt x="197" y="203"/>
                  </a:lnTo>
                  <a:lnTo>
                    <a:pt x="212" y="295"/>
                  </a:lnTo>
                  <a:lnTo>
                    <a:pt x="231" y="386"/>
                  </a:lnTo>
                  <a:lnTo>
                    <a:pt x="245" y="473"/>
                  </a:lnTo>
                  <a:lnTo>
                    <a:pt x="255" y="564"/>
                  </a:lnTo>
                  <a:lnTo>
                    <a:pt x="255" y="657"/>
                  </a:lnTo>
                  <a:lnTo>
                    <a:pt x="236" y="753"/>
                  </a:lnTo>
                  <a:lnTo>
                    <a:pt x="250" y="938"/>
                  </a:lnTo>
                  <a:lnTo>
                    <a:pt x="260" y="1117"/>
                  </a:lnTo>
                  <a:lnTo>
                    <a:pt x="270" y="1459"/>
                  </a:lnTo>
                  <a:lnTo>
                    <a:pt x="265" y="1807"/>
                  </a:lnTo>
                  <a:lnTo>
                    <a:pt x="265" y="21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6" name="Freeform 122"/>
            <p:cNvSpPr>
              <a:spLocks/>
            </p:cNvSpPr>
            <p:nvPr/>
          </p:nvSpPr>
          <p:spPr bwMode="auto">
            <a:xfrm>
              <a:off x="3123" y="3045"/>
              <a:ext cx="16" cy="15"/>
            </a:xfrm>
            <a:custGeom>
              <a:avLst/>
              <a:gdLst>
                <a:gd name="T0" fmla="*/ 0 w 173"/>
                <a:gd name="T1" fmla="*/ 0 h 164"/>
                <a:gd name="T2" fmla="*/ 0 w 173"/>
                <a:gd name="T3" fmla="*/ 0 h 164"/>
                <a:gd name="T4" fmla="*/ 0 w 173"/>
                <a:gd name="T5" fmla="*/ 0 h 164"/>
                <a:gd name="T6" fmla="*/ 0 w 173"/>
                <a:gd name="T7" fmla="*/ 0 h 164"/>
                <a:gd name="T8" fmla="*/ 0 w 173"/>
                <a:gd name="T9" fmla="*/ 0 h 164"/>
                <a:gd name="T10" fmla="*/ 0 w 173"/>
                <a:gd name="T11" fmla="*/ 0 h 164"/>
                <a:gd name="T12" fmla="*/ 0 w 173"/>
                <a:gd name="T13" fmla="*/ 0 h 164"/>
                <a:gd name="T14" fmla="*/ 0 w 173"/>
                <a:gd name="T15" fmla="*/ 0 h 164"/>
                <a:gd name="T16" fmla="*/ 0 w 173"/>
                <a:gd name="T17" fmla="*/ 0 h 164"/>
                <a:gd name="T18" fmla="*/ 0 w 173"/>
                <a:gd name="T19" fmla="*/ 0 h 164"/>
                <a:gd name="T20" fmla="*/ 0 w 173"/>
                <a:gd name="T21" fmla="*/ 0 h 164"/>
                <a:gd name="T22" fmla="*/ 0 w 173"/>
                <a:gd name="T23" fmla="*/ 0 h 164"/>
                <a:gd name="T24" fmla="*/ 0 w 173"/>
                <a:gd name="T25" fmla="*/ 0 h 164"/>
                <a:gd name="T26" fmla="*/ 0 w 173"/>
                <a:gd name="T27" fmla="*/ 0 h 16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3"/>
                <a:gd name="T43" fmla="*/ 0 h 164"/>
                <a:gd name="T44" fmla="*/ 173 w 173"/>
                <a:gd name="T45" fmla="*/ 164 h 16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3" h="164">
                  <a:moveTo>
                    <a:pt x="28" y="145"/>
                  </a:moveTo>
                  <a:lnTo>
                    <a:pt x="4" y="126"/>
                  </a:lnTo>
                  <a:lnTo>
                    <a:pt x="0" y="102"/>
                  </a:lnTo>
                  <a:lnTo>
                    <a:pt x="0" y="44"/>
                  </a:lnTo>
                  <a:lnTo>
                    <a:pt x="19" y="24"/>
                  </a:lnTo>
                  <a:lnTo>
                    <a:pt x="43" y="5"/>
                  </a:lnTo>
                  <a:lnTo>
                    <a:pt x="72" y="0"/>
                  </a:lnTo>
                  <a:lnTo>
                    <a:pt x="106" y="0"/>
                  </a:lnTo>
                  <a:lnTo>
                    <a:pt x="173" y="91"/>
                  </a:lnTo>
                  <a:lnTo>
                    <a:pt x="149" y="121"/>
                  </a:lnTo>
                  <a:lnTo>
                    <a:pt x="111" y="149"/>
                  </a:lnTo>
                  <a:lnTo>
                    <a:pt x="72" y="164"/>
                  </a:lnTo>
                  <a:lnTo>
                    <a:pt x="48" y="160"/>
                  </a:lnTo>
                  <a:lnTo>
                    <a:pt x="28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7" name="Freeform 123"/>
            <p:cNvSpPr>
              <a:spLocks/>
            </p:cNvSpPr>
            <p:nvPr/>
          </p:nvSpPr>
          <p:spPr bwMode="auto">
            <a:xfrm>
              <a:off x="3225" y="2861"/>
              <a:ext cx="26" cy="26"/>
            </a:xfrm>
            <a:custGeom>
              <a:avLst/>
              <a:gdLst>
                <a:gd name="T0" fmla="*/ 0 w 279"/>
                <a:gd name="T1" fmla="*/ 0 h 286"/>
                <a:gd name="T2" fmla="*/ 0 w 279"/>
                <a:gd name="T3" fmla="*/ 0 h 286"/>
                <a:gd name="T4" fmla="*/ 0 w 279"/>
                <a:gd name="T5" fmla="*/ 0 h 286"/>
                <a:gd name="T6" fmla="*/ 0 w 279"/>
                <a:gd name="T7" fmla="*/ 0 h 286"/>
                <a:gd name="T8" fmla="*/ 0 w 279"/>
                <a:gd name="T9" fmla="*/ 0 h 286"/>
                <a:gd name="T10" fmla="*/ 0 w 279"/>
                <a:gd name="T11" fmla="*/ 0 h 286"/>
                <a:gd name="T12" fmla="*/ 0 w 279"/>
                <a:gd name="T13" fmla="*/ 0 h 286"/>
                <a:gd name="T14" fmla="*/ 0 w 279"/>
                <a:gd name="T15" fmla="*/ 0 h 286"/>
                <a:gd name="T16" fmla="*/ 0 w 279"/>
                <a:gd name="T17" fmla="*/ 0 h 286"/>
                <a:gd name="T18" fmla="*/ 0 w 279"/>
                <a:gd name="T19" fmla="*/ 0 h 286"/>
                <a:gd name="T20" fmla="*/ 0 w 279"/>
                <a:gd name="T21" fmla="*/ 0 h 286"/>
                <a:gd name="T22" fmla="*/ 0 w 279"/>
                <a:gd name="T23" fmla="*/ 0 h 286"/>
                <a:gd name="T24" fmla="*/ 0 w 279"/>
                <a:gd name="T25" fmla="*/ 0 h 286"/>
                <a:gd name="T26" fmla="*/ 0 w 279"/>
                <a:gd name="T27" fmla="*/ 0 h 286"/>
                <a:gd name="T28" fmla="*/ 0 w 279"/>
                <a:gd name="T29" fmla="*/ 0 h 286"/>
                <a:gd name="T30" fmla="*/ 0 w 279"/>
                <a:gd name="T31" fmla="*/ 0 h 286"/>
                <a:gd name="T32" fmla="*/ 0 w 279"/>
                <a:gd name="T33" fmla="*/ 0 h 2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9"/>
                <a:gd name="T52" fmla="*/ 0 h 286"/>
                <a:gd name="T53" fmla="*/ 279 w 279"/>
                <a:gd name="T54" fmla="*/ 286 h 2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9" h="286">
                  <a:moveTo>
                    <a:pt x="139" y="286"/>
                  </a:moveTo>
                  <a:lnTo>
                    <a:pt x="192" y="271"/>
                  </a:lnTo>
                  <a:lnTo>
                    <a:pt x="240" y="242"/>
                  </a:lnTo>
                  <a:lnTo>
                    <a:pt x="269" y="199"/>
                  </a:lnTo>
                  <a:lnTo>
                    <a:pt x="279" y="141"/>
                  </a:lnTo>
                  <a:lnTo>
                    <a:pt x="269" y="87"/>
                  </a:lnTo>
                  <a:lnTo>
                    <a:pt x="240" y="39"/>
                  </a:lnTo>
                  <a:lnTo>
                    <a:pt x="192" y="10"/>
                  </a:lnTo>
                  <a:lnTo>
                    <a:pt x="139" y="0"/>
                  </a:lnTo>
                  <a:lnTo>
                    <a:pt x="86" y="10"/>
                  </a:lnTo>
                  <a:lnTo>
                    <a:pt x="37" y="39"/>
                  </a:lnTo>
                  <a:lnTo>
                    <a:pt x="9" y="87"/>
                  </a:lnTo>
                  <a:lnTo>
                    <a:pt x="0" y="141"/>
                  </a:lnTo>
                  <a:lnTo>
                    <a:pt x="9" y="199"/>
                  </a:lnTo>
                  <a:lnTo>
                    <a:pt x="37" y="242"/>
                  </a:lnTo>
                  <a:lnTo>
                    <a:pt x="86" y="271"/>
                  </a:lnTo>
                  <a:lnTo>
                    <a:pt x="139" y="286"/>
                  </a:lnTo>
                  <a:close/>
                </a:path>
              </a:pathLst>
            </a:custGeom>
            <a:solidFill>
              <a:srgbClr val="7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4828" name="Line 124"/>
          <p:cNvSpPr>
            <a:spLocks noChangeShapeType="1"/>
          </p:cNvSpPr>
          <p:nvPr/>
        </p:nvSpPr>
        <p:spPr bwMode="auto">
          <a:xfrm>
            <a:off x="5457825" y="4071938"/>
            <a:ext cx="11509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829" name="Line 125"/>
          <p:cNvSpPr>
            <a:spLocks noChangeShapeType="1"/>
          </p:cNvSpPr>
          <p:nvPr/>
        </p:nvSpPr>
        <p:spPr bwMode="auto">
          <a:xfrm>
            <a:off x="6608763" y="3317875"/>
            <a:ext cx="0" cy="16271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830" name="Line 126"/>
          <p:cNvSpPr>
            <a:spLocks noChangeShapeType="1"/>
          </p:cNvSpPr>
          <p:nvPr/>
        </p:nvSpPr>
        <p:spPr bwMode="auto">
          <a:xfrm>
            <a:off x="6608763" y="3317875"/>
            <a:ext cx="43338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831" name="Line 127"/>
          <p:cNvSpPr>
            <a:spLocks noChangeShapeType="1"/>
          </p:cNvSpPr>
          <p:nvPr/>
        </p:nvSpPr>
        <p:spPr bwMode="auto">
          <a:xfrm>
            <a:off x="6608763" y="4098925"/>
            <a:ext cx="5048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832" name="Line 128"/>
          <p:cNvSpPr>
            <a:spLocks noChangeShapeType="1"/>
          </p:cNvSpPr>
          <p:nvPr/>
        </p:nvSpPr>
        <p:spPr bwMode="auto">
          <a:xfrm>
            <a:off x="6608763" y="4945063"/>
            <a:ext cx="43338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833" name="TextBox 158"/>
          <p:cNvSpPr txBox="1">
            <a:spLocks noChangeArrowheads="1"/>
          </p:cNvSpPr>
          <p:nvPr/>
        </p:nvSpPr>
        <p:spPr bwMode="auto">
          <a:xfrm>
            <a:off x="4465648" y="4630749"/>
            <a:ext cx="16779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Tahoma" pitchFamily="34" charset="0"/>
              </a:rPr>
              <a:t>Self-learning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2" name="직선 연결선 161"/>
          <p:cNvCxnSpPr/>
          <p:nvPr/>
        </p:nvCxnSpPr>
        <p:spPr bwMode="auto">
          <a:xfrm rot="5400000" flipH="1">
            <a:off x="4321175" y="5453063"/>
            <a:ext cx="646113" cy="1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35" name="AutoShape 36"/>
          <p:cNvCxnSpPr>
            <a:cxnSpLocks noChangeShapeType="1"/>
            <a:endCxn id="34858" idx="2"/>
          </p:cNvCxnSpPr>
          <p:nvPr/>
        </p:nvCxnSpPr>
        <p:spPr bwMode="auto">
          <a:xfrm flipV="1">
            <a:off x="1857375" y="4235450"/>
            <a:ext cx="2571750" cy="693738"/>
          </a:xfrm>
          <a:prstGeom prst="curvedConnector3">
            <a:avLst>
              <a:gd name="adj1" fmla="val 50000"/>
            </a:avLst>
          </a:prstGeom>
          <a:noFill/>
          <a:ln w="114300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40" name="자유형 139"/>
          <p:cNvSpPr/>
          <p:nvPr/>
        </p:nvSpPr>
        <p:spPr>
          <a:xfrm>
            <a:off x="4656138" y="5102225"/>
            <a:ext cx="1252537" cy="666750"/>
          </a:xfrm>
          <a:custGeom>
            <a:avLst/>
            <a:gdLst>
              <a:gd name="connsiteX0" fmla="*/ 0 w 1252952"/>
              <a:gd name="connsiteY0" fmla="*/ 665798 h 665798"/>
              <a:gd name="connsiteX1" fmla="*/ 213360 w 1252952"/>
              <a:gd name="connsiteY1" fmla="*/ 223838 h 665798"/>
              <a:gd name="connsiteX2" fmla="*/ 228600 w 1252952"/>
              <a:gd name="connsiteY2" fmla="*/ 178118 h 665798"/>
              <a:gd name="connsiteX3" fmla="*/ 281940 w 1252952"/>
              <a:gd name="connsiteY3" fmla="*/ 292418 h 665798"/>
              <a:gd name="connsiteX4" fmla="*/ 312420 w 1252952"/>
              <a:gd name="connsiteY4" fmla="*/ 368618 h 665798"/>
              <a:gd name="connsiteX5" fmla="*/ 426720 w 1252952"/>
              <a:gd name="connsiteY5" fmla="*/ 117158 h 665798"/>
              <a:gd name="connsiteX6" fmla="*/ 609600 w 1252952"/>
              <a:gd name="connsiteY6" fmla="*/ 322898 h 665798"/>
              <a:gd name="connsiteX7" fmla="*/ 655320 w 1252952"/>
              <a:gd name="connsiteY7" fmla="*/ 391478 h 665798"/>
              <a:gd name="connsiteX8" fmla="*/ 678180 w 1252952"/>
              <a:gd name="connsiteY8" fmla="*/ 414338 h 665798"/>
              <a:gd name="connsiteX9" fmla="*/ 701040 w 1252952"/>
              <a:gd name="connsiteY9" fmla="*/ 460058 h 665798"/>
              <a:gd name="connsiteX10" fmla="*/ 723900 w 1252952"/>
              <a:gd name="connsiteY10" fmla="*/ 475298 h 665798"/>
              <a:gd name="connsiteX11" fmla="*/ 807720 w 1252952"/>
              <a:gd name="connsiteY11" fmla="*/ 200978 h 665798"/>
              <a:gd name="connsiteX12" fmla="*/ 815340 w 1252952"/>
              <a:gd name="connsiteY12" fmla="*/ 147638 h 665798"/>
              <a:gd name="connsiteX13" fmla="*/ 952500 w 1252952"/>
              <a:gd name="connsiteY13" fmla="*/ 353378 h 665798"/>
              <a:gd name="connsiteX14" fmla="*/ 998220 w 1252952"/>
              <a:gd name="connsiteY14" fmla="*/ 429578 h 665798"/>
              <a:gd name="connsiteX15" fmla="*/ 1074420 w 1252952"/>
              <a:gd name="connsiteY15" fmla="*/ 521018 h 665798"/>
              <a:gd name="connsiteX16" fmla="*/ 1112520 w 1252952"/>
              <a:gd name="connsiteY16" fmla="*/ 574358 h 665798"/>
              <a:gd name="connsiteX17" fmla="*/ 1158240 w 1252952"/>
              <a:gd name="connsiteY17" fmla="*/ 391478 h 665798"/>
              <a:gd name="connsiteX18" fmla="*/ 1249680 w 1252952"/>
              <a:gd name="connsiteY18" fmla="*/ 10478 h 665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52952" h="665798">
                <a:moveTo>
                  <a:pt x="0" y="665798"/>
                </a:moveTo>
                <a:cubicBezTo>
                  <a:pt x="93892" y="524959"/>
                  <a:pt x="130474" y="472495"/>
                  <a:pt x="213360" y="223838"/>
                </a:cubicBezTo>
                <a:lnTo>
                  <a:pt x="228600" y="178118"/>
                </a:lnTo>
                <a:cubicBezTo>
                  <a:pt x="271425" y="285181"/>
                  <a:pt x="202349" y="115549"/>
                  <a:pt x="281940" y="292418"/>
                </a:cubicBezTo>
                <a:cubicBezTo>
                  <a:pt x="293166" y="317365"/>
                  <a:pt x="302260" y="343218"/>
                  <a:pt x="312420" y="368618"/>
                </a:cubicBezTo>
                <a:cubicBezTo>
                  <a:pt x="375295" y="200951"/>
                  <a:pt x="337832" y="285058"/>
                  <a:pt x="426720" y="117158"/>
                </a:cubicBezTo>
                <a:cubicBezTo>
                  <a:pt x="530050" y="220488"/>
                  <a:pt x="488103" y="174402"/>
                  <a:pt x="609600" y="322898"/>
                </a:cubicBezTo>
                <a:cubicBezTo>
                  <a:pt x="685216" y="415317"/>
                  <a:pt x="574766" y="284073"/>
                  <a:pt x="655320" y="391478"/>
                </a:cubicBezTo>
                <a:cubicBezTo>
                  <a:pt x="661786" y="400099"/>
                  <a:pt x="670560" y="406718"/>
                  <a:pt x="678180" y="414338"/>
                </a:cubicBezTo>
                <a:cubicBezTo>
                  <a:pt x="684378" y="432931"/>
                  <a:pt x="686268" y="445286"/>
                  <a:pt x="701040" y="460058"/>
                </a:cubicBezTo>
                <a:cubicBezTo>
                  <a:pt x="707516" y="466534"/>
                  <a:pt x="716280" y="470218"/>
                  <a:pt x="723900" y="475298"/>
                </a:cubicBezTo>
                <a:cubicBezTo>
                  <a:pt x="737315" y="433378"/>
                  <a:pt x="791804" y="272601"/>
                  <a:pt x="807720" y="200978"/>
                </a:cubicBezTo>
                <a:cubicBezTo>
                  <a:pt x="811616" y="183445"/>
                  <a:pt x="812800" y="165418"/>
                  <a:pt x="815340" y="147638"/>
                </a:cubicBezTo>
                <a:cubicBezTo>
                  <a:pt x="861060" y="216218"/>
                  <a:pt x="907646" y="284228"/>
                  <a:pt x="952500" y="353378"/>
                </a:cubicBezTo>
                <a:cubicBezTo>
                  <a:pt x="968620" y="378229"/>
                  <a:pt x="979257" y="406822"/>
                  <a:pt x="998220" y="429578"/>
                </a:cubicBezTo>
                <a:cubicBezTo>
                  <a:pt x="1023620" y="460058"/>
                  <a:pt x="1049401" y="490225"/>
                  <a:pt x="1074420" y="521018"/>
                </a:cubicBezTo>
                <a:cubicBezTo>
                  <a:pt x="1091973" y="542622"/>
                  <a:pt x="1098025" y="552615"/>
                  <a:pt x="1112520" y="574358"/>
                </a:cubicBezTo>
                <a:cubicBezTo>
                  <a:pt x="1162507" y="457722"/>
                  <a:pt x="1109681" y="592187"/>
                  <a:pt x="1158240" y="391478"/>
                </a:cubicBezTo>
                <a:cubicBezTo>
                  <a:pt x="1252952" y="0"/>
                  <a:pt x="1249680" y="170770"/>
                  <a:pt x="1249680" y="10478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837" name="Picture 142" descr="C:\Documents and Settings\Administrator\Local Settings\Temporary Internet Files\Content.IE5\DIVAIUPT\MCj032441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88" y="4786313"/>
            <a:ext cx="576262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8" name="Picture 142" descr="C:\Documents and Settings\Administrator\Local Settings\Temporary Internet Files\Content.IE5\DIVAIUPT\MCj032441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5214938"/>
            <a:ext cx="5762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9" name="Picture 142" descr="C:\Documents and Settings\Administrator\Local Settings\Temporary Internet Files\Content.IE5\DIVAIUPT\MCj032441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5072063"/>
            <a:ext cx="576262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0" name="Picture 142" descr="C:\Documents and Settings\Administrator\Local Settings\Temporary Internet Files\Content.IE5\DIVAIUPT\MCj032441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38" y="5429250"/>
            <a:ext cx="57626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1" name="Picture 142" descr="C:\Documents and Settings\Administrator\Local Settings\Temporary Internet Files\Content.IE5\DIVAIUPT\MCj032441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0" y="4643438"/>
            <a:ext cx="5762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2" name="Picture 142" descr="C:\Documents and Settings\Administrator\Local Settings\Temporary Internet Files\Content.IE5\DIVAIUPT\MCj032441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5572125"/>
            <a:ext cx="5762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3" name="Picture 142" descr="C:\Documents and Settings\Administrator\Local Settings\Temporary Internet Files\Content.IE5\DIVAIUPT\MCj032441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4357688"/>
            <a:ext cx="5762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4" name="Picture 14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813" y="3000375"/>
            <a:ext cx="6429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5" name="Picture 14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0313" y="5572125"/>
            <a:ext cx="6429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6" name="Picture 14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50" y="5072063"/>
            <a:ext cx="6429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7" name="Picture 14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63" y="3714750"/>
            <a:ext cx="6429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5"/>
          <p:cNvGrpSpPr>
            <a:grpSpLocks/>
          </p:cNvGrpSpPr>
          <p:nvPr/>
        </p:nvGrpSpPr>
        <p:grpSpPr bwMode="auto">
          <a:xfrm>
            <a:off x="4429125" y="4071938"/>
            <a:ext cx="360363" cy="325437"/>
            <a:chOff x="4105" y="2568"/>
            <a:chExt cx="227" cy="226"/>
          </a:xfrm>
        </p:grpSpPr>
        <p:sp>
          <p:nvSpPr>
            <p:cNvPr id="34858" name="Oval 146"/>
            <p:cNvSpPr>
              <a:spLocks noChangeArrowheads="1"/>
            </p:cNvSpPr>
            <p:nvPr/>
          </p:nvSpPr>
          <p:spPr bwMode="auto">
            <a:xfrm>
              <a:off x="4105" y="2568"/>
              <a:ext cx="227" cy="22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C33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4859" name="Line 147"/>
            <p:cNvSpPr>
              <a:spLocks noChangeShapeType="1"/>
            </p:cNvSpPr>
            <p:nvPr/>
          </p:nvSpPr>
          <p:spPr bwMode="auto">
            <a:xfrm>
              <a:off x="4124" y="2606"/>
              <a:ext cx="189" cy="150"/>
            </a:xfrm>
            <a:prstGeom prst="line">
              <a:avLst/>
            </a:prstGeom>
            <a:noFill/>
            <a:ln w="25400">
              <a:solidFill>
                <a:srgbClr val="CC3300"/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endParaRPr lang="ko-KR" altLang="en-US"/>
            </a:p>
          </p:txBody>
        </p:sp>
      </p:grpSp>
      <p:cxnSp>
        <p:nvCxnSpPr>
          <p:cNvPr id="34849" name="AutoShape 32"/>
          <p:cNvCxnSpPr>
            <a:cxnSpLocks noChangeShapeType="1"/>
          </p:cNvCxnSpPr>
          <p:nvPr/>
        </p:nvCxnSpPr>
        <p:spPr bwMode="auto">
          <a:xfrm flipV="1">
            <a:off x="1849438" y="3929063"/>
            <a:ext cx="2936875" cy="2809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</p:cxnSp>
      <p:pic>
        <p:nvPicPr>
          <p:cNvPr id="34851" name="그림 127" descr="5400aba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7750" y="3714750"/>
            <a:ext cx="1357313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Self-learning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을 통한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DoS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탐지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Self-learning 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786874" cy="5072098"/>
            <a:chOff x="4605338" y="1428736"/>
            <a:chExt cx="10637975" cy="507209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10637975" cy="5072098"/>
            </a:xfrm>
            <a:prstGeom prst="roundRect">
              <a:avLst>
                <a:gd name="adj" fmla="val 2827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anomaly traffic interval 5 sec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anomaly traffic self-learning algorithm inclination interval 60 min adjustment high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(2)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anomaly traffic self-learning algorithm section 9 12 13 18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(3)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lvl="0" indent="-228600">
                <a:buAutoNum type="arabicParenBoth"/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Traffic anomaly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탐지 간격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lvl="0" indent="-228600">
                <a:buAutoNum type="arabicParenBoth"/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self-learning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저장 간격 설정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(60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분 간격 최대 값 기록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</a:p>
            <a:p>
              <a:pPr marL="228600" lvl="0" indent="-228600">
                <a:buAutoNum type="arabicParenBoth"/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시간 대별 학습 구간  설정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(9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시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, 12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시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, 13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시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, 18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시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10633595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Self-learning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정책 설정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Self-learning 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1. IPS Self learning WebUI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9"/>
            <a:ext cx="1372331" cy="457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1785926"/>
            <a:ext cx="677900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오른쪽 화살표 30"/>
          <p:cNvSpPr/>
          <p:nvPr/>
        </p:nvSpPr>
        <p:spPr>
          <a:xfrm>
            <a:off x="1727180" y="3676652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0334" y="3752852"/>
            <a:ext cx="1285884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Anomaly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Self-learning 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1. IPS Self learning WebUI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546" y="1643050"/>
            <a:ext cx="6500858" cy="459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714489"/>
            <a:ext cx="1372331" cy="457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오른쪽 화살표 12"/>
          <p:cNvSpPr/>
          <p:nvPr/>
        </p:nvSpPr>
        <p:spPr>
          <a:xfrm>
            <a:off x="1727180" y="3676652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0334" y="3752852"/>
            <a:ext cx="1285884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Users\gskim\Desktop\UTM\넥스지(NEXG)\VF 1808\VF1808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1428736"/>
            <a:ext cx="7443788" cy="1042988"/>
          </a:xfrm>
          <a:prstGeom prst="rect">
            <a:avLst/>
          </a:prstGeom>
          <a:noFill/>
        </p:spPr>
      </p:pic>
      <p:sp>
        <p:nvSpPr>
          <p:cNvPr id="25614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1808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607" name="Rectangle 14"/>
          <p:cNvSpPr>
            <a:spLocks noChangeArrowheads="1"/>
          </p:cNvSpPr>
          <p:nvPr/>
        </p:nvSpPr>
        <p:spPr bwMode="auto">
          <a:xfrm>
            <a:off x="3000363" y="1785926"/>
            <a:ext cx="1214447" cy="56107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8" name="Rectangle 15"/>
          <p:cNvSpPr>
            <a:spLocks noChangeArrowheads="1"/>
          </p:cNvSpPr>
          <p:nvPr/>
        </p:nvSpPr>
        <p:spPr bwMode="auto">
          <a:xfrm>
            <a:off x="4371681" y="1785925"/>
            <a:ext cx="2228864" cy="56107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9" name="Rectangle 16"/>
          <p:cNvSpPr>
            <a:spLocks noChangeArrowheads="1"/>
          </p:cNvSpPr>
          <p:nvPr/>
        </p:nvSpPr>
        <p:spPr bwMode="auto">
          <a:xfrm>
            <a:off x="6810866" y="1890091"/>
            <a:ext cx="423194" cy="333375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11" name="Rectangle 16"/>
          <p:cNvSpPr>
            <a:spLocks noChangeArrowheads="1"/>
          </p:cNvSpPr>
          <p:nvPr/>
        </p:nvSpPr>
        <p:spPr bwMode="auto">
          <a:xfrm>
            <a:off x="6810866" y="1643050"/>
            <a:ext cx="423194" cy="25458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사각형 설명선 36"/>
          <p:cNvSpPr/>
          <p:nvPr/>
        </p:nvSpPr>
        <p:spPr>
          <a:xfrm>
            <a:off x="6546909" y="1141513"/>
            <a:ext cx="785813" cy="290203"/>
          </a:xfrm>
          <a:prstGeom prst="wedgeRoundRectCallout">
            <a:avLst>
              <a:gd name="adj1" fmla="val 17597"/>
              <a:gd name="adj2" fmla="val 11051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AUX Port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사각형 설명선 32"/>
          <p:cNvSpPr/>
          <p:nvPr/>
        </p:nvSpPr>
        <p:spPr>
          <a:xfrm>
            <a:off x="4286248" y="2500306"/>
            <a:ext cx="1668467" cy="357188"/>
          </a:xfrm>
          <a:prstGeom prst="wedgeRoundRectCallout">
            <a:avLst>
              <a:gd name="adj1" fmla="val -18653"/>
              <a:gd name="adj2" fmla="val -1199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6 x 10/100/1000 Copper Switch Port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34"/>
          <p:cNvSpPr/>
          <p:nvPr/>
        </p:nvSpPr>
        <p:spPr>
          <a:xfrm>
            <a:off x="2198199" y="2500306"/>
            <a:ext cx="1757362" cy="369900"/>
          </a:xfrm>
          <a:prstGeom prst="wedgeRoundRectCallout">
            <a:avLst>
              <a:gd name="adj1" fmla="val 30784"/>
              <a:gd name="adj2" fmla="val -10620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10/100/1000 Copper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WAN Port 1 x L2 Bypass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모서리가 둥근 사각형 설명선 37"/>
          <p:cNvSpPr/>
          <p:nvPr/>
        </p:nvSpPr>
        <p:spPr>
          <a:xfrm>
            <a:off x="6897195" y="2457149"/>
            <a:ext cx="811213" cy="311172"/>
          </a:xfrm>
          <a:prstGeom prst="wedgeRoundRectCallout">
            <a:avLst>
              <a:gd name="adj1" fmla="val -28491"/>
              <a:gd name="adj2" fmla="val -11915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857225" y="2928934"/>
          <a:ext cx="7500989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194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59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2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59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59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59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Internal USB 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5963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WAN 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59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Switch Port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754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59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100~240V, 65W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5963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5963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59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250,000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59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59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CC(EAL4) –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평가중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출고 가능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7467228" y="1795352"/>
            <a:ext cx="285751" cy="56207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37"/>
          <p:cNvSpPr/>
          <p:nvPr/>
        </p:nvSpPr>
        <p:spPr>
          <a:xfrm>
            <a:off x="7788181" y="1323568"/>
            <a:ext cx="500066" cy="311172"/>
          </a:xfrm>
          <a:prstGeom prst="wedgeRoundRectCallout">
            <a:avLst>
              <a:gd name="adj1" fmla="val -54683"/>
              <a:gd name="adj2" fmla="val 959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17475" y="0"/>
            <a:ext cx="902652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1800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8596" y="1233058"/>
            <a:ext cx="39896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IPS/AV Signature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파일을 위치를 지정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1643050"/>
          <a:ext cx="8501122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60"/>
                <a:gridCol w="3500462"/>
              </a:tblGrid>
              <a:tr h="265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latin typeface="+mj-lt"/>
                        </a:rPr>
                        <a:t>설정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설명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*B-UTM-1# sh run license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j-lt"/>
                        </a:rPr>
                        <a:t>signature location disk1:/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j-lt"/>
                        </a:rPr>
                        <a:t>NSIG.sig 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(1) : IPS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j-lt"/>
                        </a:rPr>
                        <a:t>Signature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j-lt"/>
                        </a:rPr>
                        <a:t>파일 위치 설정 </a:t>
                      </a:r>
                    </a:p>
                  </a:txBody>
                  <a:tcPr marL="45720" marR="45720" anchor="ctr"/>
                </a:tc>
              </a:tr>
              <a:tr h="22532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signature custom location disk1:/custom.ndb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(2) : Appgw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에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HTTP custom DB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파일 위치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정책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IPS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정책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596" y="3025694"/>
            <a:ext cx="3219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IPS Signature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패턴 상태 확인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158" y="3435686"/>
          <a:ext cx="8501122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098"/>
                <a:gridCol w="3429024"/>
              </a:tblGrid>
              <a:tr h="265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latin typeface="+mj-lt"/>
                        </a:rPr>
                        <a:t>설정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설명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*3F-GW-2406-1#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j-lt"/>
                        </a:rPr>
                        <a:t>sh signature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(1) : Signature </a:t>
                      </a:r>
                      <a:r>
                        <a:rPr lang="ko-KR" altLang="en-US" sz="1100" b="1" i="0" u="none" strike="noStrike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상태 확인</a:t>
                      </a:r>
                    </a:p>
                  </a:txBody>
                  <a:tcPr marL="45720" marR="45720"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latin typeface="+mj-lt"/>
                        </a:rPr>
                        <a:t>Count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latin typeface="+mj-lt"/>
                        </a:rPr>
                        <a:t>Revision        Last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Updated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IPLoc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106146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20090513001  </a:t>
                      </a: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j-lt"/>
                        </a:rPr>
                        <a:t>Wed May 13 15:45:57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IPSAV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3579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20090923001  </a:t>
                      </a:r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latin typeface="+mj-lt"/>
                        </a:rPr>
                        <a:t>Wed Sep 23 09:39:35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(2) : IPS/AV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1100" b="1" i="0" u="none" strike="noStrike" baseline="0" smtClean="0">
                          <a:solidFill>
                            <a:srgbClr val="C00000"/>
                          </a:solidFill>
                          <a:latin typeface="+mj-lt"/>
                        </a:rPr>
                        <a:t>패턴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KISCOM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567122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20090923001  </a:t>
                      </a: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j-lt"/>
                        </a:rPr>
                        <a:t>Wed Sep 23 04:49:26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Kaspersky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20090923001  </a:t>
                      </a: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j-lt"/>
                        </a:rPr>
                        <a:t>Wed Sep 23 09:03:10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Malware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307719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20090923009  </a:t>
                      </a: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j-lt"/>
                        </a:rPr>
                        <a:t>Wed Sep 23 09:33:10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Phishing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24566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20090605013  </a:t>
                      </a: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j-lt"/>
                        </a:rPr>
                        <a:t>Fri Jun 05 17:15:13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2120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Spam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57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20090513001  </a:t>
                      </a: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j-lt"/>
                        </a:rPr>
                        <a:t>Wed May 13 14:35:21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dirty="0" smtClean="0">
                        <a:solidFill>
                          <a:srgbClr val="C00000"/>
                        </a:solidFill>
                        <a:latin typeface="+mj-lt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8596" y="1233058"/>
            <a:ext cx="2583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IPS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객체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(Profile)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1643050"/>
          <a:ext cx="8501122" cy="2618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60"/>
                <a:gridCol w="3500462"/>
              </a:tblGrid>
              <a:tr h="265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5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ips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enable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IPS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구동 설정 </a:t>
                      </a:r>
                    </a:p>
                  </a:txBody>
                  <a:tcPr marL="45720" marR="45720" anchor="ctr"/>
                </a:tc>
              </a:tr>
              <a:tr h="6759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ips policy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severity critical policy drop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custom-signature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IPS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룰에 적용할 기본 정책 설정 </a:t>
                      </a:r>
                    </a:p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 하지 않은 모든 패턴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설정됨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custom-signature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적용  </a:t>
                      </a:r>
                    </a:p>
                  </a:txBody>
                  <a:tcPr marL="45720" marR="45720" anchor="ctr"/>
                </a:tc>
              </a:tr>
              <a:tr h="4506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 ips policy 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group service-http-apache policy drop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(5) : IPS </a:t>
                      </a:r>
                      <a:r>
                        <a:rPr lang="ko-KR" altLang="en-US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룰에 적용할 그룹 정책 설정 </a:t>
                      </a:r>
                    </a:p>
                  </a:txBody>
                  <a:tcPr marL="45720" marR="45720" anchor="ctr"/>
                </a:tc>
              </a:tr>
              <a:tr h="5831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 ips policy 20</a:t>
                      </a:r>
                    </a:p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signature 1061101011 policy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drop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IPS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룰에 적용할 그룹 정책 설정에 설정된 패턴 </a:t>
                      </a:r>
                    </a:p>
                  </a:txBody>
                  <a:tcPr marL="45720" marR="45720" anchor="ctr"/>
                </a:tc>
              </a:tr>
              <a:tr h="2120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ips custom-signature sid 1 policy alert desc test protocol tcp content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test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(7) : Custom Signature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 </a:t>
                      </a:r>
                      <a:endParaRPr lang="ko-KR" altLang="en-US" sz="11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정책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IPS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정책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0034" y="4357694"/>
            <a:ext cx="2583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IPS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객체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(Profile)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28596" y="4767686"/>
          <a:ext cx="8501122" cy="1487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710"/>
                <a:gridCol w="5286412"/>
              </a:tblGrid>
              <a:tr h="265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5322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ip rule 1000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source 192.168.1.0/24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policy pass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log connections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ips inspection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 algn="l" rtl="0" fontAlgn="ctr">
                        <a:buAutoNum type="arabicParenBoth"/>
                      </a:pP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IPS </a:t>
                      </a:r>
                      <a:r>
                        <a:rPr lang="ko-KR" altLang="en-US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객체 적용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ips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기본값인 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ips policy 0 </a:t>
                      </a:r>
                      <a:r>
                        <a:rPr lang="ko-KR" altLang="en-US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객체를 참조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indent="-228600" algn="l" rtl="0" fontAlgn="ctr">
                        <a:buAutoNum type="arabicParenBoth"/>
                      </a:pP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ip ips policy 10 </a:t>
                      </a:r>
                      <a:r>
                        <a:rPr lang="ko-KR" altLang="en-US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번을 적용 하고 싶을경우 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ips inspection policy 20 </a:t>
                      </a:r>
                      <a:r>
                        <a:rPr lang="ko-KR" altLang="en-US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en-US" altLang="ko-KR" sz="1100" b="1" i="0" u="none" strike="noStrike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정책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IPS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정책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1. IPS WebUI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1928794" y="3643314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643050"/>
            <a:ext cx="1514927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423834" y="4071942"/>
            <a:ext cx="1285884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7941" y="1857364"/>
            <a:ext cx="6286545" cy="188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7941" y="3929066"/>
            <a:ext cx="6338901" cy="213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7510803" y="3018844"/>
            <a:ext cx="580740" cy="214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위로 굽은 화살표 14"/>
          <p:cNvSpPr/>
          <p:nvPr/>
        </p:nvSpPr>
        <p:spPr>
          <a:xfrm rot="10800000">
            <a:off x="5939168" y="3081048"/>
            <a:ext cx="1428760" cy="1000130"/>
          </a:xfrm>
          <a:prstGeom prst="bentUpArrow">
            <a:avLst>
              <a:gd name="adj1" fmla="val 16134"/>
              <a:gd name="adj2" fmla="val 16933"/>
              <a:gd name="adj3" fmla="val 2687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019709" y="4929198"/>
            <a:ext cx="642942" cy="10001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876965" y="4143380"/>
            <a:ext cx="2643206" cy="1071570"/>
          </a:xfrm>
          <a:prstGeom prst="wedgeRoundRectCallout">
            <a:avLst>
              <a:gd name="adj1" fmla="val -57543"/>
              <a:gd name="adj2" fmla="val 5158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Alert: </a:t>
            </a:r>
            <a:r>
              <a:rPr lang="ko-KR" altLang="en-US" sz="1100" smtClean="0"/>
              <a:t>패킷 </a:t>
            </a:r>
            <a:r>
              <a:rPr lang="en-US" altLang="ko-KR" sz="1100" smtClean="0"/>
              <a:t>pass  + logging</a:t>
            </a:r>
          </a:p>
          <a:p>
            <a:r>
              <a:rPr lang="en-US" altLang="ko-KR" sz="1100" smtClean="0"/>
              <a:t>Drop: </a:t>
            </a:r>
            <a:r>
              <a:rPr lang="ko-KR" altLang="en-US" sz="1100" smtClean="0"/>
              <a:t>패킷 </a:t>
            </a:r>
            <a:r>
              <a:rPr lang="en-US" altLang="ko-KR" sz="1100" smtClean="0"/>
              <a:t>drop  + logging</a:t>
            </a:r>
          </a:p>
          <a:p>
            <a:r>
              <a:rPr lang="en-US" altLang="ko-KR" sz="1100" smtClean="0"/>
              <a:t>Pass: </a:t>
            </a:r>
            <a:r>
              <a:rPr lang="ko-KR" altLang="en-US" sz="1100" smtClean="0"/>
              <a:t>패킷 </a:t>
            </a:r>
            <a:r>
              <a:rPr lang="en-US" altLang="ko-KR" sz="1100" smtClean="0"/>
              <a:t>pass</a:t>
            </a:r>
          </a:p>
          <a:p>
            <a:r>
              <a:rPr lang="en-US" altLang="ko-KR" sz="1100" smtClean="0"/>
              <a:t>Reject: </a:t>
            </a:r>
            <a:r>
              <a:rPr lang="ko-KR" altLang="en-US" sz="1100" smtClean="0"/>
              <a:t>패킷 </a:t>
            </a:r>
            <a:r>
              <a:rPr lang="en-US" altLang="ko-KR" sz="1100" smtClean="0"/>
              <a:t>drop + reset + logging</a:t>
            </a:r>
          </a:p>
          <a:p>
            <a:r>
              <a:rPr lang="en-US" altLang="ko-KR" sz="1100" smtClean="0"/>
              <a:t>Sreject: </a:t>
            </a:r>
            <a:r>
              <a:rPr lang="ko-KR" altLang="en-US" sz="1100" smtClean="0"/>
              <a:t>패킷 </a:t>
            </a:r>
            <a:r>
              <a:rPr lang="en-US" altLang="ko-KR" sz="1100" smtClean="0"/>
              <a:t>drop + reset</a:t>
            </a:r>
          </a:p>
          <a:p>
            <a:r>
              <a:rPr lang="en-US" altLang="ko-KR" sz="1100" smtClean="0"/>
              <a:t>Sdrop : </a:t>
            </a:r>
            <a:r>
              <a:rPr lang="ko-KR" altLang="en-US" sz="1100" smtClean="0"/>
              <a:t>패킷 </a:t>
            </a:r>
            <a:r>
              <a:rPr lang="en-US" altLang="ko-KR" sz="1100" smtClean="0"/>
              <a:t>drop</a:t>
            </a:r>
            <a:endParaRPr lang="ko-KR" altLang="en-US" sz="11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정책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Custom Signature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5143536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1. Custom-signature WebUI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4855732" cy="450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그룹 4"/>
          <p:cNvGrpSpPr/>
          <p:nvPr/>
        </p:nvGrpSpPr>
        <p:grpSpPr>
          <a:xfrm>
            <a:off x="5429256" y="1214422"/>
            <a:ext cx="3571900" cy="5286412"/>
            <a:chOff x="4605338" y="1428736"/>
            <a:chExt cx="4324380" cy="528641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4605338" y="1428736"/>
              <a:ext cx="4320000" cy="5286412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sh run ip ips 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enable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policy 0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severity critical policy drop</a:t>
              </a: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custom-signature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custom-signature sid 1 policy alert desc test protocol tcp content test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(2)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lvl="0" indent="-228600">
                <a:buAutoNum type="arabicParenBoth"/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IPS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정책에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custom-signature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적용 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lvl="0" indent="-228600">
                <a:buAutoNum type="arabicParenBoth"/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Custom Signature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Custom-signature 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1529697" y="4666550"/>
            <a:ext cx="3970990" cy="119134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/>
          </a:p>
        </p:txBody>
      </p:sp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57158" y="1253527"/>
            <a:ext cx="521493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latin typeface="맑은 고딕" pitchFamily="50" charset="-127"/>
                <a:ea typeface="맑은 고딕" pitchFamily="50" charset="-127"/>
              </a:rPr>
              <a:t>Kaspersky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latin typeface="맑은 고딕" pitchFamily="50" charset="-127"/>
                <a:ea typeface="맑은 고딕" pitchFamily="50" charset="-127"/>
              </a:rPr>
              <a:t>SafeStream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Signatures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Stream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기반 탐지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 -&gt; Full File Proxy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필요하지 않음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latin typeface="맑은 고딕" pitchFamily="50" charset="-127"/>
                <a:ea typeface="맑은 고딕" pitchFamily="50" charset="-127"/>
              </a:rPr>
              <a:t>Octeon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DFA(Pattern Match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가속기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를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이용하여 고성능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Latency </a:t>
            </a:r>
            <a:r>
              <a:rPr lang="ko-KR" altLang="en-US" sz="2000" b="1" smtClean="0">
                <a:latin typeface="맑은 고딕" pitchFamily="50" charset="-127"/>
                <a:ea typeface="맑은 고딕" pitchFamily="50" charset="-127"/>
              </a:rPr>
              <a:t>최소화</a:t>
            </a:r>
            <a:endParaRPr lang="en-US" altLang="ko-KR" sz="2000" b="1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smtClean="0">
                <a:latin typeface="맑은 고딕" pitchFamily="50" charset="-127"/>
                <a:ea typeface="맑은 고딕" pitchFamily="50" charset="-127"/>
              </a:rPr>
              <a:t> Viruses, Trojans, worms, malware </a:t>
            </a:r>
            <a:r>
              <a:rPr lang="ko-KR" altLang="en-US" sz="2000" b="1" smtClean="0">
                <a:latin typeface="맑은 고딕" pitchFamily="50" charset="-127"/>
                <a:ea typeface="맑은 고딕" pitchFamily="50" charset="-127"/>
              </a:rPr>
              <a:t>등을 고속으로 탐지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86446" y="1643063"/>
            <a:ext cx="3143242" cy="41433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Wingdings" pitchFamily="2" charset="2"/>
              <a:buChar char="v"/>
              <a:defRPr/>
            </a:pP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Virus Signature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분류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Backdoor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Exploit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Worm</a:t>
            </a:r>
          </a:p>
          <a:p>
            <a:pPr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email,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irc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net, p2p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Rootkit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Trojan</a:t>
            </a:r>
          </a:p>
          <a:p>
            <a:pPr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clicker, downloader,</a:t>
            </a:r>
          </a:p>
          <a:p>
            <a:pPr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dropper, proxy,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psw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spy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Virus</a:t>
            </a:r>
          </a:p>
          <a:p>
            <a:pPr>
              <a:defRPr/>
            </a:pP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04942" y="4748222"/>
            <a:ext cx="3829077" cy="104299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</a:t>
            </a:r>
            <a:endParaRPr lang="ko-KR" altLang="en-US" sz="1000" dirty="0"/>
          </a:p>
        </p:txBody>
      </p:sp>
      <p:grpSp>
        <p:nvGrpSpPr>
          <p:cNvPr id="2" name="그룹 42"/>
          <p:cNvGrpSpPr/>
          <p:nvPr/>
        </p:nvGrpSpPr>
        <p:grpSpPr>
          <a:xfrm>
            <a:off x="4316564" y="4733934"/>
            <a:ext cx="755502" cy="1074738"/>
            <a:chOff x="4030812" y="4805372"/>
            <a:chExt cx="755502" cy="1074738"/>
          </a:xfrm>
        </p:grpSpPr>
        <p:sp>
          <p:nvSpPr>
            <p:cNvPr id="41" name="Rectangle 22"/>
            <p:cNvSpPr>
              <a:spLocks noChangeArrowheads="1"/>
            </p:cNvSpPr>
            <p:nvPr/>
          </p:nvSpPr>
          <p:spPr bwMode="auto">
            <a:xfrm>
              <a:off x="4030812" y="4805372"/>
              <a:ext cx="755502" cy="1074738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ko-KR" b="1" dirty="0">
                  <a:solidFill>
                    <a:srgbClr val="009900"/>
                  </a:solidFill>
                  <a:latin typeface="Segoe UI" pitchFamily="34" charset="0"/>
                  <a:cs typeface="Segoe UI" pitchFamily="34" charset="0"/>
                </a:rPr>
                <a:t>01000</a:t>
              </a:r>
            </a:p>
            <a:p>
              <a:pPr algn="ctr"/>
              <a:r>
                <a:rPr lang="en-US" altLang="ko-KR" b="1" dirty="0">
                  <a:solidFill>
                    <a:srgbClr val="009900"/>
                  </a:solidFill>
                  <a:latin typeface="Segoe UI" pitchFamily="34" charset="0"/>
                  <a:cs typeface="Segoe UI" pitchFamily="34" charset="0"/>
                </a:rPr>
                <a:t>11101</a:t>
              </a:r>
            </a:p>
            <a:p>
              <a:pPr algn="ctr"/>
              <a:r>
                <a:rPr lang="en-US" altLang="ko-KR" b="1" dirty="0">
                  <a:solidFill>
                    <a:srgbClr val="009900"/>
                  </a:solidFill>
                  <a:latin typeface="Segoe UI" pitchFamily="34" charset="0"/>
                  <a:cs typeface="Segoe UI" pitchFamily="34" charset="0"/>
                </a:rPr>
                <a:t>00000</a:t>
              </a:r>
            </a:p>
            <a:p>
              <a:pPr algn="ctr"/>
              <a:r>
                <a:rPr lang="en-US" altLang="ko-KR" b="1" dirty="0">
                  <a:solidFill>
                    <a:srgbClr val="009900"/>
                  </a:solidFill>
                  <a:latin typeface="Segoe UI" pitchFamily="34" charset="0"/>
                  <a:cs typeface="Segoe UI" pitchFamily="34" charset="0"/>
                </a:rPr>
                <a:t>01010</a:t>
              </a:r>
            </a:p>
          </p:txBody>
        </p:sp>
        <p:pic>
          <p:nvPicPr>
            <p:cNvPr id="42" name="그림 97" descr="imageres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21832" y="5000636"/>
              <a:ext cx="608014" cy="762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Line 12"/>
          <p:cNvSpPr>
            <a:spLocks noChangeShapeType="1"/>
          </p:cNvSpPr>
          <p:nvPr/>
        </p:nvSpPr>
        <p:spPr bwMode="auto">
          <a:xfrm>
            <a:off x="3643306" y="4757747"/>
            <a:ext cx="502644" cy="0"/>
          </a:xfrm>
          <a:prstGeom prst="line">
            <a:avLst/>
          </a:prstGeom>
          <a:noFill/>
          <a:ln w="19050">
            <a:solidFill>
              <a:srgbClr val="333399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5" name="Line 18"/>
          <p:cNvSpPr>
            <a:spLocks noChangeShapeType="1"/>
          </p:cNvSpPr>
          <p:nvPr/>
        </p:nvSpPr>
        <p:spPr bwMode="auto">
          <a:xfrm>
            <a:off x="3643306" y="5786454"/>
            <a:ext cx="501620" cy="0"/>
          </a:xfrm>
          <a:prstGeom prst="line">
            <a:avLst/>
          </a:prstGeom>
          <a:noFill/>
          <a:ln w="19050">
            <a:solidFill>
              <a:srgbClr val="333399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6" name="그림 45" descr="Kaspersky_icon_by_jvsamon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4572008"/>
            <a:ext cx="1285884" cy="1285884"/>
          </a:xfrm>
          <a:prstGeom prst="rect">
            <a:avLst/>
          </a:prstGeom>
        </p:spPr>
      </p:pic>
      <p:pic>
        <p:nvPicPr>
          <p:cNvPr id="35871" name="Picture 31" descr="C:\Documents and Settings\Administrator\Local Settings\Temporary Internet Files\Content.IE5\8A1CPQVP\MCj0234140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5918" y="4929198"/>
            <a:ext cx="788509" cy="7261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31" descr="C:\Documents and Settings\Administrator\Local Settings\Temporary Internet Files\Content.IE5\8A1CPQVP\MCj0234140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1736" y="4929198"/>
            <a:ext cx="788509" cy="7261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31" descr="C:\Documents and Settings\Administrator\Local Settings\Temporary Internet Files\Content.IE5\8A1CPQVP\MCj0234140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8992" y="4929198"/>
            <a:ext cx="788509" cy="7261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Anti-Virus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란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Anti-Virus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2583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IPS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객체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(Profile)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1643050"/>
          <a:ext cx="8501122" cy="3786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1966"/>
                <a:gridCol w="4429156"/>
              </a:tblGrid>
              <a:tr h="36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13024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*B-UTM-1# sh run license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313024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signature location disk1:/NSIG_2400UX_E002.sig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(1): IPS Signature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파일 위치 설정 </a:t>
                      </a:r>
                    </a:p>
                  </a:txBody>
                  <a:tcPr marL="45720" marR="45720" anchor="ctr"/>
                </a:tc>
              </a:tr>
              <a:tr h="313024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signature custom location disk1:/custom.ndb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313024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*B-UTM-1# sh run ip ips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313024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ip ips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(2): IPS / Anti-Virus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구동 설정 </a:t>
                      </a:r>
                    </a:p>
                  </a:txBody>
                  <a:tcPr marL="45720" marR="45720" anchor="ctr"/>
                </a:tc>
              </a:tr>
              <a:tr h="313024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ip ips policy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(3): IPS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룰에 적용할 기본 정책 설정 </a:t>
                      </a:r>
                    </a:p>
                  </a:txBody>
                  <a:tcPr marL="45720" marR="45720" anchor="ctr"/>
                </a:tc>
              </a:tr>
              <a:tr h="313024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i="0" u="none" strike="noStrike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group virus-exploit policy drop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(4): Anti-Virus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그룹 </a:t>
                      </a: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drop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설정 </a:t>
                      </a:r>
                    </a:p>
                  </a:txBody>
                  <a:tcPr marL="45720" marR="45720" anchor="ctr"/>
                </a:tc>
              </a:tr>
              <a:tr h="1226779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group virus-im-worm policy drop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group virus-irc-worm policy drop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group virus-net-worm policy drop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group virus-p2p-worm policy drop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group virus-win32-virus policy drop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group virus-win32-worm policy drop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Anti-Virus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29571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IPS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객체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(Profile) rule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적용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1643047"/>
          <a:ext cx="8501122" cy="4643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098"/>
                <a:gridCol w="3429024"/>
              </a:tblGrid>
              <a:tr h="313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*B-UTM-1# sh run ip rule 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 rule 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6985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source 20.20.20.0/24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destination any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policy pass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log connections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438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ips inspection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kern="120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(1): Rule</a:t>
                      </a:r>
                      <a:r>
                        <a:rPr lang="ko-KR" altLang="en-US" sz="1100" b="1" i="0" u="none" strike="noStrike" kern="120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100" b="1" i="0" u="none" strike="noStrike" kern="120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IPS </a:t>
                      </a:r>
                      <a:r>
                        <a:rPr lang="ko-KR" altLang="en-US" sz="1100" b="1" i="0" u="none" strike="noStrike" kern="120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기본 정책 </a:t>
                      </a:r>
                      <a:r>
                        <a:rPr lang="ko-KR" altLang="en-US" sz="1100" b="1" i="0" u="none" strike="noStrike" kern="120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설정</a:t>
                      </a:r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</a:br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   IPS </a:t>
                      </a:r>
                      <a:r>
                        <a:rPr lang="ko-KR" altLang="en-US" sz="1100" b="1" i="0" u="none" strike="noStrike" kern="120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객체 정책 설정 명령</a:t>
                      </a:r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(ips inspection policy 20)</a:t>
                      </a:r>
                      <a:endParaRPr lang="ko-KR" altLang="en-US" sz="1100" b="1" i="0" u="none" strike="noStrike" kern="1200">
                        <a:solidFill>
                          <a:srgbClr val="C00000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 kern="1200">
                        <a:solidFill>
                          <a:srgbClr val="C00000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*B-UTM-1# sh signature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kern="120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(2):  Signature </a:t>
                      </a:r>
                      <a:r>
                        <a:rPr lang="ko-KR" altLang="en-US" sz="1100" b="1" i="0" u="none" strike="noStrike" kern="120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패턴 상태 확인</a:t>
                      </a:r>
                      <a:r>
                        <a:rPr lang="en-US" altLang="ko-KR" sz="1100" b="1" i="0" u="none" strike="noStrike" kern="120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b="1" i="0" u="none" strike="noStrike" kern="1200">
                        <a:solidFill>
                          <a:srgbClr val="C00000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Name                 Count    Revision     Last Updated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IPLoc                106146   20090513001  Wed May 13 15:45:57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IPSAV                3668     20091016001  Fri Oct 16 10:31:02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KISCOM               574273   20091024001  Sat Oct 24 04:53:01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Kaspersky            1        20091016001  Fri Oct 16 09:51:36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Malware              284105   20091026010  Mon Oct 26 09:53:16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Phishing             24566    20090605013  Fri Jun 05 17:15:13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661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Spam                 57       20090513001  Wed May 13 14:35:21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Anti-Virus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Anti-Virus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객체 설정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85926"/>
            <a:ext cx="8377612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Anti-Virus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Anti-Virus 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객체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Rule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적용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7"/>
            <a:ext cx="6643734" cy="454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Whitelist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596" y="1221984"/>
            <a:ext cx="6688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IPS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탐지에서 예외 처리를 하기 위한 기능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패턴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,anomaly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선택 가능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57158" y="1643050"/>
          <a:ext cx="8643998" cy="230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94"/>
                <a:gridCol w="4143404"/>
              </a:tblGrid>
              <a:tr h="294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White list </a:t>
                      </a:r>
                      <a:r>
                        <a:rPr lang="ko-KR" altLang="en-US" sz="1400" baseline="0" dirty="0" smtClean="0"/>
                        <a:t>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sh run ip ips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IPS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전체 설정 보기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 ips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 ips policy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ip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ips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whitelist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192.168.1.55/32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sid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 dirty="0" smtClean="0">
                          <a:solidFill>
                            <a:srgbClr val="C00000"/>
                          </a:solidFill>
                          <a:latin typeface="맑은 고딕"/>
                        </a:rPr>
                        <a:t>all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(2) : IPS </a:t>
                      </a:r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탐지 제외 처리 모든 </a:t>
                      </a:r>
                      <a:r>
                        <a:rPr lang="en-US" altLang="ko-KR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sid </a:t>
                      </a:r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를 제외 </a:t>
                      </a:r>
                    </a:p>
                  </a:txBody>
                  <a:tcPr marL="9525" marR="9525" marT="9525" marB="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ip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ips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whitelist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192.168.1.44/32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sid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2000003225 description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Test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(3)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특정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sid(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패턴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만 지정하여 제외 설정 </a:t>
                      </a:r>
                    </a:p>
                  </a:txBody>
                  <a:tcPr marL="9525" marR="9525" marT="9525" marB="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ip ips whitelist 192.168.1.55/32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anomaly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맑은 고딕"/>
                        </a:rPr>
                        <a:t>(4) : anomaly</a:t>
                      </a:r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만 지정 하여 제외 설정 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333514" y="6119336"/>
            <a:ext cx="3782254" cy="33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200" b="1" smtClean="0">
                <a:latin typeface="Segoe UI" pitchFamily="34" charset="0"/>
                <a:ea typeface="맑은 고딕" pitchFamily="50" charset="-127"/>
              </a:rPr>
              <a:t> Whitelist </a:t>
            </a:r>
            <a:r>
              <a:rPr lang="ko-KR" altLang="en-US" sz="1200" b="1" smtClean="0">
                <a:latin typeface="Segoe UI" pitchFamily="34" charset="0"/>
                <a:ea typeface="맑은 고딕" pitchFamily="50" charset="-127"/>
              </a:rPr>
              <a:t>기능은 </a:t>
            </a:r>
            <a:r>
              <a:rPr lang="en-US" altLang="ko-KR" sz="1200" b="1" smtClean="0">
                <a:latin typeface="Segoe UI" pitchFamily="34" charset="0"/>
                <a:ea typeface="맑은 고딕" pitchFamily="50" charset="-127"/>
              </a:rPr>
              <a:t>Source IP </a:t>
            </a:r>
            <a:r>
              <a:rPr lang="ko-KR" altLang="en-US" sz="1200" b="1" smtClean="0">
                <a:latin typeface="Segoe UI" pitchFamily="34" charset="0"/>
                <a:ea typeface="맑은 고딕" pitchFamily="50" charset="-127"/>
              </a:rPr>
              <a:t>기준 으로 예외 처리함</a:t>
            </a:r>
            <a:endParaRPr lang="en-US" altLang="ko-KR" sz="12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8596" y="4071942"/>
            <a:ext cx="2290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Whitelist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상태 보기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57158" y="4493008"/>
          <a:ext cx="8643998" cy="155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776"/>
                <a:gridCol w="4929222"/>
              </a:tblGrid>
              <a:tr h="294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/>
                        <a:t>White list </a:t>
                      </a:r>
                      <a:r>
                        <a:rPr lang="ko-KR" altLang="en-US" sz="1400" baseline="0" smtClean="0"/>
                        <a:t>상태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ips whitelist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whitelist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상태 명령어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1:192.168.1.165/32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sid(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패턴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) all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설정된 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2:192.168.1.55/32 sid:2000003225</a:t>
                      </a:r>
                      <a:endParaRPr lang="en-US" altLang="ko-KR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특정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sid(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패턴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)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 된경우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3:192.168.1.1/32 anomaly: user-add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anomaly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기능만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whitelist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4:192.168.1.102/32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anomaly: session-add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정상 적인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TCP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세션은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anomaly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whitelist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에 자동 등록됨</a:t>
                      </a:r>
                      <a:endParaRPr lang="ko-KR" alt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Users\gskim\Desktop\UTM\넥스지(NEXG)\VF 1408\VF1408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695" y="1453039"/>
            <a:ext cx="7436644" cy="978694"/>
          </a:xfrm>
          <a:prstGeom prst="rect">
            <a:avLst/>
          </a:prstGeom>
          <a:noFill/>
        </p:spPr>
      </p:pic>
      <p:sp>
        <p:nvSpPr>
          <p:cNvPr id="25614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1408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607" name="Rectangle 14"/>
          <p:cNvSpPr>
            <a:spLocks noChangeArrowheads="1"/>
          </p:cNvSpPr>
          <p:nvPr/>
        </p:nvSpPr>
        <p:spPr bwMode="auto">
          <a:xfrm>
            <a:off x="2885389" y="1842488"/>
            <a:ext cx="1252534" cy="484182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8" name="Rectangle 15"/>
          <p:cNvSpPr>
            <a:spLocks noChangeArrowheads="1"/>
          </p:cNvSpPr>
          <p:nvPr/>
        </p:nvSpPr>
        <p:spPr bwMode="auto">
          <a:xfrm>
            <a:off x="4324546" y="1742768"/>
            <a:ext cx="2157426" cy="61466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모서리가 둥근 사각형 설명선 32"/>
          <p:cNvSpPr/>
          <p:nvPr/>
        </p:nvSpPr>
        <p:spPr>
          <a:xfrm>
            <a:off x="4191978" y="2485430"/>
            <a:ext cx="1668467" cy="357188"/>
          </a:xfrm>
          <a:prstGeom prst="wedgeRoundRectCallout">
            <a:avLst>
              <a:gd name="adj1" fmla="val -18653"/>
              <a:gd name="adj2" fmla="val -1199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6 x 10/100/1000 Copper Switch Port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사각형 설명선 34"/>
          <p:cNvSpPr/>
          <p:nvPr/>
        </p:nvSpPr>
        <p:spPr>
          <a:xfrm>
            <a:off x="2104236" y="2476003"/>
            <a:ext cx="1757362" cy="369900"/>
          </a:xfrm>
          <a:prstGeom prst="wedgeRoundRectCallout">
            <a:avLst>
              <a:gd name="adj1" fmla="val 30784"/>
              <a:gd name="adj2" fmla="val -10620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10/100/1000 Copper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WAN Port 1 x L2 Bypass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57225" y="2928934"/>
          <a:ext cx="7500989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201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1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Internal USB 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WAN 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Switch Port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809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100~240V, 65W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462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250,000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CC(EAL4)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출고 가능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7" name="모서리가 둥근 사각형 설명선 37"/>
          <p:cNvSpPr/>
          <p:nvPr/>
        </p:nvSpPr>
        <p:spPr>
          <a:xfrm>
            <a:off x="7741046" y="1285860"/>
            <a:ext cx="500066" cy="311172"/>
          </a:xfrm>
          <a:prstGeom prst="wedgeRoundRectCallout">
            <a:avLst>
              <a:gd name="adj1" fmla="val -60338"/>
              <a:gd name="adj2" fmla="val 9894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17475" y="0"/>
            <a:ext cx="902652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1400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모서리가 둥근 사각형 설명선 36"/>
          <p:cNvSpPr/>
          <p:nvPr/>
        </p:nvSpPr>
        <p:spPr>
          <a:xfrm>
            <a:off x="6480920" y="1056670"/>
            <a:ext cx="785813" cy="290203"/>
          </a:xfrm>
          <a:prstGeom prst="wedgeRoundRectCallout">
            <a:avLst>
              <a:gd name="adj1" fmla="val 17597"/>
              <a:gd name="adj2" fmla="val 11051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AUX Port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37"/>
          <p:cNvSpPr/>
          <p:nvPr/>
        </p:nvSpPr>
        <p:spPr>
          <a:xfrm>
            <a:off x="6831206" y="2457149"/>
            <a:ext cx="811213" cy="311172"/>
          </a:xfrm>
          <a:prstGeom prst="wedgeRoundRectCallout">
            <a:avLst>
              <a:gd name="adj1" fmla="val -28491"/>
              <a:gd name="adj2" fmla="val -11915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7401239" y="1795352"/>
            <a:ext cx="285751" cy="56207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6744877" y="1880664"/>
            <a:ext cx="423194" cy="333375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6744877" y="1571613"/>
            <a:ext cx="423194" cy="316598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Blacklist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596" y="1221984"/>
            <a:ext cx="61269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sz="1600" b="1" smtClean="0">
                <a:latin typeface="Segoe UI" pitchFamily="34" charset="0"/>
                <a:ea typeface="맑은 고딕" pitchFamily="50" charset="-127"/>
              </a:rPr>
              <a:t>DDoS</a:t>
            </a:r>
            <a:r>
              <a:rPr lang="ko-KR" altLang="en-US" sz="1600" b="1" smtClean="0">
                <a:latin typeface="Segoe UI" pitchFamily="34" charset="0"/>
                <a:ea typeface="맑은 고딕" pitchFamily="50" charset="-127"/>
              </a:rPr>
              <a:t>나 </a:t>
            </a:r>
            <a:r>
              <a:rPr lang="en-US" altLang="ko-KR" sz="1600" b="1" smtClean="0">
                <a:latin typeface="Segoe UI" pitchFamily="34" charset="0"/>
                <a:ea typeface="맑은 고딕" pitchFamily="50" charset="-127"/>
              </a:rPr>
              <a:t>Dos </a:t>
            </a:r>
            <a:r>
              <a:rPr lang="ko-KR" altLang="en-US" sz="1600" b="1" smtClean="0">
                <a:latin typeface="Segoe UI" pitchFamily="34" charset="0"/>
                <a:ea typeface="맑은 고딕" pitchFamily="50" charset="-127"/>
              </a:rPr>
              <a:t>공격자의 아이피를 특정 설정 시간동안 차단 기능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57158" y="1571612"/>
          <a:ext cx="8643998" cy="1055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726"/>
                <a:gridCol w="3143272"/>
              </a:tblGrid>
              <a:tr h="294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/>
                        <a:t>Blacklist </a:t>
                      </a:r>
                      <a:r>
                        <a:rPr lang="ko-KR" altLang="en-US" sz="1400" baseline="0" smtClean="0"/>
                        <a:t>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*B-UTM-1# conf 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ip ips blacklist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192.168.1.55/32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dst-port 80 blocking-time 60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특정 아이피 와 목적지 포트를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60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초 동안 차단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03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*B-UTM-1(config)# end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285720" y="6072206"/>
            <a:ext cx="58375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1200" b="1" smtClean="0">
                <a:latin typeface="Segoe UI" pitchFamily="34" charset="0"/>
                <a:ea typeface="맑은 고딕" pitchFamily="50" charset="-127"/>
              </a:rPr>
              <a:t> User add</a:t>
            </a:r>
            <a:r>
              <a:rPr lang="ko-KR" altLang="en-US" sz="12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en-US" altLang="ko-KR" sz="1200" b="1" smtClean="0">
                <a:latin typeface="Segoe UI" pitchFamily="34" charset="0"/>
                <a:ea typeface="맑은 고딕" pitchFamily="50" charset="-127"/>
              </a:rPr>
              <a:t>blacklist</a:t>
            </a:r>
            <a:r>
              <a:rPr lang="ko-KR" altLang="en-US" sz="1200" b="1" smtClean="0">
                <a:latin typeface="Segoe UI" pitchFamily="34" charset="0"/>
                <a:ea typeface="맑은 고딕" pitchFamily="50" charset="-127"/>
              </a:rPr>
              <a:t>는 </a:t>
            </a:r>
            <a:r>
              <a:rPr lang="en-US" altLang="ko-KR" sz="1200" b="1" smtClean="0">
                <a:latin typeface="Segoe UI" pitchFamily="34" charset="0"/>
                <a:ea typeface="맑은 고딕" pitchFamily="50" charset="-127"/>
              </a:rPr>
              <a:t>Destination IP </a:t>
            </a:r>
            <a:r>
              <a:rPr lang="ko-KR" altLang="en-US" sz="1200" b="1" smtClean="0">
                <a:latin typeface="Segoe UI" pitchFamily="34" charset="0"/>
                <a:ea typeface="맑은 고딕" pitchFamily="50" charset="-127"/>
              </a:rPr>
              <a:t>기준 으로 차단함</a:t>
            </a:r>
            <a:endParaRPr lang="en-US" altLang="ko-KR" sz="12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1200" b="1" smtClean="0">
                <a:latin typeface="Segoe UI" pitchFamily="34" charset="0"/>
                <a:ea typeface="맑은 고딕" pitchFamily="50" charset="-127"/>
              </a:rPr>
              <a:t> Traffic anomaly blacklist</a:t>
            </a:r>
            <a:r>
              <a:rPr lang="ko-KR" altLang="en-US" sz="1200" b="1" smtClean="0">
                <a:latin typeface="Segoe UI" pitchFamily="34" charset="0"/>
                <a:ea typeface="맑은 고딕" pitchFamily="50" charset="-127"/>
              </a:rPr>
              <a:t>는 </a:t>
            </a:r>
            <a:r>
              <a:rPr lang="en-US" altLang="ko-KR" sz="1200" b="1" smtClean="0">
                <a:latin typeface="Segoe UI" pitchFamily="34" charset="0"/>
                <a:ea typeface="맑은 고딕" pitchFamily="50" charset="-127"/>
              </a:rPr>
              <a:t>Source / Destination IP </a:t>
            </a:r>
            <a:r>
              <a:rPr lang="ko-KR" altLang="en-US" sz="1200" b="1" smtClean="0">
                <a:latin typeface="Segoe UI" pitchFamily="34" charset="0"/>
                <a:ea typeface="맑은 고딕" pitchFamily="50" charset="-127"/>
              </a:rPr>
              <a:t>기준 으로 차단 할 수 있음</a:t>
            </a:r>
            <a:endParaRPr lang="en-US" altLang="ko-KR" sz="12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8596" y="2937899"/>
            <a:ext cx="2222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blacklist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상태 보기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57158" y="3317004"/>
          <a:ext cx="8643998" cy="2755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4908"/>
                <a:gridCol w="3929090"/>
              </a:tblGrid>
              <a:tr h="287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/>
                        <a:t>Blacklist </a:t>
                      </a:r>
                      <a:r>
                        <a:rPr lang="ko-KR" altLang="en-US" sz="1400" baseline="0" smtClean="0"/>
                        <a:t>상태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298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ip ips blacklist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2298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IPS Anomaly Blacklists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4829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Flooding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: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[sid : 2000007] action = alert index = 1740 counter = 35756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protocol =   17, addr =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192.168.1.55,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dport =   514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blacklist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등록된 정보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(sid : 2000007 = udpflooding)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5626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Flooding_DST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ARP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Flooding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EchoLoop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4829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PortScan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[sid : 2000016] action = alert index = 18188 counter = 5734</a:t>
                      </a:r>
                    </a:p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protocol =   17, saddr = </a:t>
                      </a:r>
                      <a:r>
                        <a:rPr lang="pt-BR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192.168.1.44, </a:t>
                      </a: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daddr = </a:t>
                      </a:r>
                      <a:r>
                        <a:rPr lang="pt-BR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168.126.63.2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anchor="ctr"/>
                </a:tc>
              </a:tr>
              <a:tr h="375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Sweep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Define</a:t>
                      </a: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285720" y="2652147"/>
            <a:ext cx="60051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1200" b="1" smtClean="0">
                <a:latin typeface="Segoe UI" pitchFamily="34" charset="0"/>
                <a:ea typeface="맑은 고딕" pitchFamily="50" charset="-127"/>
              </a:rPr>
              <a:t>Blacklist</a:t>
            </a:r>
            <a:r>
              <a:rPr lang="ko-KR" altLang="en-US" sz="1200" b="1" smtClean="0">
                <a:latin typeface="Segoe UI" pitchFamily="34" charset="0"/>
                <a:ea typeface="맑은 고딕" pitchFamily="50" charset="-127"/>
              </a:rPr>
              <a:t>에 등록된 상태에서 패킷이 계속 흐를경우 </a:t>
            </a:r>
            <a:r>
              <a:rPr lang="en-US" altLang="ko-KR" sz="1200" b="1" smtClean="0">
                <a:latin typeface="Segoe UI" pitchFamily="34" charset="0"/>
                <a:ea typeface="맑은 고딕" pitchFamily="50" charset="-127"/>
              </a:rPr>
              <a:t> blocking-time</a:t>
            </a:r>
            <a:r>
              <a:rPr lang="ko-KR" altLang="en-US" sz="1200" b="1" smtClean="0">
                <a:latin typeface="Segoe UI" pitchFamily="34" charset="0"/>
                <a:ea typeface="맑은 고딕" pitchFamily="50" charset="-127"/>
              </a:rPr>
              <a:t>은 줄어들지 않음</a:t>
            </a:r>
            <a:endParaRPr lang="en-US" altLang="ko-KR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Anti Evasion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5357818" y="4071942"/>
            <a:ext cx="3714776" cy="2286016"/>
            <a:chOff x="5181921" y="1428736"/>
            <a:chExt cx="3747796" cy="2286016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181922" y="1428736"/>
              <a:ext cx="3743416" cy="2286016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sh run ip ips 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enable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policy 0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anti-evasion uri-obfuscate port 80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ips anti-evasion uri-obfuscate port 8080</a:t>
              </a: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lvl="0" indent="-228600">
                <a:buAutoNum type="arabicParenBoth"/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uri-obfuscate port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선택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5181921" y="1428736"/>
              <a:ext cx="3747796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Anti Evasion 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214283" y="1214422"/>
            <a:ext cx="8572560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1400" b="1" smtClean="0">
                <a:solidFill>
                  <a:srgbClr val="C00000"/>
                </a:solidFill>
                <a:latin typeface="+mn-lt"/>
                <a:ea typeface="맑은 고딕" pitchFamily="50" charset="-127"/>
              </a:rPr>
              <a:t>  IPS </a:t>
            </a:r>
            <a:r>
              <a:rPr lang="ko-KR" altLang="en-US" sz="1400" b="1" smtClean="0">
                <a:solidFill>
                  <a:srgbClr val="C00000"/>
                </a:solidFill>
                <a:latin typeface="+mn-lt"/>
                <a:ea typeface="맑은 고딕" pitchFamily="50" charset="-127"/>
              </a:rPr>
              <a:t>우회공격에  대한 대응 하기 위한 기능</a:t>
            </a:r>
            <a:r>
              <a:rPr lang="en-US" altLang="ko-KR" sz="1400" b="1" smtClean="0">
                <a:latin typeface="+mn-lt"/>
                <a:ea typeface="맑은 고딕" pitchFamily="50" charset="-127"/>
              </a:rPr>
              <a:t/>
            </a:r>
            <a:br>
              <a:rPr lang="en-US" altLang="ko-KR" sz="1400" b="1" smtClean="0">
                <a:latin typeface="+mn-lt"/>
                <a:ea typeface="맑은 고딕" pitchFamily="50" charset="-127"/>
              </a:rPr>
            </a:br>
            <a:r>
              <a:rPr lang="en-US" altLang="ko-KR" sz="1000" b="1" smtClean="0">
                <a:latin typeface="+mn-lt"/>
                <a:ea typeface="맑은 고딕" pitchFamily="50" charset="-127"/>
              </a:rPr>
              <a:t>      </a:t>
            </a:r>
            <a:r>
              <a:rPr lang="en-US" altLang="ko-KR" sz="1000" smtClean="0">
                <a:latin typeface="+mn-lt"/>
              </a:rPr>
              <a:t>Web Proxy </a:t>
            </a:r>
            <a:r>
              <a:rPr lang="ko-KR" altLang="en-US" sz="1000" smtClean="0">
                <a:latin typeface="+mn-lt"/>
              </a:rPr>
              <a:t>또는 </a:t>
            </a:r>
            <a:r>
              <a:rPr lang="en-US" altLang="ko-KR" sz="1000" smtClean="0">
                <a:latin typeface="+mn-lt"/>
              </a:rPr>
              <a:t>IPS</a:t>
            </a:r>
            <a:r>
              <a:rPr lang="ko-KR" altLang="en-US" sz="1000" smtClean="0">
                <a:latin typeface="+mn-lt"/>
              </a:rPr>
              <a:t>에서 문자열로 검사하여 문제 여부를 판단 하여야 한다고 할때 대부분 우리가 인지하는 평문을 가지고 확인을 할 것 이다</a:t>
            </a:r>
            <a:r>
              <a:rPr lang="en-US" altLang="ko-KR" sz="1000" smtClean="0">
                <a:latin typeface="+mn-lt"/>
              </a:rPr>
              <a:t>.</a:t>
            </a:r>
            <a:br>
              <a:rPr lang="en-US" altLang="ko-KR" sz="1000" smtClean="0">
                <a:latin typeface="+mn-lt"/>
              </a:rPr>
            </a:br>
            <a:r>
              <a:rPr lang="ko-KR" altLang="en-US" sz="1000" smtClean="0">
                <a:latin typeface="+mn-lt"/>
              </a:rPr>
              <a:t>그런데</a:t>
            </a:r>
            <a:r>
              <a:rPr lang="en-US" altLang="ko-KR" sz="1000" smtClean="0">
                <a:latin typeface="+mn-lt"/>
              </a:rPr>
              <a:t>, </a:t>
            </a:r>
            <a:r>
              <a:rPr lang="ko-KR" altLang="en-US" sz="1000" smtClean="0">
                <a:latin typeface="+mn-lt"/>
              </a:rPr>
              <a:t>이 문자열이 </a:t>
            </a:r>
            <a:r>
              <a:rPr lang="en-US" altLang="ko-KR" sz="1000" smtClean="0">
                <a:latin typeface="+mn-lt"/>
              </a:rPr>
              <a:t>UTF-8</a:t>
            </a:r>
            <a:r>
              <a:rPr lang="ko-KR" altLang="en-US" sz="1000" smtClean="0">
                <a:latin typeface="+mn-lt"/>
              </a:rPr>
              <a:t>과 같은 인코딩 기법으로 변경되어 있을 경우 해당 패턴에 대해서 검사를 통과할 수 있다</a:t>
            </a:r>
            <a:r>
              <a:rPr lang="en-US" altLang="ko-KR" sz="1000" smtClean="0">
                <a:latin typeface="+mn-lt"/>
              </a:rPr>
              <a:t>.</a:t>
            </a:r>
            <a:br>
              <a:rPr lang="en-US" altLang="ko-KR" sz="1000" smtClean="0">
                <a:latin typeface="+mn-lt"/>
              </a:rPr>
            </a:br>
            <a:r>
              <a:rPr lang="ko-KR" altLang="en-US" sz="1000" smtClean="0">
                <a:latin typeface="+mn-lt"/>
              </a:rPr>
              <a:t>해당 문자열만을 단순 검사할 경우 인코딩되었을때는 다른 문자로 치환되어 있기 때문에</a:t>
            </a:r>
            <a:r>
              <a:rPr lang="en-US" altLang="ko-KR" sz="1000" smtClean="0">
                <a:latin typeface="+mn-lt"/>
              </a:rPr>
              <a:t> </a:t>
            </a:r>
            <a:r>
              <a:rPr lang="ko-KR" altLang="en-US" sz="1000" smtClean="0">
                <a:latin typeface="+mn-lt"/>
              </a:rPr>
              <a:t>이러한 부분을 일반화</a:t>
            </a:r>
            <a:r>
              <a:rPr lang="en-US" altLang="ko-KR" sz="1000" smtClean="0">
                <a:latin typeface="+mn-lt"/>
              </a:rPr>
              <a:t>(Normalization) </a:t>
            </a:r>
            <a:r>
              <a:rPr lang="ko-KR" altLang="en-US" sz="1000" smtClean="0">
                <a:latin typeface="+mn-lt"/>
              </a:rPr>
              <a:t>하여 검사 하는 기법이다</a:t>
            </a:r>
            <a:r>
              <a:rPr lang="en-US" altLang="ko-KR" sz="1000" smtClean="0">
                <a:latin typeface="+mn-lt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altLang="ko-KR" sz="1400" b="1" smtClean="0">
                <a:solidFill>
                  <a:srgbClr val="C00000"/>
                </a:solidFill>
                <a:latin typeface="+mn-lt"/>
              </a:rPr>
              <a:t> Host name obfuscation</a:t>
            </a:r>
          </a:p>
          <a:p>
            <a:pPr>
              <a:buNone/>
            </a:pPr>
            <a:r>
              <a:rPr lang="en-US" altLang="ko-KR" sz="1000" smtClean="0">
                <a:latin typeface="+mn-lt"/>
              </a:rPr>
              <a:t>	Decimal – </a:t>
            </a:r>
            <a:r>
              <a:rPr lang="en-US" altLang="ko-KR" sz="1000" smtClean="0">
                <a:latin typeface="+mn-lt"/>
                <a:hlinkClick r:id="rId2"/>
              </a:rPr>
              <a:t>http://211.115.77.211</a:t>
            </a:r>
            <a:endParaRPr lang="en-US" altLang="ko-KR" sz="1000" smtClean="0">
              <a:latin typeface="+mn-lt"/>
            </a:endParaRPr>
          </a:p>
          <a:p>
            <a:pPr>
              <a:buNone/>
            </a:pPr>
            <a:r>
              <a:rPr lang="en-US" altLang="ko-KR" sz="1000" smtClean="0">
                <a:latin typeface="+mn-lt"/>
              </a:rPr>
              <a:t>	Dword – http:// 3532038435/</a:t>
            </a:r>
          </a:p>
          <a:p>
            <a:pPr>
              <a:buNone/>
            </a:pPr>
            <a:r>
              <a:rPr lang="en-US" altLang="ko-KR" sz="1000" smtClean="0">
                <a:latin typeface="+mn-lt"/>
              </a:rPr>
              <a:t>	Octal – </a:t>
            </a:r>
            <a:r>
              <a:rPr lang="en-US" altLang="ko-KR" sz="1000" smtClean="0">
                <a:latin typeface="+mn-lt"/>
                <a:hlinkClick r:id="rId2"/>
              </a:rPr>
              <a:t>http://0323.0163.0115.0323/</a:t>
            </a:r>
            <a:endParaRPr lang="en-US" altLang="ko-KR" sz="1000" smtClean="0">
              <a:latin typeface="+mn-lt"/>
            </a:endParaRPr>
          </a:p>
          <a:p>
            <a:pPr>
              <a:buNone/>
            </a:pPr>
            <a:r>
              <a:rPr lang="en-US" altLang="ko-KR" sz="1000" smtClean="0">
                <a:latin typeface="+mn-lt"/>
              </a:rPr>
              <a:t>	Hexadecimal – </a:t>
            </a:r>
            <a:r>
              <a:rPr lang="en-US" altLang="ko-KR" sz="1000" smtClean="0">
                <a:latin typeface="+mn-lt"/>
                <a:hlinkClick r:id="rId2"/>
              </a:rPr>
              <a:t>http://0xD3.0x73.0x4D.0xD3/</a:t>
            </a:r>
            <a:r>
              <a:rPr lang="en-US" altLang="ko-KR" sz="1000" smtClean="0">
                <a:latin typeface="+mn-lt"/>
              </a:rPr>
              <a:t> or even </a:t>
            </a:r>
            <a:r>
              <a:rPr lang="en-US" altLang="ko-KR" sz="1000" smtClean="0">
                <a:latin typeface="+mn-lt"/>
                <a:hlinkClick r:id="rId2"/>
              </a:rPr>
              <a:t>http://0xD3734DD3/</a:t>
            </a:r>
            <a:endParaRPr lang="en-US" altLang="ko-KR" sz="1000" smtClean="0">
              <a:latin typeface="+mn-lt"/>
            </a:endParaRPr>
          </a:p>
          <a:p>
            <a:pPr>
              <a:buNone/>
            </a:pPr>
            <a:r>
              <a:rPr lang="en-US" altLang="ko-KR" sz="1000" smtClean="0">
                <a:latin typeface="+mn-lt"/>
              </a:rPr>
              <a:t>	In some cases, it may be possible to mix formats (e.g. </a:t>
            </a:r>
            <a:r>
              <a:rPr lang="en-US" altLang="ko-KR" sz="1000" smtClean="0">
                <a:latin typeface="+mn-lt"/>
                <a:hlinkClick r:id="rId2"/>
              </a:rPr>
              <a:t>http://211.0163.0x4DD3</a:t>
            </a:r>
            <a:r>
              <a:rPr lang="en-US" altLang="ko-KR" sz="1000" smtClean="0">
                <a:latin typeface="+mn-lt"/>
              </a:rPr>
              <a:t>).</a:t>
            </a:r>
          </a:p>
          <a:p>
            <a:pPr>
              <a:buFont typeface="Wingdings" pitchFamily="2" charset="2"/>
              <a:buChar char="v"/>
            </a:pPr>
            <a:r>
              <a:rPr lang="en-US" altLang="ko-KR" sz="1400" b="1" smtClean="0">
                <a:solidFill>
                  <a:srgbClr val="C00000"/>
                </a:solidFill>
                <a:latin typeface="+mn-lt"/>
              </a:rPr>
              <a:t> URL obfuscation</a:t>
            </a:r>
          </a:p>
          <a:p>
            <a:pPr>
              <a:buNone/>
            </a:pPr>
            <a:r>
              <a:rPr lang="en-US" altLang="ko-KR" sz="1000" smtClean="0">
                <a:latin typeface="+mn-lt"/>
              </a:rPr>
              <a:t>	Decimal – </a:t>
            </a:r>
            <a:r>
              <a:rPr lang="en-US" altLang="ko-KR" sz="1000" smtClean="0">
                <a:latin typeface="+mn-lt"/>
                <a:hlinkClick r:id="rId2"/>
              </a:rPr>
              <a:t>http://211.115.77.211</a:t>
            </a:r>
            <a:endParaRPr lang="en-US" altLang="ko-KR" sz="1000" smtClean="0">
              <a:latin typeface="+mn-lt"/>
            </a:endParaRPr>
          </a:p>
          <a:p>
            <a:pPr>
              <a:buNone/>
            </a:pPr>
            <a:r>
              <a:rPr lang="en-US" altLang="ko-KR" sz="1000" smtClean="0">
                <a:latin typeface="+mn-lt"/>
              </a:rPr>
              <a:t>	Escape Encoding - %20, Unicode Encoding - %uFD3F</a:t>
            </a:r>
          </a:p>
          <a:p>
            <a:pPr>
              <a:buNone/>
            </a:pPr>
            <a:r>
              <a:rPr lang="en-US" altLang="ko-KR" sz="1000" smtClean="0">
                <a:latin typeface="+mn-lt"/>
              </a:rPr>
              <a:t>	Inappropriate UTF-8 Encoding - .=%2E=%C0%AE=%E0%80%AE=%F0%80%80%AE</a:t>
            </a:r>
          </a:p>
          <a:p>
            <a:pPr>
              <a:buNone/>
            </a:pPr>
            <a:r>
              <a:rPr lang="en-US" altLang="ko-KR" sz="1000" smtClean="0">
                <a:latin typeface="+mn-lt"/>
              </a:rPr>
              <a:t>	Multiple Encoding - \=%35C=%%35%63=%25%35%63</a:t>
            </a:r>
            <a:endParaRPr lang="ko-KR" altLang="en-US" sz="1000" dirty="0">
              <a:latin typeface="+mn-lt"/>
            </a:endParaRPr>
          </a:p>
        </p:txBody>
      </p:sp>
      <p:grpSp>
        <p:nvGrpSpPr>
          <p:cNvPr id="15" name="그룹 4"/>
          <p:cNvGrpSpPr/>
          <p:nvPr/>
        </p:nvGrpSpPr>
        <p:grpSpPr>
          <a:xfrm>
            <a:off x="142876" y="4071942"/>
            <a:ext cx="5000628" cy="2286016"/>
            <a:chOff x="5181921" y="1428736"/>
            <a:chExt cx="5045078" cy="228601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181922" y="1428736"/>
              <a:ext cx="5045077" cy="2286016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5181921" y="1428736"/>
              <a:ext cx="5045078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Anti Evasion WebUI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5000636"/>
            <a:ext cx="4714908" cy="72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6) Layer 7 Filter 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214282" y="1214422"/>
            <a:ext cx="7321235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 </a:t>
            </a:r>
            <a:r>
              <a:rPr lang="ko-KR" altLang="en-US" sz="1400" b="1" smtClean="0">
                <a:latin typeface="Segoe UI" pitchFamily="34" charset="0"/>
                <a:ea typeface="맑은 고딕" pitchFamily="50" charset="-127"/>
              </a:rPr>
              <a:t>각종 서비스나 어플리케이션에서 사용중인 프로그램을 허용</a:t>
            </a: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, </a:t>
            </a:r>
            <a:r>
              <a:rPr lang="ko-KR" altLang="en-US" sz="1400" b="1" smtClean="0">
                <a:latin typeface="Segoe UI" pitchFamily="34" charset="0"/>
                <a:ea typeface="맑은 고딕" pitchFamily="50" charset="-127"/>
              </a:rPr>
              <a:t>차단</a:t>
            </a: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, </a:t>
            </a:r>
            <a:r>
              <a:rPr lang="ko-KR" altLang="en-US" sz="1400" b="1" smtClean="0">
                <a:latin typeface="Segoe UI" pitchFamily="34" charset="0"/>
                <a:ea typeface="맑은 고딕" pitchFamily="50" charset="-127"/>
              </a:rPr>
              <a:t>제어 하기 위한 기능</a:t>
            </a:r>
            <a:endParaRPr lang="en-US" altLang="ko-KR" sz="1400" b="1" smtClean="0">
              <a:latin typeface="Segoe UI" pitchFamily="34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mtClean="0">
              <a:latin typeface="Segoe UI" pitchFamily="34" charset="0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application</a:t>
            </a:r>
            <a:br>
              <a:rPr lang="en-US" altLang="ko-KR" sz="1400" b="1" smtClean="0">
                <a:latin typeface="Segoe UI" pitchFamily="34" charset="0"/>
                <a:ea typeface="맑은 고딕" pitchFamily="50" charset="-127"/>
              </a:rPr>
            </a:b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   IPSec, hotmail, H.323, oracle, pop3, sip, skype, SMTP, ssh, tftp…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Game</a:t>
            </a:r>
            <a:br>
              <a:rPr lang="en-US" altLang="ko-KR" sz="1400" b="1" smtClean="0">
                <a:latin typeface="Segoe UI" pitchFamily="34" charset="0"/>
                <a:ea typeface="맑은 고딕" pitchFamily="50" charset="-127"/>
              </a:rPr>
            </a:b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   battle.net, playstation, quake, wow, xbox, yahoo…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messenger</a:t>
            </a:r>
            <a:br>
              <a:rPr lang="en-US" altLang="ko-KR" sz="1400" b="1" smtClean="0">
                <a:latin typeface="Segoe UI" pitchFamily="34" charset="0"/>
                <a:ea typeface="맑은 고딕" pitchFamily="50" charset="-127"/>
              </a:rPr>
            </a:b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   aol, icq, jabber, jingle, msn, qq…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p2p</a:t>
            </a:r>
            <a:br>
              <a:rPr lang="en-US" altLang="ko-KR" sz="1400" b="1" smtClean="0">
                <a:latin typeface="Segoe UI" pitchFamily="34" charset="0"/>
                <a:ea typeface="맑은 고딕" pitchFamily="50" charset="-127"/>
              </a:rPr>
            </a:br>
            <a:r>
              <a:rPr lang="en-US" altLang="ko-KR" sz="1400" b="1" smtClean="0">
                <a:latin typeface="Segoe UI" pitchFamily="34" charset="0"/>
                <a:ea typeface="맑은 고딕" pitchFamily="50" charset="-127"/>
              </a:rPr>
              <a:t>    edonkey, bittorent, kad, napster, azureus…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4572008"/>
            <a:ext cx="3929090" cy="202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3" y="4572008"/>
            <a:ext cx="264281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68" y="1643050"/>
            <a:ext cx="1785966" cy="465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8596" y="1221984"/>
            <a:ext cx="4081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패턴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서비스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그룹 별로 정책 설정 가능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57158" y="1623315"/>
          <a:ext cx="8643998" cy="409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94"/>
                <a:gridCol w="4143404"/>
              </a:tblGrid>
              <a:tr h="293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L7 Filter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sh run license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signature location disk1:/NSIG.sig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(1): IPS Signature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파일 위치 설정 </a:t>
                      </a:r>
                    </a:p>
                  </a:txBody>
                  <a:tcPr marL="9525" marR="9525" marT="9525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signature custom location disk1:/custom.ndb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sh run ip l7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l7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(2): l7 filter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실행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명령어 </a:t>
                      </a:r>
                    </a:p>
                  </a:txBody>
                  <a:tcPr marL="9525" marR="9525" marT="9525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l7 policy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(3): l7 filter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룰에 적용할 기본 정책 설정 </a:t>
                      </a:r>
                    </a:p>
                  </a:txBody>
                  <a:tcPr marL="9525" marR="9525" marT="9525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application 2013462529 policy alert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(6): l7 filter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패턴 설정 </a:t>
                      </a:r>
                    </a:p>
                  </a:txBody>
                  <a:tcPr marL="9525" marR="9525" marT="9525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service edonkey policy alert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(4): l7 filter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서비스 객체 설정 </a:t>
                      </a:r>
                    </a:p>
                  </a:txBody>
                  <a:tcPr marL="9525" marR="9525" marT="9525" marB="0" anchor="ctr"/>
                </a:tc>
              </a:tr>
              <a:tr h="962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group l7-application policy alert</a:t>
                      </a:r>
                    </a:p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group l7-game policy alert</a:t>
                      </a:r>
                    </a:p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group l7-messenger policy alert</a:t>
                      </a:r>
                    </a:p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group l7-p2p policy alert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(5): l7 filter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그룹 객체 설정 </a:t>
                      </a:r>
                    </a:p>
                  </a:txBody>
                  <a:tcPr marL="9525" marR="9525" marT="9525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406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l7 whitelist 20.20.20.2/32 aid 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(7): l7 filter whitelist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 </a:t>
                      </a:r>
                    </a:p>
                  </a:txBody>
                  <a:tcPr marL="9525" marR="9525" marT="9525" marB="0" anchor="ctr"/>
                </a:tc>
              </a:tr>
              <a:tr h="15743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6) Layer 7 Filter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8596" y="1221984"/>
            <a:ext cx="4081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패턴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서비스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그룹 별로 정책 설정 가능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57158" y="1623310"/>
          <a:ext cx="8643998" cy="4510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84"/>
                <a:gridCol w="3786214"/>
              </a:tblGrid>
              <a:tr h="305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/>
                        <a:t>L7 Filter </a:t>
                      </a:r>
                      <a:r>
                        <a:rPr lang="ko-KR" altLang="en-US" sz="1400" baseline="0" smtClean="0"/>
                        <a:t>설정 적용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*B-UTM-1# sh run ip rule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ip rule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source 192.168.1.0/24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destination 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protocol tcp sport any dport eq 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policy appgw http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log connections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layer7 filtering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(1)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: Rule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에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l7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기본 정책 설정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적용</a:t>
                      </a:r>
                      <a:endParaRPr lang="ko-KR" altLang="en-US" sz="1000" b="1" i="0" u="none" strike="noStrike" smtClean="0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ips inspection policy 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*B-UTM-1# sh signature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(2)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:  Signature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패턴 상태 확인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.</a:t>
                      </a:r>
                      <a:endParaRPr lang="ko-KR" altLang="en-US" sz="1000" b="1" i="0" u="none" strike="noStrike" smtClean="0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72000" marR="0" marT="0" marB="0" anchor="ctr"/>
                </a:tc>
              </a:tr>
              <a:tr h="2245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Name                 Count    Revision     Last Updated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286755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IPLoc                106146   20081216001  Tue Dec 16 13:25:39 UTC 2008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IPSAV                2535     20081217001  Wed Dec 17 03:15:12 UTC 2008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KISCOM               538359   20081216008  Tue Dec 16 13:33:12 UTC 2008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Malware              156273   20081217015  Wed Dec 17 06:46:11 UTC 2008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Phishing             22130    20081217028  Wed Dec 17 06:46:06 UTC 2008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Spam                 57       20081216001  Tue Dec 16 11:59:30 UTC 2008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6) Layer 7 Filter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(2)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6) Layer 7 Filter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1. Layer 7 Filter  WebUI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1643074" cy="438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1928802"/>
            <a:ext cx="6405313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>
            <a:off x="2000232" y="2786058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58069" y="2990847"/>
            <a:ext cx="661992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7158" y="4357694"/>
            <a:ext cx="1500198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3857628"/>
            <a:ext cx="6383046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오른쪽 화살표 15"/>
          <p:cNvSpPr/>
          <p:nvPr/>
        </p:nvSpPr>
        <p:spPr>
          <a:xfrm rot="5400000">
            <a:off x="7286645" y="3428999"/>
            <a:ext cx="607221" cy="32147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8)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실습 교육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9. IPS / Anti-Virus</a:t>
            </a:r>
            <a:endParaRPr lang="ko-KR" altLang="en-US" sz="240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7224" y="1714488"/>
            <a:ext cx="68580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Traffic anomly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를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alert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으로 설정하고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IP accounting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정보를 확인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Protocol anomaly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를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default drop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상태로 설정하고 세부 항목중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alert, disable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하나씩 설정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기본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IPS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정책을 설정 하고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critical group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은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alert virus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그룹은 모두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drop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설정 객체를 만드시오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3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번 항목에 설정한 객체를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IP rule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에 적용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Layer7 Filter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정책 객체를 설정 하고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rule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에 적용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642910" y="1285860"/>
            <a:ext cx="4572032" cy="62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10.1 VPN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기능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10.2 VPN Fail-over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10.3 VPN Load-balancing, Bonding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10.4 IPSec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IKE-ISAKMP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SA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TCP/IP, Tranport &amp; Tunnel Mode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Transport Mode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Transport &amp; Tunnel Mode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cs typeface="Arial" charset="0"/>
              </a:rPr>
              <a:t>10.5 EIX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cs typeface="Arial" charset="0"/>
              </a:rPr>
              <a:t>패킷 구조 및 </a:t>
            </a:r>
            <a:r>
              <a:rPr kumimoji="0" lang="en-US" altLang="ko-KR" sz="1400" b="1" smtClean="0">
                <a:latin typeface="+mn-ea"/>
                <a:cs typeface="Arial" charset="0"/>
              </a:rPr>
              <a:t>Flow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cs typeface="Arial" charset="0"/>
              </a:rPr>
              <a:t>구성 및 설정</a:t>
            </a:r>
            <a:endParaRPr kumimoji="0" lang="en-US" altLang="ko-KR" sz="1400" b="1" smtClean="0">
              <a:latin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cs typeface="Arial" charset="0"/>
              </a:rPr>
              <a:t>지점 </a:t>
            </a:r>
            <a:r>
              <a:rPr kumimoji="0" lang="en-US" altLang="ko-KR" sz="1400" b="1" smtClean="0">
                <a:latin typeface="+mn-ea"/>
                <a:cs typeface="Arial" charset="0"/>
              </a:rPr>
              <a:t>EIX </a:t>
            </a:r>
            <a:r>
              <a:rPr kumimoji="0" lang="ko-KR" altLang="en-US" sz="1400" b="1" smtClean="0">
                <a:latin typeface="+mn-ea"/>
                <a:cs typeface="Arial" charset="0"/>
              </a:rPr>
              <a:t>테이블</a:t>
            </a:r>
            <a:endParaRPr kumimoji="0" lang="en-US" altLang="ko-KR" sz="1400" b="1" smtClean="0">
              <a:latin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cs typeface="Arial" charset="0"/>
              </a:rPr>
              <a:t>센터 </a:t>
            </a:r>
            <a:r>
              <a:rPr kumimoji="0" lang="en-US" altLang="ko-KR" sz="1400" b="1" smtClean="0">
                <a:latin typeface="+mn-ea"/>
                <a:cs typeface="Arial" charset="0"/>
              </a:rPr>
              <a:t>EIX </a:t>
            </a:r>
            <a:r>
              <a:rPr kumimoji="0" lang="ko-KR" altLang="en-US" sz="1400" b="1" smtClean="0">
                <a:latin typeface="+mn-ea"/>
                <a:cs typeface="Arial" charset="0"/>
              </a:rPr>
              <a:t>테이블</a:t>
            </a:r>
            <a:endParaRPr kumimoji="0" lang="en-US" altLang="ko-KR" sz="1400" b="1" smtClean="0">
              <a:latin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>
                <a:latin typeface="HY견고딕" pitchFamily="18" charset="-127"/>
                <a:ea typeface="HY견고딕" pitchFamily="18" charset="-127"/>
              </a:rPr>
              <a:t>Chapter </a:t>
            </a:r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10. IPSec VPN + EIX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252597" y="1303928"/>
            <a:ext cx="3462807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10.6 EIX + IPSec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IKE, IPSec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상태 보기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10.7 VPN Client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기능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(1)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WebUI </a:t>
            </a:r>
            <a:r>
              <a:rPr kumimoji="0" lang="ko-KR" altLang="en-US" sz="1400" b="1" smtClean="0">
                <a:latin typeface="+mn-ea"/>
                <a:cs typeface="Arial" charset="0"/>
              </a:rPr>
              <a:t>설정 </a:t>
            </a:r>
            <a:r>
              <a:rPr kumimoji="0" lang="en-US" altLang="ko-KR" sz="1400" b="1" smtClean="0">
                <a:latin typeface="+mn-ea"/>
                <a:cs typeface="Arial" charset="0"/>
              </a:rPr>
              <a:t>(2)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WebUI </a:t>
            </a:r>
            <a:r>
              <a:rPr kumimoji="0" lang="ko-KR" altLang="en-US" sz="1400" b="1" smtClean="0">
                <a:latin typeface="+mn-ea"/>
                <a:cs typeface="Arial" charset="0"/>
              </a:rPr>
              <a:t>설정 </a:t>
            </a:r>
            <a:r>
              <a:rPr kumimoji="0" lang="en-US" altLang="ko-KR" sz="1400" b="1" smtClean="0">
                <a:latin typeface="+mn-ea"/>
                <a:cs typeface="Arial" charset="0"/>
              </a:rPr>
              <a:t>(3)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WebUI </a:t>
            </a:r>
            <a:r>
              <a:rPr kumimoji="0" lang="ko-KR" altLang="en-US" sz="1400" b="1" smtClean="0">
                <a:latin typeface="+mn-ea"/>
                <a:cs typeface="Arial" charset="0"/>
              </a:rPr>
              <a:t>설정 </a:t>
            </a:r>
            <a:r>
              <a:rPr kumimoji="0" lang="en-US" altLang="ko-KR" sz="1400" b="1" smtClean="0">
                <a:latin typeface="+mn-ea"/>
                <a:cs typeface="Arial" charset="0"/>
              </a:rPr>
              <a:t>(4)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CLI </a:t>
            </a:r>
            <a:r>
              <a:rPr kumimoji="0" lang="ko-KR" altLang="en-US" sz="1400" b="1" smtClean="0">
                <a:latin typeface="+mn-ea"/>
                <a:cs typeface="Arial" charset="0"/>
              </a:rPr>
              <a:t>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ea typeface="+mn-ea"/>
                <a:cs typeface="Arial" charset="0"/>
              </a:rPr>
              <a:t>10.8 </a:t>
            </a:r>
            <a:r>
              <a:rPr kumimoji="0" lang="ko-KR" altLang="en-US" b="1" smtClean="0">
                <a:latin typeface="+mn-ea"/>
                <a:ea typeface="+mn-ea"/>
                <a:cs typeface="Arial" charset="0"/>
              </a:rPr>
              <a:t>실습 교육</a:t>
            </a:r>
            <a:endParaRPr kumimoji="0" lang="en-US" altLang="ko-KR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1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2</a:t>
            </a:r>
            <a:endParaRPr kumimoji="0" lang="en-US" altLang="ko-KR" sz="1400" b="1">
              <a:latin typeface="+mn-ea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85720" y="1285860"/>
            <a:ext cx="8358187" cy="48167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ko-KR" b="1" dirty="0">
                <a:latin typeface="Segoe UI" pitchFamily="34" charset="0"/>
                <a:cs typeface="Segoe UI" pitchFamily="34" charset="0"/>
              </a:rPr>
              <a:t>   IKE</a:t>
            </a:r>
            <a:endParaRPr lang="en-US" altLang="ko-KR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  <a:ea typeface="+mn-ea"/>
              </a:rPr>
              <a:t>   -  IKE Version 1, 2 </a:t>
            </a:r>
            <a:r>
              <a:rPr lang="ko-KR" altLang="en-US" sz="1400" b="1" dirty="0">
                <a:latin typeface="+mn-ea"/>
                <a:ea typeface="+mn-ea"/>
              </a:rPr>
              <a:t>지원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  <a:ea typeface="+mn-ea"/>
              </a:rPr>
              <a:t>   -  3DES, AES128,192,256, MD5</a:t>
            </a:r>
            <a:r>
              <a:rPr lang="en-US" altLang="ko-KR" sz="1400" b="1">
                <a:latin typeface="+mn-ea"/>
                <a:ea typeface="+mn-ea"/>
              </a:rPr>
              <a:t>, </a:t>
            </a:r>
            <a:r>
              <a:rPr lang="en-US" altLang="ko-KR" sz="1400" b="1" smtClean="0">
                <a:latin typeface="+mn-ea"/>
                <a:ea typeface="+mn-ea"/>
              </a:rPr>
              <a:t>SHA1</a:t>
            </a:r>
          </a:p>
          <a:p>
            <a:pPr>
              <a:defRPr/>
            </a:pPr>
            <a:r>
              <a:rPr lang="en-US" altLang="ko-KR" sz="1400" b="1" smtClean="0">
                <a:latin typeface="+mn-ea"/>
              </a:rPr>
              <a:t>   -  EAP(extensible authentication protocol)</a:t>
            </a:r>
          </a:p>
          <a:p>
            <a:pPr>
              <a:defRPr/>
            </a:pPr>
            <a:r>
              <a:rPr lang="en-US" altLang="ko-KR" sz="1400" b="1" smtClean="0">
                <a:latin typeface="+mn-ea"/>
              </a:rPr>
              <a:t>   -  </a:t>
            </a:r>
            <a:r>
              <a:rPr lang="ko-KR" altLang="en-US" sz="1400" b="1" smtClean="0">
                <a:latin typeface="+mn-ea"/>
              </a:rPr>
              <a:t>프로토콜상에서 </a:t>
            </a:r>
            <a:r>
              <a:rPr lang="en-US" altLang="ko-KR" sz="1400" b="1" smtClean="0">
                <a:latin typeface="+mn-ea"/>
              </a:rPr>
              <a:t>Rekeying </a:t>
            </a:r>
            <a:r>
              <a:rPr lang="ko-KR" altLang="en-US" sz="1400" b="1" smtClean="0">
                <a:latin typeface="+mn-ea"/>
              </a:rPr>
              <a:t>지원</a:t>
            </a:r>
            <a:endParaRPr lang="en-US" altLang="ko-KR" sz="1400" b="1" smtClean="0">
              <a:latin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</a:rPr>
              <a:t>   -  </a:t>
            </a:r>
            <a:r>
              <a:rPr lang="ko-KR" altLang="en-US" sz="1400" b="1" smtClean="0">
                <a:latin typeface="+mn-ea"/>
              </a:rPr>
              <a:t>보안성 강화 </a:t>
            </a:r>
            <a:r>
              <a:rPr lang="en-US" altLang="ko-KR" sz="1400" b="1" smtClean="0">
                <a:latin typeface="+mn-ea"/>
              </a:rPr>
              <a:t>– </a:t>
            </a:r>
            <a:r>
              <a:rPr lang="ko-KR" altLang="en-US" sz="1400" b="1" smtClean="0">
                <a:latin typeface="+mn-ea"/>
              </a:rPr>
              <a:t>모든 패킷이 암호화 인증됨 </a:t>
            </a:r>
            <a:r>
              <a:rPr lang="en-US" altLang="ko-KR" sz="1400" b="1" smtClean="0">
                <a:latin typeface="+mn-ea"/>
              </a:rPr>
              <a:t>(version rollback </a:t>
            </a:r>
            <a:r>
              <a:rPr lang="ko-KR" altLang="en-US" sz="1400" b="1" smtClean="0">
                <a:latin typeface="+mn-ea"/>
              </a:rPr>
              <a:t>공격 방지</a:t>
            </a:r>
            <a:r>
              <a:rPr lang="en-US" altLang="ko-KR" sz="1400" b="1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smtClean="0">
                <a:latin typeface="+mn-ea"/>
              </a:rPr>
              <a:t>   -  4</a:t>
            </a:r>
            <a:r>
              <a:rPr lang="ko-KR" altLang="en-US" sz="1400" b="1" smtClean="0">
                <a:latin typeface="+mn-ea"/>
              </a:rPr>
              <a:t>개의 패킷으로 </a:t>
            </a:r>
            <a:r>
              <a:rPr lang="en-US" altLang="ko-KR" sz="1400" b="1" smtClean="0">
                <a:latin typeface="+mn-ea"/>
              </a:rPr>
              <a:t>IKE SA, IPsec SA </a:t>
            </a:r>
            <a:r>
              <a:rPr lang="ko-KR" altLang="en-US" sz="1400" b="1" smtClean="0">
                <a:latin typeface="+mn-ea"/>
              </a:rPr>
              <a:t>인증 </a:t>
            </a:r>
            <a:r>
              <a:rPr lang="en-US" altLang="ko-KR" sz="1400" b="1" smtClean="0">
                <a:latin typeface="+mn-ea"/>
              </a:rPr>
              <a:t>(IKEv1 </a:t>
            </a:r>
            <a:r>
              <a:rPr lang="ko-KR" altLang="en-US" sz="1400" b="1" smtClean="0">
                <a:latin typeface="+mn-ea"/>
              </a:rPr>
              <a:t>에서는 </a:t>
            </a:r>
            <a:r>
              <a:rPr lang="en-US" altLang="ko-KR" sz="1400" b="1" smtClean="0">
                <a:latin typeface="+mn-ea"/>
              </a:rPr>
              <a:t>9(MM)</a:t>
            </a:r>
            <a:r>
              <a:rPr lang="ko-KR" altLang="en-US" sz="1400" b="1" smtClean="0">
                <a:latin typeface="+mn-ea"/>
              </a:rPr>
              <a:t>개</a:t>
            </a:r>
            <a:r>
              <a:rPr lang="en-US" altLang="ko-KR" sz="1400" b="1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400" b="1" smtClean="0">
                <a:latin typeface="+mn-ea"/>
              </a:rPr>
              <a:t>   -  Port Ranges, Address Ranges </a:t>
            </a:r>
            <a:r>
              <a:rPr lang="ko-KR" altLang="en-US" sz="1400" b="1" smtClean="0">
                <a:latin typeface="+mn-ea"/>
              </a:rPr>
              <a:t>지원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endParaRPr lang="en-US" altLang="ko-KR" sz="1100" b="1" dirty="0">
              <a:latin typeface="+mn-ea"/>
              <a:ea typeface="+mn-ea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altLang="ko-KR" b="1" dirty="0">
                <a:latin typeface="Segoe UI" pitchFamily="34" charset="0"/>
                <a:cs typeface="Segoe UI" pitchFamily="34" charset="0"/>
              </a:rPr>
              <a:t>   </a:t>
            </a:r>
            <a:r>
              <a:rPr lang="en-US" altLang="ko-KR" b="1" dirty="0" err="1">
                <a:latin typeface="Segoe UI" pitchFamily="34" charset="0"/>
                <a:cs typeface="Segoe UI" pitchFamily="34" charset="0"/>
              </a:rPr>
              <a:t>IPsec</a:t>
            </a:r>
            <a:endParaRPr lang="en-US" altLang="ko-KR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  <a:ea typeface="+mn-ea"/>
              </a:rPr>
              <a:t>    -  Transport, Tunnel Mode </a:t>
            </a:r>
            <a:r>
              <a:rPr lang="ko-KR" altLang="en-US" sz="1400" b="1" dirty="0">
                <a:latin typeface="+mn-ea"/>
                <a:ea typeface="+mn-ea"/>
              </a:rPr>
              <a:t>지원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  <a:ea typeface="+mn-ea"/>
              </a:rPr>
              <a:t>    -  AH, ESP Transform </a:t>
            </a:r>
            <a:r>
              <a:rPr lang="ko-KR" altLang="en-US" sz="1400" b="1" dirty="0">
                <a:latin typeface="+mn-ea"/>
                <a:ea typeface="+mn-ea"/>
              </a:rPr>
              <a:t>지원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>
                <a:latin typeface="+mn-ea"/>
                <a:ea typeface="+mn-ea"/>
              </a:rPr>
              <a:t>-  3DES, AES128,192,256, SEED, MD5, SHA1 </a:t>
            </a:r>
            <a:r>
              <a:rPr lang="ko-KR" altLang="en-US" sz="1400" b="1" dirty="0">
                <a:latin typeface="+mn-ea"/>
                <a:ea typeface="+mn-ea"/>
              </a:rPr>
              <a:t>지원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>
                <a:latin typeface="+mn-ea"/>
                <a:ea typeface="+mn-ea"/>
              </a:rPr>
              <a:t>-  </a:t>
            </a:r>
            <a:r>
              <a:rPr lang="en-US" altLang="ko-KR" sz="1400" b="1" dirty="0" err="1">
                <a:latin typeface="+mn-ea"/>
                <a:ea typeface="+mn-ea"/>
              </a:rPr>
              <a:t>IPsec</a:t>
            </a:r>
            <a:r>
              <a:rPr lang="en-US" altLang="ko-KR" sz="1400" b="1" dirty="0">
                <a:latin typeface="+mn-ea"/>
                <a:ea typeface="+mn-ea"/>
              </a:rPr>
              <a:t> over TCP Encapsulation </a:t>
            </a:r>
            <a:r>
              <a:rPr lang="ko-KR" altLang="en-US" sz="1400" b="1" dirty="0">
                <a:latin typeface="+mn-ea"/>
                <a:ea typeface="+mn-ea"/>
              </a:rPr>
              <a:t>지원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  <a:ea typeface="+mn-ea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  Remote Access Client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지원</a:t>
            </a:r>
            <a:endParaRPr lang="en-US" altLang="ko-KR" b="1" dirty="0"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  <a:p>
            <a:pPr>
              <a:buFont typeface="Wingdings" pitchFamily="2" charset="2"/>
              <a:buChar char="v"/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  HA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  <a:ea typeface="+mn-ea"/>
              </a:rPr>
              <a:t>    </a:t>
            </a:r>
            <a:r>
              <a:rPr lang="en-US" altLang="ko-KR" sz="1400" b="1" dirty="0">
                <a:latin typeface="+mn-ea"/>
                <a:ea typeface="+mn-ea"/>
              </a:rPr>
              <a:t>-  </a:t>
            </a:r>
            <a:r>
              <a:rPr lang="ko-KR" altLang="en-US" sz="1400" b="1" dirty="0" err="1">
                <a:latin typeface="+mn-ea"/>
                <a:ea typeface="+mn-ea"/>
              </a:rPr>
              <a:t>넥스지</a:t>
            </a:r>
            <a:r>
              <a:rPr lang="ko-KR" altLang="en-US" sz="1400" b="1" dirty="0">
                <a:latin typeface="+mn-ea"/>
                <a:ea typeface="+mn-ea"/>
              </a:rPr>
              <a:t> 고유의 </a:t>
            </a:r>
            <a:r>
              <a:rPr lang="en-US" altLang="ko-KR" sz="1400" b="1" dirty="0">
                <a:latin typeface="+mn-ea"/>
                <a:ea typeface="+mn-ea"/>
              </a:rPr>
              <a:t>EIX(</a:t>
            </a:r>
            <a:r>
              <a:rPr lang="en-US" altLang="ko-KR" sz="1400" b="1" dirty="0" err="1">
                <a:latin typeface="+mn-ea"/>
                <a:ea typeface="+mn-ea"/>
              </a:rPr>
              <a:t>EtherIP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err="1">
                <a:latin typeface="+mn-ea"/>
                <a:ea typeface="+mn-ea"/>
              </a:rPr>
              <a:t>eXtended</a:t>
            </a:r>
            <a:r>
              <a:rPr lang="en-US" altLang="ko-KR" sz="1400" b="1" dirty="0">
                <a:latin typeface="+mn-ea"/>
                <a:ea typeface="+mn-ea"/>
              </a:rPr>
              <a:t>)</a:t>
            </a:r>
            <a:r>
              <a:rPr lang="ko-KR" altLang="en-US" sz="1400" b="1" dirty="0">
                <a:latin typeface="+mn-ea"/>
                <a:ea typeface="+mn-ea"/>
              </a:rPr>
              <a:t>를 이용한</a:t>
            </a:r>
            <a:r>
              <a:rPr lang="en-US" altLang="ko-KR" sz="1400" b="1" dirty="0">
                <a:latin typeface="+mn-ea"/>
                <a:ea typeface="+mn-ea"/>
              </a:rPr>
              <a:t> Fail-over, VPN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  <a:ea typeface="+mn-ea"/>
              </a:rPr>
              <a:t>       </a:t>
            </a:r>
            <a:r>
              <a:rPr lang="en-US" altLang="ko-KR" sz="1400" b="1">
                <a:latin typeface="+mn-ea"/>
                <a:ea typeface="+mn-ea"/>
              </a:rPr>
              <a:t>Load-balancing </a:t>
            </a:r>
            <a:r>
              <a:rPr lang="ko-KR" altLang="en-US" sz="1400" b="1" smtClean="0">
                <a:latin typeface="+mn-ea"/>
                <a:ea typeface="+mn-ea"/>
              </a:rPr>
              <a:t>지원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L4 </a:t>
            </a:r>
            <a:r>
              <a:rPr lang="ko-KR" altLang="en-US" sz="1400" b="1" smtClean="0">
                <a:latin typeface="+mn-ea"/>
                <a:ea typeface="+mn-ea"/>
              </a:rPr>
              <a:t>없이 </a:t>
            </a:r>
            <a:r>
              <a:rPr lang="en-US" altLang="ko-KR" sz="1400" b="1" smtClean="0">
                <a:latin typeface="+mn-ea"/>
                <a:ea typeface="+mn-ea"/>
              </a:rPr>
              <a:t>load-balancing </a:t>
            </a:r>
            <a:r>
              <a:rPr lang="ko-KR" altLang="en-US" sz="1400" b="1" smtClean="0">
                <a:latin typeface="+mn-ea"/>
                <a:ea typeface="+mn-ea"/>
              </a:rPr>
              <a:t>구현 가능</a:t>
            </a:r>
            <a:r>
              <a:rPr lang="en-US" altLang="ko-KR" sz="1400" b="1" smtClean="0">
                <a:latin typeface="+mn-ea"/>
                <a:ea typeface="+mn-ea"/>
              </a:rPr>
              <a:t>.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VPN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기능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1200" y="3929063"/>
            <a:ext cx="4635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42938" y="1571625"/>
            <a:ext cx="921543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2000" b="1" kern="0" smtClean="0">
                <a:latin typeface="Myriad Pro" pitchFamily="34" charset="0"/>
                <a:ea typeface="+mn-ea"/>
              </a:rPr>
              <a:t>IPsec + EIX(EtherIP </a:t>
            </a:r>
            <a:r>
              <a:rPr kumimoji="0" lang="en-US" altLang="ko-KR" sz="2000" b="1" kern="0" dirty="0" err="1">
                <a:latin typeface="Myriad Pro" pitchFamily="34" charset="0"/>
                <a:ea typeface="+mn-ea"/>
              </a:rPr>
              <a:t>eXtended</a:t>
            </a:r>
            <a:r>
              <a:rPr kumimoji="0" lang="en-US" altLang="ko-KR" sz="2000" b="1" kern="0" dirty="0">
                <a:latin typeface="Myriad Pro" pitchFamily="34" charset="0"/>
                <a:ea typeface="+mn-ea"/>
              </a:rPr>
              <a:t>) </a:t>
            </a:r>
            <a:r>
              <a:rPr kumimoji="0" lang="ko-KR" altLang="en-US" sz="2000" b="1" kern="0" dirty="0">
                <a:latin typeface="Myriad Pro" pitchFamily="34" charset="0"/>
                <a:ea typeface="+mn-ea"/>
              </a:rPr>
              <a:t>연동으로 </a:t>
            </a:r>
            <a:r>
              <a:rPr kumimoji="0" lang="en-US" altLang="ko-KR" sz="2000" b="1" kern="0" dirty="0">
                <a:latin typeface="Myriad Pro" pitchFamily="34" charset="0"/>
                <a:ea typeface="+mn-ea"/>
              </a:rPr>
              <a:t>VPN Fail-over </a:t>
            </a:r>
            <a:r>
              <a:rPr kumimoji="0" lang="ko-KR" altLang="en-US" sz="2000" b="1" kern="0" dirty="0">
                <a:latin typeface="Myriad Pro" pitchFamily="34" charset="0"/>
                <a:ea typeface="+mn-ea"/>
              </a:rPr>
              <a:t>구현</a:t>
            </a:r>
          </a:p>
        </p:txBody>
      </p:sp>
      <p:cxnSp>
        <p:nvCxnSpPr>
          <p:cNvPr id="30724" name="AutoShape 223"/>
          <p:cNvCxnSpPr>
            <a:cxnSpLocks noChangeShapeType="1"/>
          </p:cNvCxnSpPr>
          <p:nvPr/>
        </p:nvCxnSpPr>
        <p:spPr bwMode="auto">
          <a:xfrm>
            <a:off x="1281113" y="3594100"/>
            <a:ext cx="519112" cy="1914525"/>
          </a:xfrm>
          <a:prstGeom prst="straightConnector1">
            <a:avLst/>
          </a:prstGeom>
          <a:noFill/>
          <a:ln w="190500">
            <a:solidFill>
              <a:srgbClr val="0000FF">
                <a:alpha val="50195"/>
              </a:srgbClr>
            </a:solidFill>
            <a:round/>
            <a:headEnd/>
            <a:tailEnd/>
          </a:ln>
        </p:spPr>
      </p:cxnSp>
      <p:cxnSp>
        <p:nvCxnSpPr>
          <p:cNvPr id="30725" name="AutoShape 224"/>
          <p:cNvCxnSpPr>
            <a:cxnSpLocks noChangeShapeType="1"/>
          </p:cNvCxnSpPr>
          <p:nvPr/>
        </p:nvCxnSpPr>
        <p:spPr bwMode="auto">
          <a:xfrm flipH="1">
            <a:off x="1781175" y="3562350"/>
            <a:ext cx="525463" cy="1919288"/>
          </a:xfrm>
          <a:prstGeom prst="straightConnector1">
            <a:avLst/>
          </a:prstGeom>
          <a:noFill/>
          <a:ln w="190500">
            <a:solidFill>
              <a:srgbClr val="0000FF">
                <a:alpha val="50195"/>
              </a:srgbClr>
            </a:solidFill>
            <a:round/>
            <a:headEnd/>
            <a:tailEnd/>
          </a:ln>
        </p:spPr>
      </p:cxnSp>
      <p:grpSp>
        <p:nvGrpSpPr>
          <p:cNvPr id="2" name="Group 270"/>
          <p:cNvGrpSpPr>
            <a:grpSpLocks/>
          </p:cNvGrpSpPr>
          <p:nvPr/>
        </p:nvGrpSpPr>
        <p:grpSpPr bwMode="auto">
          <a:xfrm>
            <a:off x="633413" y="2825750"/>
            <a:ext cx="2397505" cy="2752725"/>
            <a:chOff x="353" y="1340"/>
            <a:chExt cx="1680" cy="2126"/>
          </a:xfrm>
        </p:grpSpPr>
        <p:grpSp>
          <p:nvGrpSpPr>
            <p:cNvPr id="3" name="Group 147"/>
            <p:cNvGrpSpPr>
              <a:grpSpLocks/>
            </p:cNvGrpSpPr>
            <p:nvPr/>
          </p:nvGrpSpPr>
          <p:grpSpPr bwMode="auto">
            <a:xfrm>
              <a:off x="546" y="1598"/>
              <a:ext cx="1225" cy="193"/>
              <a:chOff x="566" y="3438"/>
              <a:chExt cx="1225" cy="193"/>
            </a:xfrm>
          </p:grpSpPr>
          <p:sp>
            <p:nvSpPr>
              <p:cNvPr id="30856" name="Oval 148"/>
              <p:cNvSpPr>
                <a:spLocks noChangeArrowheads="1"/>
              </p:cNvSpPr>
              <p:nvPr/>
            </p:nvSpPr>
            <p:spPr bwMode="auto">
              <a:xfrm>
                <a:off x="566" y="3438"/>
                <a:ext cx="1225" cy="141"/>
              </a:xfrm>
              <a:prstGeom prst="ellipse">
                <a:avLst/>
              </a:prstGeom>
              <a:solidFill>
                <a:srgbClr val="88D888"/>
              </a:solidFill>
              <a:ln w="952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kumimoji="0" lang="ko-KR" altLang="en-US" b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857" name="Text Box 149"/>
              <p:cNvSpPr txBox="1">
                <a:spLocks noChangeArrowheads="1"/>
              </p:cNvSpPr>
              <p:nvPr/>
            </p:nvSpPr>
            <p:spPr bwMode="auto">
              <a:xfrm>
                <a:off x="916" y="3439"/>
                <a:ext cx="578" cy="192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r>
                  <a:rPr kumimoji="0" lang="en-US" altLang="ko-KR" sz="1000" b="1">
                    <a:latin typeface="맑은 고딕" pitchFamily="50" charset="-127"/>
                    <a:ea typeface="맑은 고딕" pitchFamily="50" charset="-127"/>
                    <a:cs typeface="Segoe UI" pitchFamily="34" charset="0"/>
                  </a:rPr>
                  <a:t>RIP, OSPF </a:t>
                </a:r>
              </a:p>
            </p:txBody>
          </p:sp>
        </p:grpSp>
        <p:grpSp>
          <p:nvGrpSpPr>
            <p:cNvPr id="4" name="Group 267"/>
            <p:cNvGrpSpPr>
              <a:grpSpLocks/>
            </p:cNvGrpSpPr>
            <p:nvPr/>
          </p:nvGrpSpPr>
          <p:grpSpPr bwMode="auto">
            <a:xfrm>
              <a:off x="353" y="1340"/>
              <a:ext cx="1680" cy="2126"/>
              <a:chOff x="353" y="1340"/>
              <a:chExt cx="1680" cy="2126"/>
            </a:xfrm>
          </p:grpSpPr>
          <p:cxnSp>
            <p:nvCxnSpPr>
              <p:cNvPr id="30837" name="AutoShape 136"/>
              <p:cNvCxnSpPr>
                <a:cxnSpLocks noChangeShapeType="1"/>
              </p:cNvCxnSpPr>
              <p:nvPr/>
            </p:nvCxnSpPr>
            <p:spPr bwMode="auto">
              <a:xfrm flipV="1">
                <a:off x="794" y="1563"/>
                <a:ext cx="3" cy="21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838" name="AutoShape 137"/>
              <p:cNvCxnSpPr>
                <a:cxnSpLocks noChangeShapeType="1"/>
              </p:cNvCxnSpPr>
              <p:nvPr/>
            </p:nvCxnSpPr>
            <p:spPr bwMode="auto">
              <a:xfrm flipH="1" flipV="1">
                <a:off x="1523" y="1565"/>
                <a:ext cx="2" cy="2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30839" name="Text Box 138"/>
              <p:cNvSpPr txBox="1">
                <a:spLocks noChangeArrowheads="1"/>
              </p:cNvSpPr>
              <p:nvPr/>
            </p:nvSpPr>
            <p:spPr bwMode="auto">
              <a:xfrm>
                <a:off x="353" y="1762"/>
                <a:ext cx="404" cy="192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r>
                  <a:rPr kumimoji="0" lang="en-US" altLang="ko-KR" sz="1000" b="1">
                    <a:latin typeface="맑은 고딕" pitchFamily="50" charset="-127"/>
                    <a:ea typeface="맑은 고딕" pitchFamily="50" charset="-127"/>
                    <a:cs typeface="Segoe UI" pitchFamily="34" charset="0"/>
                  </a:rPr>
                  <a:t>VPN-1</a:t>
                </a:r>
              </a:p>
            </p:txBody>
          </p:sp>
          <p:sp>
            <p:nvSpPr>
              <p:cNvPr id="30840" name="Text Box 139"/>
              <p:cNvSpPr txBox="1">
                <a:spLocks noChangeArrowheads="1"/>
              </p:cNvSpPr>
              <p:nvPr/>
            </p:nvSpPr>
            <p:spPr bwMode="auto">
              <a:xfrm>
                <a:off x="1629" y="1770"/>
                <a:ext cx="404" cy="192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r>
                  <a:rPr kumimoji="0" lang="en-US" altLang="ko-KR" sz="1000" b="1">
                    <a:latin typeface="맑은 고딕" pitchFamily="50" charset="-127"/>
                    <a:ea typeface="맑은 고딕" pitchFamily="50" charset="-127"/>
                    <a:cs typeface="Segoe UI" pitchFamily="34" charset="0"/>
                  </a:rPr>
                  <a:t>VPN-2</a:t>
                </a:r>
              </a:p>
            </p:txBody>
          </p:sp>
          <p:pic>
            <p:nvPicPr>
              <p:cNvPr id="30841" name="Picture 140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83" y="2147"/>
                <a:ext cx="228" cy="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842" name="Picture 141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422" y="2147"/>
                <a:ext cx="228" cy="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0843" name="AutoShape 142"/>
              <p:cNvCxnSpPr>
                <a:cxnSpLocks noChangeShapeType="1"/>
              </p:cNvCxnSpPr>
              <p:nvPr/>
            </p:nvCxnSpPr>
            <p:spPr bwMode="auto">
              <a:xfrm>
                <a:off x="794" y="1907"/>
                <a:ext cx="3" cy="240"/>
              </a:xfrm>
              <a:prstGeom prst="straightConnector1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30844" name="AutoShape 143"/>
              <p:cNvCxnSpPr>
                <a:cxnSpLocks noChangeShapeType="1"/>
              </p:cNvCxnSpPr>
              <p:nvPr/>
            </p:nvCxnSpPr>
            <p:spPr bwMode="auto">
              <a:xfrm>
                <a:off x="1525" y="1910"/>
                <a:ext cx="11" cy="237"/>
              </a:xfrm>
              <a:prstGeom prst="straightConnector1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30845" name="AutoShape 144"/>
              <p:cNvCxnSpPr>
                <a:cxnSpLocks noChangeShapeType="1"/>
              </p:cNvCxnSpPr>
              <p:nvPr/>
            </p:nvCxnSpPr>
            <p:spPr bwMode="auto">
              <a:xfrm>
                <a:off x="911" y="2259"/>
                <a:ext cx="511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846" name="AutoShape 145"/>
              <p:cNvCxnSpPr>
                <a:cxnSpLocks noChangeShapeType="1"/>
              </p:cNvCxnSpPr>
              <p:nvPr/>
            </p:nvCxnSpPr>
            <p:spPr bwMode="auto">
              <a:xfrm flipV="1">
                <a:off x="797" y="1910"/>
                <a:ext cx="728" cy="23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847" name="AutoShape 146"/>
              <p:cNvCxnSpPr>
                <a:cxnSpLocks noChangeShapeType="1"/>
              </p:cNvCxnSpPr>
              <p:nvPr/>
            </p:nvCxnSpPr>
            <p:spPr bwMode="auto">
              <a:xfrm>
                <a:off x="794" y="1907"/>
                <a:ext cx="742" cy="24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0848" name="Picture 150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83" y="1340"/>
                <a:ext cx="228" cy="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849" name="Picture 151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409" y="1342"/>
                <a:ext cx="228" cy="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0850" name="AutoShape 152"/>
              <p:cNvCxnSpPr>
                <a:cxnSpLocks noChangeShapeType="1"/>
              </p:cNvCxnSpPr>
              <p:nvPr/>
            </p:nvCxnSpPr>
            <p:spPr bwMode="auto">
              <a:xfrm flipV="1">
                <a:off x="794" y="1565"/>
                <a:ext cx="729" cy="2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851" name="AutoShape 153"/>
              <p:cNvCxnSpPr>
                <a:cxnSpLocks noChangeShapeType="1"/>
              </p:cNvCxnSpPr>
              <p:nvPr/>
            </p:nvCxnSpPr>
            <p:spPr bwMode="auto">
              <a:xfrm>
                <a:off x="797" y="1563"/>
                <a:ext cx="728" cy="21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852" name="AutoShape 154"/>
              <p:cNvCxnSpPr>
                <a:cxnSpLocks noChangeShapeType="1"/>
              </p:cNvCxnSpPr>
              <p:nvPr/>
            </p:nvCxnSpPr>
            <p:spPr bwMode="auto">
              <a:xfrm>
                <a:off x="911" y="1452"/>
                <a:ext cx="498" cy="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0853" name="Picture 15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61" y="1758"/>
                <a:ext cx="324" cy="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854" name="Picture 64" descr="DSL-Mode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989" y="3224"/>
                <a:ext cx="340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855" name="Line 219"/>
              <p:cNvSpPr>
                <a:spLocks noChangeShapeType="1"/>
              </p:cNvSpPr>
              <p:nvPr/>
            </p:nvSpPr>
            <p:spPr bwMode="auto">
              <a:xfrm flipH="1">
                <a:off x="1169" y="3316"/>
                <a:ext cx="1" cy="150"/>
              </a:xfrm>
              <a:prstGeom prst="line">
                <a:avLst/>
              </a:prstGeom>
              <a:noFill/>
              <a:ln w="6350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ko-KR" altLang="en-US" b="1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cxnSp>
        <p:nvCxnSpPr>
          <p:cNvPr id="30727" name="AutoShape 230"/>
          <p:cNvCxnSpPr>
            <a:cxnSpLocks noChangeShapeType="1"/>
          </p:cNvCxnSpPr>
          <p:nvPr/>
        </p:nvCxnSpPr>
        <p:spPr bwMode="auto">
          <a:xfrm>
            <a:off x="3430588" y="4168775"/>
            <a:ext cx="492125" cy="1325563"/>
          </a:xfrm>
          <a:prstGeom prst="straightConnector1">
            <a:avLst/>
          </a:prstGeom>
          <a:noFill/>
          <a:ln w="190500">
            <a:solidFill>
              <a:srgbClr val="0000FF">
                <a:alpha val="50195"/>
              </a:srgbClr>
            </a:solidFill>
            <a:round/>
            <a:headEnd/>
            <a:tailEnd/>
          </a:ln>
        </p:spPr>
      </p:cxnSp>
      <p:cxnSp>
        <p:nvCxnSpPr>
          <p:cNvPr id="30728" name="AutoShape 231"/>
          <p:cNvCxnSpPr>
            <a:cxnSpLocks noChangeShapeType="1"/>
          </p:cNvCxnSpPr>
          <p:nvPr/>
        </p:nvCxnSpPr>
        <p:spPr bwMode="auto">
          <a:xfrm rot="-5400000" flipH="1" flipV="1">
            <a:off x="3397251" y="4540250"/>
            <a:ext cx="1485900" cy="422275"/>
          </a:xfrm>
          <a:prstGeom prst="straightConnector1">
            <a:avLst/>
          </a:prstGeom>
          <a:noFill/>
          <a:ln w="190500">
            <a:solidFill>
              <a:srgbClr val="0000FF">
                <a:alpha val="50195"/>
              </a:srgbClr>
            </a:solidFill>
            <a:round/>
            <a:headEnd/>
            <a:tailEnd/>
          </a:ln>
        </p:spPr>
      </p:cxnSp>
      <p:grpSp>
        <p:nvGrpSpPr>
          <p:cNvPr id="5" name="Group 268"/>
          <p:cNvGrpSpPr>
            <a:grpSpLocks/>
          </p:cNvGrpSpPr>
          <p:nvPr/>
        </p:nvGrpSpPr>
        <p:grpSpPr bwMode="auto">
          <a:xfrm>
            <a:off x="2713038" y="2857500"/>
            <a:ext cx="2440372" cy="2720975"/>
            <a:chOff x="1811" y="1364"/>
            <a:chExt cx="1710" cy="2102"/>
          </a:xfrm>
        </p:grpSpPr>
        <p:sp>
          <p:nvSpPr>
            <p:cNvPr id="30790" name="Line 161"/>
            <p:cNvSpPr>
              <a:spLocks noChangeShapeType="1"/>
            </p:cNvSpPr>
            <p:nvPr/>
          </p:nvSpPr>
          <p:spPr bwMode="auto">
            <a:xfrm>
              <a:off x="2462" y="1803"/>
              <a:ext cx="362" cy="0"/>
            </a:xfrm>
            <a:prstGeom prst="line">
              <a:avLst/>
            </a:prstGeom>
            <a:noFill/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791" name="Line 162"/>
            <p:cNvSpPr>
              <a:spLocks noChangeShapeType="1"/>
            </p:cNvSpPr>
            <p:nvPr/>
          </p:nvSpPr>
          <p:spPr bwMode="auto">
            <a:xfrm>
              <a:off x="2462" y="2734"/>
              <a:ext cx="362" cy="0"/>
            </a:xfrm>
            <a:prstGeom prst="line">
              <a:avLst/>
            </a:prstGeom>
            <a:noFill/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792" name="Text Box 163"/>
            <p:cNvSpPr txBox="1">
              <a:spLocks noChangeArrowheads="1"/>
            </p:cNvSpPr>
            <p:nvPr/>
          </p:nvSpPr>
          <p:spPr bwMode="auto">
            <a:xfrm>
              <a:off x="1996" y="1732"/>
              <a:ext cx="225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L4</a:t>
              </a:r>
            </a:p>
          </p:txBody>
        </p:sp>
        <p:pic>
          <p:nvPicPr>
            <p:cNvPr id="30793" name="Picture 16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73" y="2491"/>
              <a:ext cx="291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94" name="Picture 165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08" y="2483"/>
              <a:ext cx="291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95" name="Picture 166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73" y="2039"/>
              <a:ext cx="291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96" name="Picture 167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16" y="2031"/>
              <a:ext cx="291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97" name="Picture 168"/>
            <p:cNvPicPr>
              <a:picLocks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73" y="1762"/>
              <a:ext cx="288" cy="89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0798" name="Picture 169"/>
            <p:cNvPicPr>
              <a:picLocks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16" y="1762"/>
              <a:ext cx="288" cy="89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</p:pic>
        <p:cxnSp>
          <p:nvCxnSpPr>
            <p:cNvPr id="30799" name="AutoShape 170"/>
            <p:cNvCxnSpPr>
              <a:cxnSpLocks noChangeShapeType="1"/>
            </p:cNvCxnSpPr>
            <p:nvPr/>
          </p:nvCxnSpPr>
          <p:spPr bwMode="auto">
            <a:xfrm>
              <a:off x="2313" y="2379"/>
              <a:ext cx="6" cy="112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cxnSp>
          <p:nvCxnSpPr>
            <p:cNvPr id="30800" name="AutoShape 171"/>
            <p:cNvCxnSpPr>
              <a:cxnSpLocks noChangeShapeType="1"/>
            </p:cNvCxnSpPr>
            <p:nvPr/>
          </p:nvCxnSpPr>
          <p:spPr bwMode="auto">
            <a:xfrm flipH="1">
              <a:off x="2954" y="2379"/>
              <a:ext cx="2" cy="104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cxnSp>
          <p:nvCxnSpPr>
            <p:cNvPr id="30801" name="AutoShape 172"/>
            <p:cNvCxnSpPr>
              <a:cxnSpLocks noChangeShapeType="1"/>
            </p:cNvCxnSpPr>
            <p:nvPr/>
          </p:nvCxnSpPr>
          <p:spPr bwMode="auto">
            <a:xfrm flipV="1">
              <a:off x="2313" y="2117"/>
              <a:ext cx="6" cy="128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cxnSp>
          <p:nvCxnSpPr>
            <p:cNvPr id="30802" name="AutoShape 173"/>
            <p:cNvCxnSpPr>
              <a:cxnSpLocks noChangeShapeType="1"/>
            </p:cNvCxnSpPr>
            <p:nvPr/>
          </p:nvCxnSpPr>
          <p:spPr bwMode="auto">
            <a:xfrm flipH="1">
              <a:off x="2956" y="2109"/>
              <a:ext cx="6" cy="136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cxnSp>
          <p:nvCxnSpPr>
            <p:cNvPr id="30803" name="AutoShape 174"/>
            <p:cNvCxnSpPr>
              <a:cxnSpLocks noChangeShapeType="1"/>
            </p:cNvCxnSpPr>
            <p:nvPr/>
          </p:nvCxnSpPr>
          <p:spPr bwMode="auto">
            <a:xfrm flipH="1" flipV="1">
              <a:off x="2317" y="1851"/>
              <a:ext cx="2" cy="188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cxnSp>
          <p:nvCxnSpPr>
            <p:cNvPr id="30804" name="AutoShape 175"/>
            <p:cNvCxnSpPr>
              <a:cxnSpLocks noChangeShapeType="1"/>
            </p:cNvCxnSpPr>
            <p:nvPr/>
          </p:nvCxnSpPr>
          <p:spPr bwMode="auto">
            <a:xfrm flipV="1">
              <a:off x="2319" y="1851"/>
              <a:ext cx="641" cy="188"/>
            </a:xfrm>
            <a:prstGeom prst="straightConnector1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30805" name="AutoShape 176"/>
            <p:cNvCxnSpPr>
              <a:cxnSpLocks noChangeShapeType="1"/>
            </p:cNvCxnSpPr>
            <p:nvPr/>
          </p:nvCxnSpPr>
          <p:spPr bwMode="auto">
            <a:xfrm>
              <a:off x="2317" y="1851"/>
              <a:ext cx="645" cy="180"/>
            </a:xfrm>
            <a:prstGeom prst="straightConnector1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30806" name="AutoShape 177"/>
            <p:cNvCxnSpPr>
              <a:cxnSpLocks noChangeShapeType="1"/>
            </p:cNvCxnSpPr>
            <p:nvPr/>
          </p:nvCxnSpPr>
          <p:spPr bwMode="auto">
            <a:xfrm>
              <a:off x="2960" y="1851"/>
              <a:ext cx="2" cy="180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cxnSp>
          <p:nvCxnSpPr>
            <p:cNvPr id="30807" name="AutoShape 178"/>
            <p:cNvCxnSpPr>
              <a:cxnSpLocks noChangeShapeType="1"/>
            </p:cNvCxnSpPr>
            <p:nvPr/>
          </p:nvCxnSpPr>
          <p:spPr bwMode="auto">
            <a:xfrm flipH="1">
              <a:off x="2317" y="2569"/>
              <a:ext cx="2" cy="115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cxnSp>
          <p:nvCxnSpPr>
            <p:cNvPr id="30808" name="AutoShape 179"/>
            <p:cNvCxnSpPr>
              <a:cxnSpLocks noChangeShapeType="1"/>
            </p:cNvCxnSpPr>
            <p:nvPr/>
          </p:nvCxnSpPr>
          <p:spPr bwMode="auto">
            <a:xfrm>
              <a:off x="2954" y="2561"/>
              <a:ext cx="6" cy="123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sp>
          <p:nvSpPr>
            <p:cNvPr id="30809" name="Text Box 180"/>
            <p:cNvSpPr txBox="1">
              <a:spLocks noChangeArrowheads="1"/>
            </p:cNvSpPr>
            <p:nvPr/>
          </p:nvSpPr>
          <p:spPr bwMode="auto">
            <a:xfrm>
              <a:off x="3073" y="1740"/>
              <a:ext cx="225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L4</a:t>
              </a:r>
            </a:p>
          </p:txBody>
        </p:sp>
        <p:sp>
          <p:nvSpPr>
            <p:cNvPr id="30810" name="Text Box 181"/>
            <p:cNvSpPr txBox="1">
              <a:spLocks noChangeArrowheads="1"/>
            </p:cNvSpPr>
            <p:nvPr/>
          </p:nvSpPr>
          <p:spPr bwMode="auto">
            <a:xfrm>
              <a:off x="1984" y="2006"/>
              <a:ext cx="225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L2</a:t>
              </a:r>
            </a:p>
          </p:txBody>
        </p:sp>
        <p:sp>
          <p:nvSpPr>
            <p:cNvPr id="30811" name="Text Box 182"/>
            <p:cNvSpPr txBox="1">
              <a:spLocks noChangeArrowheads="1"/>
            </p:cNvSpPr>
            <p:nvPr/>
          </p:nvSpPr>
          <p:spPr bwMode="auto">
            <a:xfrm>
              <a:off x="3073" y="1985"/>
              <a:ext cx="225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L2</a:t>
              </a:r>
            </a:p>
          </p:txBody>
        </p:sp>
        <p:sp>
          <p:nvSpPr>
            <p:cNvPr id="30812" name="Text Box 183"/>
            <p:cNvSpPr txBox="1">
              <a:spLocks noChangeArrowheads="1"/>
            </p:cNvSpPr>
            <p:nvPr/>
          </p:nvSpPr>
          <p:spPr bwMode="auto">
            <a:xfrm>
              <a:off x="1990" y="2458"/>
              <a:ext cx="225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L2</a:t>
              </a:r>
            </a:p>
          </p:txBody>
        </p:sp>
        <p:sp>
          <p:nvSpPr>
            <p:cNvPr id="30813" name="Text Box 184"/>
            <p:cNvSpPr txBox="1">
              <a:spLocks noChangeArrowheads="1"/>
            </p:cNvSpPr>
            <p:nvPr/>
          </p:nvSpPr>
          <p:spPr bwMode="auto">
            <a:xfrm>
              <a:off x="3079" y="2437"/>
              <a:ext cx="225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 dirty="0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L2</a:t>
              </a:r>
            </a:p>
          </p:txBody>
        </p:sp>
        <p:sp>
          <p:nvSpPr>
            <p:cNvPr id="30814" name="Text Box 185"/>
            <p:cNvSpPr txBox="1">
              <a:spLocks noChangeArrowheads="1"/>
            </p:cNvSpPr>
            <p:nvPr/>
          </p:nvSpPr>
          <p:spPr bwMode="auto">
            <a:xfrm>
              <a:off x="1988" y="2674"/>
              <a:ext cx="225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L4</a:t>
              </a:r>
            </a:p>
          </p:txBody>
        </p:sp>
        <p:sp>
          <p:nvSpPr>
            <p:cNvPr id="30815" name="Text Box 186"/>
            <p:cNvSpPr txBox="1">
              <a:spLocks noChangeArrowheads="1"/>
            </p:cNvSpPr>
            <p:nvPr/>
          </p:nvSpPr>
          <p:spPr bwMode="auto">
            <a:xfrm>
              <a:off x="3065" y="2682"/>
              <a:ext cx="225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L4</a:t>
              </a:r>
            </a:p>
          </p:txBody>
        </p:sp>
        <p:sp>
          <p:nvSpPr>
            <p:cNvPr id="30816" name="Text Box 187"/>
            <p:cNvSpPr txBox="1">
              <a:spLocks noChangeArrowheads="1"/>
            </p:cNvSpPr>
            <p:nvPr/>
          </p:nvSpPr>
          <p:spPr bwMode="auto">
            <a:xfrm>
              <a:off x="1811" y="2236"/>
              <a:ext cx="404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VPN-1</a:t>
              </a:r>
            </a:p>
          </p:txBody>
        </p:sp>
        <p:sp>
          <p:nvSpPr>
            <p:cNvPr id="30817" name="Text Box 188"/>
            <p:cNvSpPr txBox="1">
              <a:spLocks noChangeArrowheads="1"/>
            </p:cNvSpPr>
            <p:nvPr/>
          </p:nvSpPr>
          <p:spPr bwMode="auto">
            <a:xfrm>
              <a:off x="3117" y="2244"/>
              <a:ext cx="404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 dirty="0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VPN-2</a:t>
              </a:r>
            </a:p>
          </p:txBody>
        </p:sp>
        <p:pic>
          <p:nvPicPr>
            <p:cNvPr id="30818" name="Picture 189"/>
            <p:cNvPicPr>
              <a:picLocks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73" y="2684"/>
              <a:ext cx="288" cy="89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0819" name="Picture 190"/>
            <p:cNvPicPr>
              <a:picLocks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16" y="2684"/>
              <a:ext cx="288" cy="89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0820" name="Text Box 191"/>
            <p:cNvSpPr txBox="1">
              <a:spLocks noChangeArrowheads="1"/>
            </p:cNvSpPr>
            <p:nvPr/>
          </p:nvSpPr>
          <p:spPr bwMode="auto">
            <a:xfrm>
              <a:off x="2044" y="1638"/>
              <a:ext cx="264" cy="119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Active</a:t>
              </a:r>
            </a:p>
          </p:txBody>
        </p:sp>
        <p:sp>
          <p:nvSpPr>
            <p:cNvPr id="30821" name="Text Box 192"/>
            <p:cNvSpPr txBox="1">
              <a:spLocks noChangeArrowheads="1"/>
            </p:cNvSpPr>
            <p:nvPr/>
          </p:nvSpPr>
          <p:spPr bwMode="auto">
            <a:xfrm>
              <a:off x="3033" y="1628"/>
              <a:ext cx="310" cy="11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Backup</a:t>
              </a:r>
            </a:p>
          </p:txBody>
        </p:sp>
        <p:sp>
          <p:nvSpPr>
            <p:cNvPr id="30822" name="Text Box 193"/>
            <p:cNvSpPr txBox="1">
              <a:spLocks noChangeArrowheads="1"/>
            </p:cNvSpPr>
            <p:nvPr/>
          </p:nvSpPr>
          <p:spPr bwMode="auto">
            <a:xfrm>
              <a:off x="1995" y="2754"/>
              <a:ext cx="391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Active</a:t>
              </a:r>
            </a:p>
          </p:txBody>
        </p:sp>
        <p:sp>
          <p:nvSpPr>
            <p:cNvPr id="30823" name="Text Box 194"/>
            <p:cNvSpPr txBox="1">
              <a:spLocks noChangeArrowheads="1"/>
            </p:cNvSpPr>
            <p:nvPr/>
          </p:nvSpPr>
          <p:spPr bwMode="auto">
            <a:xfrm>
              <a:off x="2887" y="2754"/>
              <a:ext cx="437" cy="19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  <a:cs typeface="Segoe UI" pitchFamily="34" charset="0"/>
                </a:rPr>
                <a:t>Backup</a:t>
              </a:r>
            </a:p>
          </p:txBody>
        </p:sp>
        <p:cxnSp>
          <p:nvCxnSpPr>
            <p:cNvPr id="30824" name="AutoShape 197"/>
            <p:cNvCxnSpPr>
              <a:cxnSpLocks noChangeShapeType="1"/>
            </p:cNvCxnSpPr>
            <p:nvPr/>
          </p:nvCxnSpPr>
          <p:spPr bwMode="auto">
            <a:xfrm flipV="1">
              <a:off x="2317" y="2561"/>
              <a:ext cx="637" cy="123"/>
            </a:xfrm>
            <a:prstGeom prst="straightConnector1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30825" name="AutoShape 198"/>
            <p:cNvCxnSpPr>
              <a:cxnSpLocks noChangeShapeType="1"/>
            </p:cNvCxnSpPr>
            <p:nvPr/>
          </p:nvCxnSpPr>
          <p:spPr bwMode="auto">
            <a:xfrm>
              <a:off x="2319" y="2569"/>
              <a:ext cx="641" cy="115"/>
            </a:xfrm>
            <a:prstGeom prst="straightConnector1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</p:cxnSp>
        <p:pic>
          <p:nvPicPr>
            <p:cNvPr id="30826" name="Picture 20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7" y="1364"/>
              <a:ext cx="228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27" name="Picture 202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43" y="1366"/>
              <a:ext cx="228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828" name="AutoShape 203"/>
            <p:cNvCxnSpPr>
              <a:cxnSpLocks noChangeShapeType="1"/>
            </p:cNvCxnSpPr>
            <p:nvPr/>
          </p:nvCxnSpPr>
          <p:spPr bwMode="auto">
            <a:xfrm>
              <a:off x="2435" y="1476"/>
              <a:ext cx="408" cy="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30829" name="AutoShape 205"/>
            <p:cNvCxnSpPr>
              <a:cxnSpLocks noChangeShapeType="1"/>
            </p:cNvCxnSpPr>
            <p:nvPr/>
          </p:nvCxnSpPr>
          <p:spPr bwMode="auto">
            <a:xfrm>
              <a:off x="2321" y="1587"/>
              <a:ext cx="639" cy="175"/>
            </a:xfrm>
            <a:prstGeom prst="straightConnector1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30830" name="AutoShape 206"/>
            <p:cNvCxnSpPr>
              <a:cxnSpLocks noChangeShapeType="1"/>
            </p:cNvCxnSpPr>
            <p:nvPr/>
          </p:nvCxnSpPr>
          <p:spPr bwMode="auto">
            <a:xfrm flipV="1">
              <a:off x="2317" y="1589"/>
              <a:ext cx="640" cy="173"/>
            </a:xfrm>
            <a:prstGeom prst="straightConnector1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30831" name="AutoShape 207"/>
            <p:cNvCxnSpPr>
              <a:cxnSpLocks noChangeShapeType="1"/>
            </p:cNvCxnSpPr>
            <p:nvPr/>
          </p:nvCxnSpPr>
          <p:spPr bwMode="auto">
            <a:xfrm flipV="1">
              <a:off x="2317" y="1587"/>
              <a:ext cx="4" cy="175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cxnSp>
          <p:nvCxnSpPr>
            <p:cNvPr id="30832" name="AutoShape 208"/>
            <p:cNvCxnSpPr>
              <a:cxnSpLocks noChangeShapeType="1"/>
            </p:cNvCxnSpPr>
            <p:nvPr/>
          </p:nvCxnSpPr>
          <p:spPr bwMode="auto">
            <a:xfrm flipH="1" flipV="1">
              <a:off x="2957" y="1589"/>
              <a:ext cx="3" cy="173"/>
            </a:xfrm>
            <a:prstGeom prst="straightConnector1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</p:cxnSp>
        <p:sp>
          <p:nvSpPr>
            <p:cNvPr id="30833" name="Line 221"/>
            <p:cNvSpPr>
              <a:spLocks noChangeShapeType="1"/>
            </p:cNvSpPr>
            <p:nvPr/>
          </p:nvSpPr>
          <p:spPr bwMode="auto">
            <a:xfrm flipH="1">
              <a:off x="2656" y="3316"/>
              <a:ext cx="1" cy="150"/>
            </a:xfrm>
            <a:prstGeom prst="line">
              <a:avLst/>
            </a:prstGeom>
            <a:noFill/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834" name="Line 235"/>
            <p:cNvSpPr>
              <a:spLocks noChangeShapeType="1"/>
            </p:cNvSpPr>
            <p:nvPr/>
          </p:nvSpPr>
          <p:spPr bwMode="auto">
            <a:xfrm>
              <a:off x="1941" y="1372"/>
              <a:ext cx="0" cy="208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30730" name="Picture 277" descr="DesktopCompute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74925" y="5707063"/>
            <a:ext cx="38893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1" name="Freeform 278"/>
          <p:cNvSpPr>
            <a:spLocks/>
          </p:cNvSpPr>
          <p:nvPr/>
        </p:nvSpPr>
        <p:spPr bwMode="auto">
          <a:xfrm>
            <a:off x="1779588" y="5473700"/>
            <a:ext cx="860425" cy="369332"/>
          </a:xfrm>
          <a:custGeom>
            <a:avLst/>
            <a:gdLst>
              <a:gd name="T0" fmla="*/ 2147483647 w 635"/>
              <a:gd name="T1" fmla="*/ 2147483647 h 272"/>
              <a:gd name="T2" fmla="*/ 0 w 635"/>
              <a:gd name="T3" fmla="*/ 2147483647 h 272"/>
              <a:gd name="T4" fmla="*/ 0 w 635"/>
              <a:gd name="T5" fmla="*/ 0 h 272"/>
              <a:gd name="T6" fmla="*/ 0 60000 65536"/>
              <a:gd name="T7" fmla="*/ 0 60000 65536"/>
              <a:gd name="T8" fmla="*/ 0 60000 65536"/>
              <a:gd name="T9" fmla="*/ 0 w 635"/>
              <a:gd name="T10" fmla="*/ 0 h 272"/>
              <a:gd name="T11" fmla="*/ 635 w 635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5" h="272">
                <a:moveTo>
                  <a:pt x="635" y="272"/>
                </a:moveTo>
                <a:lnTo>
                  <a:pt x="0" y="272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ot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kumimoji="0"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732" name="Freeform 284"/>
          <p:cNvSpPr>
            <a:spLocks/>
          </p:cNvSpPr>
          <p:nvPr/>
        </p:nvSpPr>
        <p:spPr bwMode="auto">
          <a:xfrm>
            <a:off x="2963863" y="5530850"/>
            <a:ext cx="969962" cy="369332"/>
          </a:xfrm>
          <a:custGeom>
            <a:avLst/>
            <a:gdLst>
              <a:gd name="T0" fmla="*/ 0 w 635"/>
              <a:gd name="T1" fmla="*/ 2147483647 h 227"/>
              <a:gd name="T2" fmla="*/ 2147483647 w 635"/>
              <a:gd name="T3" fmla="*/ 2147483647 h 227"/>
              <a:gd name="T4" fmla="*/ 2147483647 w 635"/>
              <a:gd name="T5" fmla="*/ 0 h 227"/>
              <a:gd name="T6" fmla="*/ 0 60000 65536"/>
              <a:gd name="T7" fmla="*/ 0 60000 65536"/>
              <a:gd name="T8" fmla="*/ 0 60000 65536"/>
              <a:gd name="T9" fmla="*/ 0 w 635"/>
              <a:gd name="T10" fmla="*/ 0 h 227"/>
              <a:gd name="T11" fmla="*/ 635 w 635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5" h="227">
                <a:moveTo>
                  <a:pt x="0" y="227"/>
                </a:moveTo>
                <a:lnTo>
                  <a:pt x="635" y="227"/>
                </a:lnTo>
                <a:lnTo>
                  <a:pt x="635" y="0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ot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kumimoji="0"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1" name="표 110"/>
          <p:cNvGraphicFramePr>
            <a:graphicFrameLocks noGrp="1"/>
          </p:cNvGraphicFramePr>
          <p:nvPr/>
        </p:nvGraphicFramePr>
        <p:xfrm>
          <a:off x="5140325" y="2357438"/>
          <a:ext cx="3789992" cy="378621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46187"/>
                <a:gridCol w="1381734"/>
                <a:gridCol w="1262071"/>
              </a:tblGrid>
              <a:tr h="499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구   분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멀티터널링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L4 VLB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</a:tr>
              <a:tr h="89509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회선당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센터 가용성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Active-Active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Active-Backup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</a:tr>
              <a:tr h="89509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이중화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비용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비용 절감</a:t>
                      </a:r>
                      <a:endParaRPr kumimoji="1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L4 Switch </a:t>
                      </a: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비용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L2 Switch </a:t>
                      </a: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비용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</a:tr>
              <a:tr h="499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터널 연결</a:t>
                      </a:r>
                      <a:endParaRPr kumimoji="1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회선당 </a:t>
                      </a: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개 이상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회선당 </a:t>
                      </a: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개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</a:tr>
              <a:tr h="499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전환 시간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라우팅</a:t>
                      </a: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전환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터널 </a:t>
                      </a:r>
                      <a:r>
                        <a:rPr kumimoji="1" lang="ko-KR" altLang="en-US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재연결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</a:tr>
              <a:tr h="499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세션 유지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Session </a:t>
                      </a: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유지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Session </a:t>
                      </a:r>
                      <a:r>
                        <a:rPr kumimoji="1" lang="ko-KR" altLang="en-US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재연결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/>
                </a:tc>
              </a:tr>
            </a:tbl>
          </a:graphicData>
        </a:graphic>
      </p:graphicFrame>
      <p:sp>
        <p:nvSpPr>
          <p:cNvPr id="30763" name="Text Box 193"/>
          <p:cNvSpPr txBox="1">
            <a:spLocks noChangeArrowheads="1"/>
          </p:cNvSpPr>
          <p:nvPr/>
        </p:nvSpPr>
        <p:spPr bwMode="auto">
          <a:xfrm>
            <a:off x="1000125" y="4500563"/>
            <a:ext cx="558464" cy="24840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ko-KR" sz="1000" b="1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Active</a:t>
            </a:r>
          </a:p>
        </p:txBody>
      </p:sp>
      <p:sp>
        <p:nvSpPr>
          <p:cNvPr id="30764" name="Text Box 193"/>
          <p:cNvSpPr txBox="1">
            <a:spLocks noChangeArrowheads="1"/>
          </p:cNvSpPr>
          <p:nvPr/>
        </p:nvSpPr>
        <p:spPr bwMode="auto">
          <a:xfrm>
            <a:off x="2143125" y="4500563"/>
            <a:ext cx="558464" cy="24840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Active</a:t>
            </a:r>
          </a:p>
        </p:txBody>
      </p:sp>
      <p:pic>
        <p:nvPicPr>
          <p:cNvPr id="30765" name="Picture 64" descr="DSL-Mode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5286375"/>
            <a:ext cx="485775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6" name="AutoShape 273"/>
          <p:cNvSpPr>
            <a:spLocks noChangeArrowheads="1"/>
          </p:cNvSpPr>
          <p:nvPr/>
        </p:nvSpPr>
        <p:spPr bwMode="auto">
          <a:xfrm>
            <a:off x="3262313" y="3857625"/>
            <a:ext cx="452437" cy="409575"/>
          </a:xfrm>
          <a:prstGeom prst="irregularSeal1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구름 116"/>
          <p:cNvSpPr/>
          <p:nvPr/>
        </p:nvSpPr>
        <p:spPr>
          <a:xfrm>
            <a:off x="1071563" y="4857750"/>
            <a:ext cx="1357312" cy="35718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Internet</a:t>
            </a:r>
            <a:endParaRPr lang="ko-KR" altLang="en-US" sz="1400" b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구름 117"/>
          <p:cNvSpPr/>
          <p:nvPr/>
        </p:nvSpPr>
        <p:spPr>
          <a:xfrm>
            <a:off x="3214688" y="4857750"/>
            <a:ext cx="1357312" cy="35718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Internet</a:t>
            </a:r>
            <a:endParaRPr lang="ko-KR" altLang="en-US" sz="1400" b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139"/>
          <p:cNvGrpSpPr>
            <a:grpSpLocks/>
          </p:cNvGrpSpPr>
          <p:nvPr/>
        </p:nvGrpSpPr>
        <p:grpSpPr bwMode="auto">
          <a:xfrm>
            <a:off x="1273175" y="2786063"/>
            <a:ext cx="1030289" cy="2598737"/>
            <a:chOff x="1272426" y="2786058"/>
            <a:chExt cx="1031526" cy="2598199"/>
          </a:xfrm>
        </p:grpSpPr>
        <p:cxnSp>
          <p:nvCxnSpPr>
            <p:cNvPr id="125" name="직선 연결선 124"/>
            <p:cNvCxnSpPr/>
            <p:nvPr/>
          </p:nvCxnSpPr>
          <p:spPr>
            <a:xfrm rot="5400000" flipH="1">
              <a:off x="587130" y="4185581"/>
              <a:ext cx="1883972" cy="513379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" name="그룹 134"/>
            <p:cNvGrpSpPr>
              <a:grpSpLocks/>
            </p:cNvGrpSpPr>
            <p:nvPr/>
          </p:nvGrpSpPr>
          <p:grpSpPr bwMode="auto">
            <a:xfrm>
              <a:off x="1277195" y="2786058"/>
              <a:ext cx="1026757" cy="2555345"/>
              <a:chOff x="1277195" y="2786058"/>
              <a:chExt cx="1026757" cy="2555345"/>
            </a:xfrm>
          </p:grpSpPr>
          <p:cxnSp>
            <p:nvCxnSpPr>
              <p:cNvPr id="127" name="직선 화살표 연결선 126"/>
              <p:cNvCxnSpPr/>
              <p:nvPr/>
            </p:nvCxnSpPr>
            <p:spPr>
              <a:xfrm rot="5400000" flipH="1" flipV="1">
                <a:off x="952624" y="3110629"/>
                <a:ext cx="657089" cy="7947"/>
              </a:xfrm>
              <a:prstGeom prst="straightConnector1">
                <a:avLst/>
              </a:prstGeom>
              <a:ln>
                <a:prstDash val="sysDash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rot="5400000" flipH="1" flipV="1">
                <a:off x="1124319" y="4161771"/>
                <a:ext cx="1841119" cy="51814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4" name="직선 화살표 연결선 133"/>
              <p:cNvCxnSpPr/>
              <p:nvPr/>
            </p:nvCxnSpPr>
            <p:spPr>
              <a:xfrm rot="5400000" flipH="1" flipV="1">
                <a:off x="1938095" y="3143964"/>
                <a:ext cx="714227" cy="1589"/>
              </a:xfrm>
              <a:prstGeom prst="straightConnector1">
                <a:avLst/>
              </a:prstGeom>
              <a:ln>
                <a:prstDash val="sysDash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직선 연결선 141"/>
          <p:cNvCxnSpPr>
            <a:endCxn id="30797" idx="2"/>
          </p:cNvCxnSpPr>
          <p:nvPr/>
        </p:nvCxnSpPr>
        <p:spPr>
          <a:xfrm rot="16200000" flipV="1">
            <a:off x="2717789" y="4205277"/>
            <a:ext cx="1869908" cy="435167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71" name="Picture 1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6638" y="3424238"/>
            <a:ext cx="4635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3" name="AutoShape 272"/>
          <p:cNvSpPr>
            <a:spLocks noChangeArrowheads="1"/>
          </p:cNvSpPr>
          <p:nvPr/>
        </p:nvSpPr>
        <p:spPr bwMode="auto">
          <a:xfrm>
            <a:off x="1065213" y="3305175"/>
            <a:ext cx="452437" cy="409575"/>
          </a:xfrm>
          <a:prstGeom prst="irregularSeal1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74" name="Picture 1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8450" y="4000500"/>
            <a:ext cx="4635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134"/>
          <p:cNvGrpSpPr>
            <a:grpSpLocks/>
          </p:cNvGrpSpPr>
          <p:nvPr/>
        </p:nvGrpSpPr>
        <p:grpSpPr bwMode="auto">
          <a:xfrm>
            <a:off x="3449637" y="2786063"/>
            <a:ext cx="935037" cy="2500312"/>
            <a:chOff x="1253383" y="2841301"/>
            <a:chExt cx="934720" cy="2500330"/>
          </a:xfrm>
        </p:grpSpPr>
        <p:cxnSp>
          <p:nvCxnSpPr>
            <p:cNvPr id="144" name="직선 화살표 연결선 143"/>
            <p:cNvCxnSpPr/>
            <p:nvPr/>
          </p:nvCxnSpPr>
          <p:spPr>
            <a:xfrm rot="5400000" flipH="1" flipV="1">
              <a:off x="935086" y="3159598"/>
              <a:ext cx="642942" cy="6348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>
              <a:stCxn id="30798" idx="2"/>
            </p:cNvCxnSpPr>
            <p:nvPr/>
          </p:nvCxnSpPr>
          <p:spPr>
            <a:xfrm rot="5400000" flipH="1" flipV="1">
              <a:off x="1827596" y="3182643"/>
              <a:ext cx="689147" cy="31867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>
              <a:endCxn id="30798" idx="2"/>
            </p:cNvCxnSpPr>
            <p:nvPr/>
          </p:nvCxnSpPr>
          <p:spPr>
            <a:xfrm rot="5400000" flipH="1" flipV="1">
              <a:off x="1072179" y="4257574"/>
              <a:ext cx="1798481" cy="369633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2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VPN Fail-over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Users\gskim\Desktop\UTM\넥스지(NEXG)\VF 1406\VF1406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6706" y="1285860"/>
            <a:ext cx="6819900" cy="1074420"/>
          </a:xfrm>
          <a:prstGeom prst="rect">
            <a:avLst/>
          </a:prstGeom>
          <a:noFill/>
        </p:spPr>
      </p:pic>
      <p:sp>
        <p:nvSpPr>
          <p:cNvPr id="25614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2)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1406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857225" y="2928934"/>
          <a:ext cx="7500989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201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1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1G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160G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HDD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WAN Port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Switch Port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809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100~240V, 40W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Adapter</a:t>
                      </a:r>
                    </a:p>
                  </a:txBody>
                  <a:tcPr anchor="ctr" horzOverflow="overflow"/>
                </a:tc>
              </a:tr>
              <a:tr h="16462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462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250,000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</a:tr>
              <a:tr h="164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CC(EAL4) –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평가중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출고 가능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25607" name="Rectangle 14"/>
          <p:cNvSpPr>
            <a:spLocks noChangeArrowheads="1"/>
          </p:cNvSpPr>
          <p:nvPr/>
        </p:nvSpPr>
        <p:spPr bwMode="auto">
          <a:xfrm>
            <a:off x="1857356" y="1581039"/>
            <a:ext cx="1500198" cy="624088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8" name="Rectangle 15"/>
          <p:cNvSpPr>
            <a:spLocks noChangeArrowheads="1"/>
          </p:cNvSpPr>
          <p:nvPr/>
        </p:nvSpPr>
        <p:spPr bwMode="auto">
          <a:xfrm>
            <a:off x="3391284" y="1705060"/>
            <a:ext cx="894964" cy="48963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11" name="Rectangle 16"/>
          <p:cNvSpPr>
            <a:spLocks noChangeArrowheads="1"/>
          </p:cNvSpPr>
          <p:nvPr/>
        </p:nvSpPr>
        <p:spPr bwMode="auto">
          <a:xfrm>
            <a:off x="4325428" y="1695634"/>
            <a:ext cx="460886" cy="500066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32"/>
          <p:cNvSpPr/>
          <p:nvPr/>
        </p:nvSpPr>
        <p:spPr>
          <a:xfrm>
            <a:off x="1357290" y="2428868"/>
            <a:ext cx="1668467" cy="357188"/>
          </a:xfrm>
          <a:prstGeom prst="wedgeRoundRectCallout">
            <a:avLst>
              <a:gd name="adj1" fmla="val -18653"/>
              <a:gd name="adj2" fmla="val -1199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4 x 10/100/1000 Copper Switch Port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모서리가 둥근 사각형 설명선 34"/>
          <p:cNvSpPr/>
          <p:nvPr/>
        </p:nvSpPr>
        <p:spPr>
          <a:xfrm>
            <a:off x="3428992" y="2428868"/>
            <a:ext cx="1857388" cy="369900"/>
          </a:xfrm>
          <a:prstGeom prst="wedgeRoundRectCallout">
            <a:avLst>
              <a:gd name="adj1" fmla="val -22858"/>
              <a:gd name="adj2" fmla="val -9091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10/100/1000 Copper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WAN Port 1 x L2 Bypass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모서리가 둥근 사각형 설명선 37"/>
          <p:cNvSpPr/>
          <p:nvPr/>
        </p:nvSpPr>
        <p:spPr>
          <a:xfrm>
            <a:off x="3857620" y="1214422"/>
            <a:ext cx="811213" cy="311172"/>
          </a:xfrm>
          <a:prstGeom prst="wedgeRoundRectCallout">
            <a:avLst>
              <a:gd name="adj1" fmla="val 33098"/>
              <a:gd name="adj2" fmla="val 9594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사각형 설명선 35"/>
          <p:cNvSpPr/>
          <p:nvPr/>
        </p:nvSpPr>
        <p:spPr>
          <a:xfrm>
            <a:off x="6978060" y="979783"/>
            <a:ext cx="1119189" cy="344494"/>
          </a:xfrm>
          <a:prstGeom prst="wedgeRoundRectCallout">
            <a:avLst>
              <a:gd name="adj1" fmla="val -36617"/>
              <a:gd name="adj2" fmla="val 1068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 x 160G </a:t>
            </a:r>
            <a:r>
              <a:rPr kumimoji="0"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내장</a:t>
            </a:r>
            <a:endParaRPr kumimoji="0"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791763" y="1695634"/>
            <a:ext cx="242595" cy="500066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37"/>
          <p:cNvSpPr/>
          <p:nvPr/>
        </p:nvSpPr>
        <p:spPr>
          <a:xfrm>
            <a:off x="5000628" y="1285860"/>
            <a:ext cx="500066" cy="311172"/>
          </a:xfrm>
          <a:prstGeom prst="wedgeRoundRectCallout">
            <a:avLst>
              <a:gd name="adj1" fmla="val -48875"/>
              <a:gd name="adj2" fmla="val 8065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5290850" y="1857364"/>
            <a:ext cx="357190" cy="357190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사각형 설명선 37"/>
          <p:cNvSpPr/>
          <p:nvPr/>
        </p:nvSpPr>
        <p:spPr>
          <a:xfrm>
            <a:off x="5929322" y="2285992"/>
            <a:ext cx="857256" cy="357190"/>
          </a:xfrm>
          <a:prstGeom prst="wedgeRoundRectCallout">
            <a:avLst>
              <a:gd name="adj1" fmla="val -80275"/>
              <a:gd name="adj2" fmla="val -6182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Adapter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Port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7475" y="0"/>
            <a:ext cx="902652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1400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46"/>
          <p:cNvSpPr/>
          <p:nvPr/>
        </p:nvSpPr>
        <p:spPr>
          <a:xfrm>
            <a:off x="5214942" y="2571745"/>
            <a:ext cx="3571875" cy="2071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EIX (</a:t>
            </a:r>
            <a:r>
              <a:rPr kumimoji="0"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EtherIP</a:t>
            </a: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 </a:t>
            </a:r>
            <a:r>
              <a:rPr kumimoji="0"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eXtended</a:t>
            </a: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)</a:t>
            </a:r>
          </a:p>
          <a:p>
            <a:pPr marL="165100" indent="-260350">
              <a:lnSpc>
                <a:spcPct val="130000"/>
              </a:lnSpc>
              <a:buClr>
                <a:schemeClr val="tx1"/>
              </a:buClr>
              <a:defRPr/>
            </a:pPr>
            <a:endParaRPr kumimoji="0"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HY울릉도B"/>
            </a:endParaRPr>
          </a:p>
          <a:p>
            <a:pPr marL="165100" indent="-260350">
              <a:lnSpc>
                <a:spcPct val="130000"/>
              </a:lnSpc>
              <a:buClr>
                <a:schemeClr val="tx1"/>
              </a:buClr>
              <a:defRPr/>
            </a:pP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 - ADSL/VDSL </a:t>
            </a:r>
            <a:r>
              <a:rPr kumimoji="0"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회선 </a:t>
            </a: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Bonding </a:t>
            </a:r>
            <a:endParaRPr kumimoji="0"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HY울릉도B"/>
            </a:endParaRPr>
          </a:p>
          <a:p>
            <a:pPr marL="165100" indent="-260350">
              <a:lnSpc>
                <a:spcPct val="130000"/>
              </a:lnSpc>
              <a:buClr>
                <a:schemeClr val="tx1"/>
              </a:buClr>
              <a:defRPr/>
            </a:pPr>
            <a:r>
              <a:rPr kumimoji="0"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 </a:t>
            </a: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- </a:t>
            </a:r>
            <a:r>
              <a:rPr kumimoji="0"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다른 속도 </a:t>
            </a: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Bonding </a:t>
            </a:r>
            <a:r>
              <a:rPr kumimoji="0"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에 강점</a:t>
            </a:r>
            <a:endParaRPr kumimoji="0"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HY울릉도B"/>
            </a:endParaRPr>
          </a:p>
          <a:p>
            <a:pPr marL="165100" indent="-260350">
              <a:lnSpc>
                <a:spcPct val="130000"/>
              </a:lnSpc>
              <a:buClr>
                <a:schemeClr val="tx1"/>
              </a:buClr>
              <a:defRPr/>
            </a:pP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 - RTT </a:t>
            </a:r>
            <a:r>
              <a:rPr kumimoji="0"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고려하여 </a:t>
            </a: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Packet</a:t>
            </a:r>
          </a:p>
          <a:p>
            <a:pPr marL="165100" indent="-260350">
              <a:lnSpc>
                <a:spcPct val="130000"/>
              </a:lnSpc>
              <a:buClr>
                <a:schemeClr val="tx1"/>
              </a:buClr>
              <a:defRPr/>
            </a:pPr>
            <a:r>
              <a:rPr kumimoji="0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   </a:t>
            </a:r>
            <a:r>
              <a:rPr kumimoji="0" lang="en-US" altLang="ko-K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Reodering</a:t>
            </a:r>
            <a:r>
              <a:rPr kumimoji="0"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 </a:t>
            </a:r>
            <a:r>
              <a:rPr kumimoji="0"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울릉도B"/>
              </a:rPr>
              <a:t>최소화</a:t>
            </a:r>
            <a:endParaRPr kumimoji="0"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HY울릉도B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214438" y="5715000"/>
            <a:ext cx="4429125" cy="714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1748" name="Picture 3" descr="VF1700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0" y="4429125"/>
            <a:ext cx="18923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42938" y="1571625"/>
            <a:ext cx="92868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latin typeface="Myriad Pro" pitchFamily="34" charset="0"/>
                <a:ea typeface="+mn-ea"/>
              </a:rPr>
              <a:t>EIX(</a:t>
            </a:r>
            <a:r>
              <a:rPr kumimoji="0" lang="en-US" altLang="ko-KR" sz="2000" b="1" kern="0" dirty="0" err="1">
                <a:latin typeface="Myriad Pro" pitchFamily="34" charset="0"/>
                <a:ea typeface="+mn-ea"/>
              </a:rPr>
              <a:t>EtherIP</a:t>
            </a:r>
            <a:r>
              <a:rPr kumimoji="0" lang="en-US" altLang="ko-KR" sz="2000" b="1" kern="0" dirty="0">
                <a:latin typeface="Myriad Pro" pitchFamily="34" charset="0"/>
                <a:ea typeface="+mn-ea"/>
              </a:rPr>
              <a:t> </a:t>
            </a:r>
            <a:r>
              <a:rPr kumimoji="0" lang="en-US" altLang="ko-KR" sz="2000" b="1" kern="0" dirty="0" err="1">
                <a:latin typeface="Myriad Pro" pitchFamily="34" charset="0"/>
                <a:ea typeface="+mn-ea"/>
              </a:rPr>
              <a:t>eXtended</a:t>
            </a:r>
            <a:r>
              <a:rPr kumimoji="0" lang="en-US" altLang="ko-KR" sz="2000" b="1" kern="0" dirty="0">
                <a:latin typeface="Myriad Pro" pitchFamily="34" charset="0"/>
                <a:ea typeface="+mn-ea"/>
              </a:rPr>
              <a:t>)</a:t>
            </a:r>
            <a:r>
              <a:rPr kumimoji="0" lang="ko-KR" altLang="en-US" sz="2000" b="1" kern="0" dirty="0">
                <a:latin typeface="Myriad Pro" pitchFamily="34" charset="0"/>
                <a:ea typeface="+mn-ea"/>
              </a:rPr>
              <a:t>와 연동으로 회선 </a:t>
            </a:r>
            <a:r>
              <a:rPr kumimoji="0" lang="en-US" altLang="ko-KR" sz="2000" b="1" kern="0" dirty="0">
                <a:latin typeface="Myriad Pro" pitchFamily="34" charset="0"/>
                <a:ea typeface="+mn-ea"/>
              </a:rPr>
              <a:t>Load-Balancing, Bonding</a:t>
            </a:r>
            <a:r>
              <a:rPr kumimoji="0" lang="ko-KR" altLang="en-US" sz="2000" b="1" kern="0" dirty="0">
                <a:latin typeface="Myriad Pro" pitchFamily="34" charset="0"/>
                <a:ea typeface="+mn-ea"/>
              </a:rPr>
              <a:t>구현</a:t>
            </a:r>
          </a:p>
        </p:txBody>
      </p:sp>
      <p:sp>
        <p:nvSpPr>
          <p:cNvPr id="31750" name="Text Box 34"/>
          <p:cNvSpPr txBox="1">
            <a:spLocks noChangeArrowheads="1"/>
          </p:cNvSpPr>
          <p:nvPr/>
        </p:nvSpPr>
        <p:spPr bwMode="auto">
          <a:xfrm>
            <a:off x="1189038" y="5735638"/>
            <a:ext cx="1763712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en-US" altLang="ko-KR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※ xDSL 1</a:t>
            </a:r>
            <a:r>
              <a:rPr kumimoji="0" lang="ko-KR" altLang="en-US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회선당 평균 속도</a:t>
            </a:r>
          </a:p>
          <a:p>
            <a:pPr marL="179388" lvl="1">
              <a:lnSpc>
                <a:spcPct val="130000"/>
              </a:lnSpc>
              <a:buFont typeface="Wingdings" pitchFamily="2" charset="2"/>
              <a:buChar char="Ü"/>
            </a:pPr>
            <a:r>
              <a:rPr kumimoji="0" lang="ko-KR" altLang="en-US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Upload 512Kbps</a:t>
            </a:r>
          </a:p>
          <a:p>
            <a:pPr marL="179388" lvl="1">
              <a:lnSpc>
                <a:spcPct val="130000"/>
              </a:lnSpc>
              <a:buFont typeface="Wingdings" pitchFamily="2" charset="2"/>
              <a:buChar char="Ü"/>
            </a:pPr>
            <a:r>
              <a:rPr kumimoji="0" lang="en-US" altLang="ko-KR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Download 3Mbps</a:t>
            </a:r>
          </a:p>
        </p:txBody>
      </p:sp>
      <p:sp>
        <p:nvSpPr>
          <p:cNvPr id="31751" name="Line 35"/>
          <p:cNvSpPr>
            <a:spLocks noChangeShapeType="1"/>
          </p:cNvSpPr>
          <p:nvPr/>
        </p:nvSpPr>
        <p:spPr bwMode="auto">
          <a:xfrm>
            <a:off x="2635250" y="4938713"/>
            <a:ext cx="0" cy="4714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52" name="AutoShape 36"/>
          <p:cNvSpPr>
            <a:spLocks noChangeArrowheads="1"/>
          </p:cNvSpPr>
          <p:nvPr/>
        </p:nvSpPr>
        <p:spPr bwMode="auto">
          <a:xfrm>
            <a:off x="2401888" y="4879975"/>
            <a:ext cx="485775" cy="307975"/>
          </a:xfrm>
          <a:prstGeom prst="upDownArrow">
            <a:avLst>
              <a:gd name="adj1" fmla="val 50000"/>
              <a:gd name="adj2" fmla="val 20532"/>
            </a:avLst>
          </a:prstGeom>
          <a:gradFill rotWithShape="1">
            <a:gsLst>
              <a:gs pos="0">
                <a:srgbClr val="99CC00">
                  <a:alpha val="59000"/>
                </a:srgbClr>
              </a:gs>
              <a:gs pos="100000">
                <a:srgbClr val="009900"/>
              </a:gs>
            </a:gsLst>
            <a:lin ang="5400000" scaled="1"/>
          </a:gradFill>
          <a:ln w="19050">
            <a:solidFill>
              <a:srgbClr val="CCFF33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kumimoji="0"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1341438" y="2587625"/>
            <a:ext cx="2317746" cy="2054225"/>
            <a:chOff x="248" y="1752"/>
            <a:chExt cx="1787" cy="1584"/>
          </a:xfrm>
        </p:grpSpPr>
        <p:sp>
          <p:nvSpPr>
            <p:cNvPr id="31790" name="Line 38"/>
            <p:cNvSpPr>
              <a:spLocks noChangeShapeType="1"/>
            </p:cNvSpPr>
            <p:nvPr/>
          </p:nvSpPr>
          <p:spPr bwMode="auto">
            <a:xfrm flipH="1" flipV="1">
              <a:off x="1790" y="1752"/>
              <a:ext cx="0" cy="99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791" name="Oval 39"/>
            <p:cNvSpPr>
              <a:spLocks noChangeArrowheads="1"/>
            </p:cNvSpPr>
            <p:nvPr/>
          </p:nvSpPr>
          <p:spPr bwMode="auto">
            <a:xfrm>
              <a:off x="747" y="2487"/>
              <a:ext cx="1115" cy="132"/>
            </a:xfrm>
            <a:prstGeom prst="ellipse">
              <a:avLst/>
            </a:prstGeom>
            <a:noFill/>
            <a:ln w="31750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ko-KR" altLang="en-US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92" name="Text Box 40"/>
            <p:cNvSpPr txBox="1">
              <a:spLocks noChangeArrowheads="1"/>
            </p:cNvSpPr>
            <p:nvPr/>
          </p:nvSpPr>
          <p:spPr bwMode="auto">
            <a:xfrm>
              <a:off x="248" y="2477"/>
              <a:ext cx="499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ko-KR" sz="1000" b="1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0" lang="ko-KR" altLang="en-US" sz="1000" b="1">
                  <a:latin typeface="맑은 고딕" pitchFamily="50" charset="-127"/>
                  <a:ea typeface="맑은 고딕" pitchFamily="50" charset="-127"/>
                </a:rPr>
                <a:t>회선</a:t>
              </a:r>
            </a:p>
          </p:txBody>
        </p:sp>
        <p:sp>
          <p:nvSpPr>
            <p:cNvPr id="31793" name="Line 41"/>
            <p:cNvSpPr>
              <a:spLocks noChangeShapeType="1"/>
            </p:cNvSpPr>
            <p:nvPr/>
          </p:nvSpPr>
          <p:spPr bwMode="auto">
            <a:xfrm>
              <a:off x="1790" y="2795"/>
              <a:ext cx="1" cy="5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794" name="AutoShape 42"/>
            <p:cNvSpPr>
              <a:spLocks noChangeArrowheads="1"/>
            </p:cNvSpPr>
            <p:nvPr/>
          </p:nvSpPr>
          <p:spPr bwMode="auto">
            <a:xfrm rot="10800000">
              <a:off x="1636" y="3018"/>
              <a:ext cx="283" cy="256"/>
            </a:xfrm>
            <a:prstGeom prst="upDownArrow">
              <a:avLst>
                <a:gd name="adj1" fmla="val 50000"/>
                <a:gd name="adj2" fmla="val 26190"/>
              </a:avLst>
            </a:prstGeom>
            <a:gradFill rotWithShape="1">
              <a:gsLst>
                <a:gs pos="0">
                  <a:srgbClr val="99CC00">
                    <a:alpha val="68999"/>
                  </a:srgbClr>
                </a:gs>
                <a:gs pos="100000">
                  <a:srgbClr val="009900"/>
                </a:gs>
              </a:gsLst>
              <a:lin ang="5400000" scaled="1"/>
            </a:gradFill>
            <a:ln w="19050">
              <a:solidFill>
                <a:srgbClr val="CCFF33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kumimoji="0" lang="ko-KR" altLang="en-US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95" name="Text Box 44"/>
            <p:cNvSpPr txBox="1">
              <a:spLocks noChangeArrowheads="1"/>
            </p:cNvSpPr>
            <p:nvPr/>
          </p:nvSpPr>
          <p:spPr bwMode="auto">
            <a:xfrm>
              <a:off x="1637" y="3044"/>
              <a:ext cx="398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ko-KR" sz="1000" b="1" dirty="0">
                  <a:latin typeface="맑은 고딕" pitchFamily="50" charset="-127"/>
                  <a:ea typeface="맑은 고딕" pitchFamily="50" charset="-127"/>
                </a:rPr>
                <a:t>eth4</a:t>
              </a:r>
            </a:p>
          </p:txBody>
        </p:sp>
      </p:grpSp>
      <p:sp>
        <p:nvSpPr>
          <p:cNvPr id="31780" name="Line 46"/>
          <p:cNvSpPr>
            <a:spLocks noChangeShapeType="1"/>
          </p:cNvSpPr>
          <p:nvPr/>
        </p:nvSpPr>
        <p:spPr bwMode="auto">
          <a:xfrm flipV="1">
            <a:off x="2076631" y="2457450"/>
            <a:ext cx="0" cy="1424256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81" name="Line 47"/>
          <p:cNvSpPr>
            <a:spLocks noChangeShapeType="1"/>
          </p:cNvSpPr>
          <p:nvPr/>
        </p:nvSpPr>
        <p:spPr bwMode="auto">
          <a:xfrm flipV="1">
            <a:off x="2488961" y="2610373"/>
            <a:ext cx="0" cy="1271334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82" name="Oval 48"/>
          <p:cNvSpPr>
            <a:spLocks noChangeArrowheads="1"/>
          </p:cNvSpPr>
          <p:nvPr/>
        </p:nvSpPr>
        <p:spPr bwMode="auto">
          <a:xfrm>
            <a:off x="2001426" y="2999160"/>
            <a:ext cx="604233" cy="176250"/>
          </a:xfrm>
          <a:prstGeom prst="ellipse">
            <a:avLst/>
          </a:prstGeom>
          <a:noFill/>
          <a:ln w="31750" cap="rnd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83" name="Text Box 49"/>
          <p:cNvSpPr txBox="1">
            <a:spLocks noChangeArrowheads="1"/>
          </p:cNvSpPr>
          <p:nvPr/>
        </p:nvSpPr>
        <p:spPr bwMode="auto">
          <a:xfrm>
            <a:off x="1341438" y="2940842"/>
            <a:ext cx="647022" cy="2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000" b="1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000" b="1">
                <a:latin typeface="맑은 고딕" pitchFamily="50" charset="-127"/>
                <a:ea typeface="맑은 고딕" pitchFamily="50" charset="-127"/>
              </a:rPr>
              <a:t>회선</a:t>
            </a:r>
          </a:p>
        </p:txBody>
      </p:sp>
      <p:sp>
        <p:nvSpPr>
          <p:cNvPr id="31784" name="Line 50"/>
          <p:cNvSpPr>
            <a:spLocks noChangeShapeType="1"/>
          </p:cNvSpPr>
          <p:nvPr/>
        </p:nvSpPr>
        <p:spPr bwMode="auto">
          <a:xfrm flipH="1">
            <a:off x="2076631" y="3880411"/>
            <a:ext cx="0" cy="7646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85" name="Line 51"/>
          <p:cNvSpPr>
            <a:spLocks noChangeShapeType="1"/>
          </p:cNvSpPr>
          <p:nvPr/>
        </p:nvSpPr>
        <p:spPr bwMode="auto">
          <a:xfrm>
            <a:off x="2488961" y="3880411"/>
            <a:ext cx="0" cy="705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86" name="AutoShape 52"/>
          <p:cNvSpPr>
            <a:spLocks noChangeArrowheads="1"/>
          </p:cNvSpPr>
          <p:nvPr/>
        </p:nvSpPr>
        <p:spPr bwMode="auto">
          <a:xfrm rot="10800000">
            <a:off x="2319102" y="4199216"/>
            <a:ext cx="366948" cy="331765"/>
          </a:xfrm>
          <a:prstGeom prst="upDownArrow">
            <a:avLst>
              <a:gd name="adj1" fmla="val 50000"/>
              <a:gd name="adj2" fmla="val 26190"/>
            </a:avLst>
          </a:prstGeom>
          <a:gradFill rotWithShape="1">
            <a:gsLst>
              <a:gs pos="0">
                <a:srgbClr val="99CC00">
                  <a:alpha val="68999"/>
                </a:srgbClr>
              </a:gs>
              <a:gs pos="100000">
                <a:srgbClr val="009900"/>
              </a:gs>
            </a:gsLst>
            <a:lin ang="5400000" scaled="1"/>
          </a:gradFill>
          <a:ln w="19050">
            <a:solidFill>
              <a:srgbClr val="CCFF33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87" name="AutoShape 55"/>
          <p:cNvSpPr>
            <a:spLocks noChangeArrowheads="1"/>
          </p:cNvSpPr>
          <p:nvPr/>
        </p:nvSpPr>
        <p:spPr bwMode="auto">
          <a:xfrm rot="10800000">
            <a:off x="1876949" y="4227727"/>
            <a:ext cx="366948" cy="331765"/>
          </a:xfrm>
          <a:prstGeom prst="upDownArrow">
            <a:avLst>
              <a:gd name="adj1" fmla="val 50000"/>
              <a:gd name="adj2" fmla="val 26190"/>
            </a:avLst>
          </a:prstGeom>
          <a:gradFill rotWithShape="1">
            <a:gsLst>
              <a:gs pos="0">
                <a:srgbClr val="99CC00">
                  <a:alpha val="68999"/>
                </a:srgbClr>
              </a:gs>
              <a:gs pos="100000">
                <a:srgbClr val="009900"/>
              </a:gs>
            </a:gsLst>
            <a:lin ang="5400000" scaled="1"/>
          </a:gradFill>
          <a:ln w="19050">
            <a:solidFill>
              <a:srgbClr val="CCFF33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88" name="Text Box 56"/>
          <p:cNvSpPr txBox="1">
            <a:spLocks noChangeArrowheads="1"/>
          </p:cNvSpPr>
          <p:nvPr/>
        </p:nvSpPr>
        <p:spPr bwMode="auto">
          <a:xfrm>
            <a:off x="1786184" y="4264014"/>
            <a:ext cx="475866" cy="2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</a:rPr>
              <a:t>eth1</a:t>
            </a:r>
          </a:p>
        </p:txBody>
      </p:sp>
      <p:sp>
        <p:nvSpPr>
          <p:cNvPr id="31789" name="Text Box 57"/>
          <p:cNvSpPr txBox="1">
            <a:spLocks noChangeArrowheads="1"/>
          </p:cNvSpPr>
          <p:nvPr/>
        </p:nvSpPr>
        <p:spPr bwMode="auto">
          <a:xfrm>
            <a:off x="2285389" y="4254942"/>
            <a:ext cx="490129" cy="2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</a:rPr>
              <a:t>eth2</a:t>
            </a:r>
          </a:p>
        </p:txBody>
      </p:sp>
      <p:sp>
        <p:nvSpPr>
          <p:cNvPr id="31755" name="Line 59"/>
          <p:cNvSpPr>
            <a:spLocks noChangeShapeType="1"/>
          </p:cNvSpPr>
          <p:nvPr/>
        </p:nvSpPr>
        <p:spPr bwMode="auto">
          <a:xfrm flipH="1" flipV="1">
            <a:off x="2928938" y="2609850"/>
            <a:ext cx="0" cy="1271588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56" name="Oval 60"/>
          <p:cNvSpPr>
            <a:spLocks noChangeArrowheads="1"/>
          </p:cNvSpPr>
          <p:nvPr/>
        </p:nvSpPr>
        <p:spPr bwMode="auto">
          <a:xfrm>
            <a:off x="1989138" y="3270250"/>
            <a:ext cx="1058862" cy="176213"/>
          </a:xfrm>
          <a:prstGeom prst="ellipse">
            <a:avLst/>
          </a:prstGeom>
          <a:noFill/>
          <a:ln w="31750" cap="rnd">
            <a:solidFill>
              <a:srgbClr val="00FF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57" name="Text Box 61"/>
          <p:cNvSpPr txBox="1">
            <a:spLocks noChangeArrowheads="1"/>
          </p:cNvSpPr>
          <p:nvPr/>
        </p:nvSpPr>
        <p:spPr bwMode="auto">
          <a:xfrm>
            <a:off x="1341438" y="3235325"/>
            <a:ext cx="6477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000" b="1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1000" b="1">
                <a:latin typeface="맑은 고딕" pitchFamily="50" charset="-127"/>
                <a:ea typeface="맑은 고딕" pitchFamily="50" charset="-127"/>
              </a:rPr>
              <a:t>회선</a:t>
            </a:r>
          </a:p>
        </p:txBody>
      </p:sp>
      <p:sp>
        <p:nvSpPr>
          <p:cNvPr id="31758" name="Line 62"/>
          <p:cNvSpPr>
            <a:spLocks noChangeShapeType="1"/>
          </p:cNvSpPr>
          <p:nvPr/>
        </p:nvSpPr>
        <p:spPr bwMode="auto">
          <a:xfrm>
            <a:off x="2928938" y="3940175"/>
            <a:ext cx="0" cy="701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759" name="AutoShape 63"/>
          <p:cNvSpPr>
            <a:spLocks noChangeArrowheads="1"/>
          </p:cNvSpPr>
          <p:nvPr/>
        </p:nvSpPr>
        <p:spPr bwMode="auto">
          <a:xfrm rot="10800000">
            <a:off x="2740025" y="4217988"/>
            <a:ext cx="366713" cy="331787"/>
          </a:xfrm>
          <a:prstGeom prst="upDownArrow">
            <a:avLst>
              <a:gd name="adj1" fmla="val 50000"/>
              <a:gd name="adj2" fmla="val 26190"/>
            </a:avLst>
          </a:prstGeom>
          <a:gradFill rotWithShape="1">
            <a:gsLst>
              <a:gs pos="0">
                <a:srgbClr val="99CC00">
                  <a:alpha val="68999"/>
                </a:srgbClr>
              </a:gs>
              <a:gs pos="100000">
                <a:srgbClr val="009900"/>
              </a:gs>
            </a:gsLst>
            <a:lin ang="5400000" scaled="1"/>
          </a:gradFill>
          <a:ln w="19050">
            <a:solidFill>
              <a:srgbClr val="CCFF33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60" name="Text Box 65"/>
          <p:cNvSpPr txBox="1">
            <a:spLocks noChangeArrowheads="1"/>
          </p:cNvSpPr>
          <p:nvPr/>
        </p:nvSpPr>
        <p:spPr bwMode="auto">
          <a:xfrm>
            <a:off x="2714612" y="4248156"/>
            <a:ext cx="5238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</a:rPr>
              <a:t>eth3</a:t>
            </a:r>
          </a:p>
        </p:txBody>
      </p:sp>
      <p:sp>
        <p:nvSpPr>
          <p:cNvPr id="31761" name="Text Box 66"/>
          <p:cNvSpPr txBox="1">
            <a:spLocks noChangeArrowheads="1"/>
          </p:cNvSpPr>
          <p:nvPr/>
        </p:nvSpPr>
        <p:spPr bwMode="auto">
          <a:xfrm>
            <a:off x="1857356" y="4968888"/>
            <a:ext cx="4730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</a:rPr>
              <a:t>eth0</a:t>
            </a:r>
          </a:p>
        </p:txBody>
      </p:sp>
      <p:sp>
        <p:nvSpPr>
          <p:cNvPr id="31762" name="AutoShape 84"/>
          <p:cNvSpPr>
            <a:spLocks noChangeArrowheads="1"/>
          </p:cNvSpPr>
          <p:nvPr/>
        </p:nvSpPr>
        <p:spPr bwMode="auto">
          <a:xfrm>
            <a:off x="3714750" y="4000500"/>
            <a:ext cx="896938" cy="168275"/>
          </a:xfrm>
          <a:prstGeom prst="roundRect">
            <a:avLst>
              <a:gd name="adj" fmla="val 16667"/>
            </a:avLst>
          </a:prstGeom>
          <a:solidFill>
            <a:srgbClr val="0066CC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r>
              <a:rPr kumimoji="0" lang="en-US" altLang="ko-KR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Total Speed</a:t>
            </a:r>
          </a:p>
        </p:txBody>
      </p:sp>
      <p:sp>
        <p:nvSpPr>
          <p:cNvPr id="70" name="Text Box 95"/>
          <p:cNvSpPr txBox="1">
            <a:spLocks noChangeArrowheads="1"/>
          </p:cNvSpPr>
          <p:nvPr/>
        </p:nvSpPr>
        <p:spPr bwMode="auto">
          <a:xfrm>
            <a:off x="3286124" y="3000375"/>
            <a:ext cx="1214437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r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총 </a:t>
            </a:r>
            <a:r>
              <a:rPr kumimoji="0"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10M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(1M+2M+3M+4M)</a:t>
            </a:r>
          </a:p>
        </p:txBody>
      </p:sp>
      <p:cxnSp>
        <p:nvCxnSpPr>
          <p:cNvPr id="31764" name="AutoShape 96"/>
          <p:cNvCxnSpPr>
            <a:cxnSpLocks noChangeShapeType="1"/>
            <a:stCxn id="31762" idx="0"/>
          </p:cNvCxnSpPr>
          <p:nvPr/>
        </p:nvCxnSpPr>
        <p:spPr bwMode="auto">
          <a:xfrm rot="16200000" flipV="1">
            <a:off x="3747294" y="3585369"/>
            <a:ext cx="571500" cy="2587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31765" name="Text Box 161"/>
          <p:cNvSpPr txBox="1">
            <a:spLocks noChangeArrowheads="1"/>
          </p:cNvSpPr>
          <p:nvPr/>
        </p:nvSpPr>
        <p:spPr bwMode="auto">
          <a:xfrm>
            <a:off x="3598863" y="5735638"/>
            <a:ext cx="2352675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en-US" altLang="ko-KR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※ xDSL 4</a:t>
            </a:r>
            <a:r>
              <a:rPr kumimoji="0" lang="ko-KR" altLang="en-US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회선 </a:t>
            </a:r>
            <a:r>
              <a:rPr kumimoji="0" lang="en-US" altLang="ko-KR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Bonding</a:t>
            </a:r>
            <a:r>
              <a:rPr kumimoji="0" lang="ko-KR" altLang="en-US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속도</a:t>
            </a:r>
          </a:p>
          <a:p>
            <a:pPr marL="179388" lvl="1">
              <a:lnSpc>
                <a:spcPct val="130000"/>
              </a:lnSpc>
              <a:buFont typeface="Wingdings" pitchFamily="2" charset="2"/>
              <a:buChar char="Ü"/>
            </a:pPr>
            <a:r>
              <a:rPr kumimoji="0" lang="ko-KR" altLang="en-US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Upload 2Mbps</a:t>
            </a:r>
          </a:p>
          <a:p>
            <a:pPr marL="179388" lvl="1">
              <a:lnSpc>
                <a:spcPct val="130000"/>
              </a:lnSpc>
              <a:buFont typeface="Wingdings" pitchFamily="2" charset="2"/>
              <a:buChar char="Ü"/>
            </a:pPr>
            <a:r>
              <a:rPr kumimoji="0" lang="en-US" altLang="ko-KR" sz="1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Download </a:t>
            </a:r>
            <a:r>
              <a:rPr kumimoji="0" lang="en-US" altLang="ko-KR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10Mbps</a:t>
            </a:r>
            <a:endParaRPr kumimoji="0" lang="en-US" altLang="ko-KR" sz="10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AutoShape 162"/>
          <p:cNvSpPr>
            <a:spLocks noChangeArrowheads="1"/>
          </p:cNvSpPr>
          <p:nvPr/>
        </p:nvSpPr>
        <p:spPr bwMode="auto">
          <a:xfrm>
            <a:off x="3067050" y="5857875"/>
            <a:ext cx="433388" cy="466725"/>
          </a:xfrm>
          <a:prstGeom prst="rightArrow">
            <a:avLst>
              <a:gd name="adj1" fmla="val 50000"/>
              <a:gd name="adj2" fmla="val 25000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768" name="Picture 136" descr="C:\Documents and Settings\Administrator\Local Settings\Temporary Internet Files\Content.IE5\DIVAIUPT\MCj0236699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75" y="3786188"/>
            <a:ext cx="4286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9" name="Picture 136" descr="C:\Documents and Settings\Administrator\Local Settings\Temporary Internet Files\Content.IE5\DIVAIUPT\MCj0236699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786188"/>
            <a:ext cx="4286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70" name="Picture 136" descr="C:\Documents and Settings\Administrator\Local Settings\Temporary Internet Files\Content.IE5\DIVAIUPT\MCj0236699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25" y="3786188"/>
            <a:ext cx="4286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71" name="Picture 136" descr="C:\Documents and Settings\Administrator\Local Settings\Temporary Internet Files\Content.IE5\DIVAIUPT\MCj0236699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50" y="3786188"/>
            <a:ext cx="4286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73" name="Picture 277" descr="DesktopComput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0938" y="5391150"/>
            <a:ext cx="3889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구름 53"/>
          <p:cNvSpPr/>
          <p:nvPr/>
        </p:nvSpPr>
        <p:spPr>
          <a:xfrm>
            <a:off x="1571625" y="2071688"/>
            <a:ext cx="2214563" cy="714375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" pitchFamily="34" charset="0"/>
              </a:rPr>
              <a:t>xDSL</a:t>
            </a:r>
            <a:endParaRPr lang="ko-KR" alt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egoe UI" pitchFamily="34" charset="0"/>
            </a:endParaRPr>
          </a:p>
        </p:txBody>
      </p:sp>
      <p:sp>
        <p:nvSpPr>
          <p:cNvPr id="5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VPN Load-balancing, Bonding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IPSec &gt; IKE - ISAKMP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8" name="그룹 12"/>
          <p:cNvGrpSpPr/>
          <p:nvPr/>
        </p:nvGrpSpPr>
        <p:grpSpPr>
          <a:xfrm>
            <a:off x="79762" y="1214422"/>
            <a:ext cx="8921394" cy="5143536"/>
            <a:chOff x="79762" y="1214422"/>
            <a:chExt cx="4420800" cy="514353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0930" y="1214422"/>
              <a:ext cx="4419631" cy="5143536"/>
            </a:xfrm>
            <a:prstGeom prst="roundRect">
              <a:avLst>
                <a:gd name="adj" fmla="val 335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79762" y="1214422"/>
              <a:ext cx="4420800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ISAKMP(Internet Security Association &amp; Key Management Protocol)</a:t>
              </a:r>
              <a:endParaRPr lang="ko-KR" altLang="en-US" sz="12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785786" y="1785926"/>
            <a:ext cx="762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altLang="ko-KR" sz="2000">
                <a:latin typeface="+mn-ea"/>
                <a:ea typeface="+mn-ea"/>
              </a:rPr>
              <a:t> National Security Agency(NSA)</a:t>
            </a:r>
            <a:r>
              <a:rPr lang="ko-KR" altLang="en-US" sz="2000">
                <a:latin typeface="+mn-ea"/>
                <a:ea typeface="+mn-ea"/>
              </a:rPr>
              <a:t>의 개발자들에 의해 개발됨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785786" y="2992426"/>
            <a:ext cx="762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altLang="ko-KR" sz="2000">
                <a:latin typeface="+mn-ea"/>
                <a:ea typeface="+mn-ea"/>
              </a:rPr>
              <a:t> ISAKMP Header</a:t>
            </a:r>
          </a:p>
        </p:txBody>
      </p:sp>
      <p:grpSp>
        <p:nvGrpSpPr>
          <p:cNvPr id="16" name="Group 49"/>
          <p:cNvGrpSpPr>
            <a:grpSpLocks/>
          </p:cNvGrpSpPr>
          <p:nvPr/>
        </p:nvGrpSpPr>
        <p:grpSpPr bwMode="auto">
          <a:xfrm>
            <a:off x="1190580" y="3430606"/>
            <a:ext cx="6477000" cy="2570162"/>
            <a:chOff x="1248" y="2533"/>
            <a:chExt cx="4080" cy="1619"/>
          </a:xfrm>
        </p:grpSpPr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808" y="3285"/>
              <a:ext cx="480" cy="403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200">
                  <a:latin typeface="+mn-ea"/>
                </a:rPr>
                <a:t>Minor version</a:t>
              </a: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368" y="3920"/>
              <a:ext cx="3840" cy="232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800">
                  <a:latin typeface="+mn-ea"/>
                </a:rPr>
                <a:t>Message length</a:t>
              </a: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368" y="3688"/>
              <a:ext cx="3840" cy="232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800">
                  <a:latin typeface="+mn-ea"/>
                </a:rPr>
                <a:t>Message ID</a:t>
              </a: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248" y="3285"/>
              <a:ext cx="960" cy="403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800">
                  <a:latin typeface="+mn-ea"/>
                </a:rPr>
                <a:t>Flags</a:t>
              </a: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3288" y="3285"/>
              <a:ext cx="960" cy="403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800">
                  <a:latin typeface="+mn-ea"/>
                </a:rPr>
                <a:t>Exchange type</a:t>
              </a: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2328" y="3285"/>
              <a:ext cx="480" cy="403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200">
                  <a:latin typeface="+mn-ea"/>
                </a:rPr>
                <a:t>Major version</a:t>
              </a: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1368" y="3285"/>
              <a:ext cx="960" cy="403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800">
                  <a:latin typeface="+mn-ea"/>
                </a:rPr>
                <a:t>Next Payload</a:t>
              </a: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1368" y="3053"/>
              <a:ext cx="3840" cy="232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800">
                  <a:latin typeface="+mn-ea"/>
                </a:rPr>
                <a:t>Responder cookie</a:t>
              </a: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1368" y="2821"/>
              <a:ext cx="3840" cy="232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800">
                  <a:latin typeface="+mn-ea"/>
                </a:rPr>
                <a:t>Initiator cookie</a:t>
              </a: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1368" y="2821"/>
              <a:ext cx="3840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1368" y="3053"/>
              <a:ext cx="3840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1368" y="3285"/>
              <a:ext cx="3840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1368" y="3688"/>
              <a:ext cx="3840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1368" y="3920"/>
              <a:ext cx="3840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1368" y="4152"/>
              <a:ext cx="3840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2328" y="3285"/>
              <a:ext cx="0" cy="403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3288" y="3285"/>
              <a:ext cx="0" cy="403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4248" y="3285"/>
              <a:ext cx="0" cy="403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2808" y="3285"/>
              <a:ext cx="0" cy="403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1368" y="2821"/>
              <a:ext cx="0" cy="1331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>
              <a:off x="5208" y="2821"/>
              <a:ext cx="0" cy="1331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1368" y="2677"/>
              <a:ext cx="0" cy="96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V="1">
              <a:off x="2328" y="2677"/>
              <a:ext cx="0" cy="96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V="1">
              <a:off x="3288" y="2677"/>
              <a:ext cx="0" cy="96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 flipV="1">
              <a:off x="5208" y="2677"/>
              <a:ext cx="0" cy="96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 flipV="1">
              <a:off x="4248" y="2677"/>
              <a:ext cx="0" cy="96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1248" y="2533"/>
              <a:ext cx="240" cy="15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000">
                  <a:latin typeface="+mn-ea"/>
                </a:rPr>
                <a:t>0</a:t>
              </a:r>
            </a:p>
          </p:txBody>
        </p:sp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4128" y="2533"/>
              <a:ext cx="240" cy="15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000">
                  <a:latin typeface="+mn-ea"/>
                </a:rPr>
                <a:t>23</a:t>
              </a: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3168" y="2533"/>
              <a:ext cx="240" cy="15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000">
                  <a:latin typeface="+mn-ea"/>
                </a:rPr>
                <a:t>15</a:t>
              </a:r>
            </a:p>
          </p:txBody>
        </p:sp>
        <p:sp>
          <p:nvSpPr>
            <p:cNvPr id="46" name="Text Box 46"/>
            <p:cNvSpPr txBox="1">
              <a:spLocks noChangeArrowheads="1"/>
            </p:cNvSpPr>
            <p:nvPr/>
          </p:nvSpPr>
          <p:spPr bwMode="auto">
            <a:xfrm>
              <a:off x="5088" y="2533"/>
              <a:ext cx="240" cy="15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000">
                  <a:latin typeface="+mn-ea"/>
                </a:rPr>
                <a:t>31</a:t>
              </a:r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>
              <a:off x="2208" y="2533"/>
              <a:ext cx="240" cy="15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000">
                  <a:latin typeface="+mn-ea"/>
                </a:rPr>
                <a:t>7</a:t>
              </a:r>
            </a:p>
          </p:txBody>
        </p:sp>
      </p:grpSp>
      <p:sp>
        <p:nvSpPr>
          <p:cNvPr id="49" name="Text Box 11"/>
          <p:cNvSpPr txBox="1">
            <a:spLocks noChangeArrowheads="1"/>
          </p:cNvSpPr>
          <p:nvPr/>
        </p:nvSpPr>
        <p:spPr bwMode="auto">
          <a:xfrm>
            <a:off x="785786" y="2230426"/>
            <a:ext cx="72501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altLang="ko-KR" sz="2000">
                <a:latin typeface="+mn-ea"/>
                <a:ea typeface="+mn-ea"/>
              </a:rPr>
              <a:t> </a:t>
            </a:r>
            <a:r>
              <a:rPr lang="ko-KR" altLang="en-US" sz="2000">
                <a:latin typeface="+mn-ea"/>
                <a:ea typeface="+mn-ea"/>
              </a:rPr>
              <a:t>상대방 인증</a:t>
            </a:r>
            <a:r>
              <a:rPr lang="en-US" altLang="ko-KR" sz="2000">
                <a:latin typeface="+mn-ea"/>
                <a:ea typeface="+mn-ea"/>
              </a:rPr>
              <a:t>, </a:t>
            </a:r>
            <a:r>
              <a:rPr lang="ko-KR" altLang="en-US" sz="2000">
                <a:latin typeface="+mn-ea"/>
                <a:ea typeface="+mn-ea"/>
              </a:rPr>
              <a:t>키 교환을 위한 정보교환</a:t>
            </a:r>
            <a:r>
              <a:rPr lang="en-US" altLang="ko-KR" sz="2000">
                <a:latin typeface="+mn-ea"/>
                <a:ea typeface="+mn-ea"/>
              </a:rPr>
              <a:t>, </a:t>
            </a:r>
            <a:r>
              <a:rPr lang="ko-KR" altLang="en-US" sz="2000">
                <a:latin typeface="+mn-ea"/>
                <a:ea typeface="+mn-ea"/>
              </a:rPr>
              <a:t>보안서비스 협상방</a:t>
            </a:r>
          </a:p>
          <a:p>
            <a:r>
              <a:rPr lang="ko-KR" altLang="en-US" sz="2000">
                <a:latin typeface="+mn-ea"/>
                <a:ea typeface="+mn-ea"/>
              </a:rPr>
              <a:t>   법 등을 지원하고 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IPSec &gt; SA(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Security Associations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grpSp>
        <p:nvGrpSpPr>
          <p:cNvPr id="2" name="그룹 12"/>
          <p:cNvGrpSpPr/>
          <p:nvPr/>
        </p:nvGrpSpPr>
        <p:grpSpPr>
          <a:xfrm>
            <a:off x="79762" y="1214422"/>
            <a:ext cx="8921394" cy="5143536"/>
            <a:chOff x="79762" y="1214422"/>
            <a:chExt cx="4420800" cy="514353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0930" y="1214422"/>
              <a:ext cx="4419631" cy="5143536"/>
            </a:xfrm>
            <a:prstGeom prst="roundRect">
              <a:avLst>
                <a:gd name="adj" fmla="val 335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79762" y="1214422"/>
              <a:ext cx="4420800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Security Assocation Payload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785786" y="1643050"/>
            <a:ext cx="7620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altLang="ko-KR" sz="1600" b="1">
                <a:latin typeface="+mn-ea"/>
                <a:ea typeface="+mn-ea"/>
              </a:rPr>
              <a:t> </a:t>
            </a:r>
            <a:r>
              <a:rPr lang="ko-KR" altLang="en-US" sz="1600" b="1" smtClean="0">
                <a:latin typeface="+mn-ea"/>
                <a:ea typeface="+mn-ea"/>
              </a:rPr>
              <a:t>보안 속성 협상</a:t>
            </a:r>
            <a:endParaRPr lang="ko-KR" altLang="en-US" sz="1600" b="1">
              <a:latin typeface="+mn-ea"/>
              <a:ea typeface="+mn-ea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85786" y="2000240"/>
            <a:ext cx="725011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altLang="ko-KR" sz="1600" smtClean="0">
                <a:latin typeface="+mn-ea"/>
                <a:ea typeface="+mn-ea"/>
              </a:rPr>
              <a:t> </a:t>
            </a:r>
            <a:r>
              <a:rPr lang="ko-KR" altLang="en-US" sz="1600" b="1" smtClean="0">
                <a:latin typeface="+mn-ea"/>
                <a:ea typeface="+mn-ea"/>
              </a:rPr>
              <a:t>터널링을 구현하려는 두 시스템은 </a:t>
            </a:r>
            <a:r>
              <a:rPr lang="en-US" altLang="ko-KR" sz="1600" b="1" smtClean="0">
                <a:latin typeface="+mn-ea"/>
                <a:ea typeface="+mn-ea"/>
              </a:rPr>
              <a:t>IKE</a:t>
            </a:r>
            <a:r>
              <a:rPr lang="ko-KR" altLang="en-US" sz="1600" b="1" smtClean="0">
                <a:latin typeface="+mn-ea"/>
                <a:ea typeface="+mn-ea"/>
              </a:rPr>
              <a:t>에 의해 정의된 암호화 프로토콜이나 인증 프로토콜과 같은 다양한 값들을 교환하는데</a:t>
            </a:r>
            <a:r>
              <a:rPr lang="en-US" altLang="ko-KR" sz="1600" b="1" smtClean="0">
                <a:latin typeface="+mn-ea"/>
                <a:ea typeface="+mn-ea"/>
              </a:rPr>
              <a:t>, DOI(Domain of Interpre tation)</a:t>
            </a:r>
            <a:r>
              <a:rPr lang="ko-KR" altLang="en-US" sz="1600" b="1" smtClean="0">
                <a:latin typeface="+mn-ea"/>
                <a:ea typeface="+mn-ea"/>
              </a:rPr>
              <a:t>는 </a:t>
            </a:r>
            <a:r>
              <a:rPr lang="en-US" altLang="ko-KR" sz="1600" b="1" smtClean="0">
                <a:latin typeface="+mn-ea"/>
                <a:ea typeface="+mn-ea"/>
              </a:rPr>
              <a:t>IKE</a:t>
            </a:r>
            <a:r>
              <a:rPr lang="ko-KR" altLang="en-US" sz="1600" b="1" smtClean="0">
                <a:latin typeface="+mn-ea"/>
                <a:ea typeface="+mn-ea"/>
              </a:rPr>
              <a:t>가 프로토콜로부터 정의된 값을 어떻게 해석할 것인지에 대한 내용을 담고 있다</a:t>
            </a:r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785786" y="3206740"/>
            <a:ext cx="762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altLang="ko-KR" sz="2000">
                <a:latin typeface="+mn-ea"/>
                <a:ea typeface="+mn-ea"/>
              </a:rPr>
              <a:t> </a:t>
            </a:r>
            <a:r>
              <a:rPr lang="en-US" altLang="ko-KR" sz="2000" smtClean="0">
                <a:latin typeface="+mn-ea"/>
                <a:ea typeface="+mn-ea"/>
              </a:rPr>
              <a:t>SA Header</a:t>
            </a:r>
            <a:endParaRPr lang="en-US" altLang="ko-KR" sz="2000">
              <a:latin typeface="+mn-ea"/>
              <a:ea typeface="+mn-ea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57488" y="4071942"/>
            <a:ext cx="1571592" cy="63976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altLang="ko-KR" sz="1400" smtClean="0">
                <a:latin typeface="+mn-ea"/>
              </a:rPr>
              <a:t>RESERVED</a:t>
            </a:r>
            <a:endParaRPr lang="en-US" altLang="ko-KR" sz="1400">
              <a:latin typeface="+mn-ea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1381080" y="5080004"/>
            <a:ext cx="6096000" cy="99220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altLang="ko-KR" smtClean="0">
                <a:latin typeface="+mn-ea"/>
              </a:rPr>
              <a:t>Situation</a:t>
            </a:r>
            <a:endParaRPr lang="en-US" altLang="ko-KR" sz="1800">
              <a:latin typeface="+mn-ea"/>
            </a:endParaRP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1381080" y="4711704"/>
            <a:ext cx="6096000" cy="368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altLang="ko-KR" sz="1800" smtClean="0">
                <a:latin typeface="+mn-ea"/>
              </a:rPr>
              <a:t>Domain of Interpretation (DOI)</a:t>
            </a:r>
            <a:endParaRPr lang="en-US" altLang="ko-KR" sz="1800">
              <a:latin typeface="+mn-ea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4429124" y="4071942"/>
            <a:ext cx="3047956" cy="63976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altLang="ko-KR" smtClean="0">
                <a:latin typeface="+mn-ea"/>
              </a:rPr>
              <a:t>Payload Length</a:t>
            </a:r>
            <a:endParaRPr lang="en-US" altLang="ko-KR" sz="1800">
              <a:latin typeface="+mn-ea"/>
            </a:endParaRP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1381080" y="4071942"/>
            <a:ext cx="1524000" cy="63976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altLang="ko-KR" sz="1800">
                <a:latin typeface="+mn-ea"/>
              </a:rPr>
              <a:t>Next Payload</a:t>
            </a:r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>
            <a:off x="1381080" y="4071942"/>
            <a:ext cx="60960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>
            <a:off x="1381080" y="4711704"/>
            <a:ext cx="60960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1381080" y="5080004"/>
            <a:ext cx="60960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>
            <a:off x="2905080" y="4071942"/>
            <a:ext cx="0" cy="63976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>
            <a:off x="4429080" y="4071942"/>
            <a:ext cx="0" cy="63976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 flipV="1">
            <a:off x="1381080" y="3854444"/>
            <a:ext cx="0" cy="1524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 flipV="1">
            <a:off x="2905080" y="3854444"/>
            <a:ext cx="0" cy="1524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 flipV="1">
            <a:off x="4429080" y="3854444"/>
            <a:ext cx="0" cy="1524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41" name="Line 41"/>
          <p:cNvSpPr>
            <a:spLocks noChangeShapeType="1"/>
          </p:cNvSpPr>
          <p:nvPr/>
        </p:nvSpPr>
        <p:spPr bwMode="auto">
          <a:xfrm flipV="1">
            <a:off x="7477080" y="3854444"/>
            <a:ext cx="0" cy="1524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1190580" y="3625844"/>
            <a:ext cx="381000" cy="24447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000">
                <a:latin typeface="+mn-ea"/>
              </a:rPr>
              <a:t>0</a:t>
            </a:r>
          </a:p>
        </p:txBody>
      </p:sp>
      <p:sp>
        <p:nvSpPr>
          <p:cNvPr id="45" name="Text Box 45"/>
          <p:cNvSpPr txBox="1">
            <a:spLocks noChangeArrowheads="1"/>
          </p:cNvSpPr>
          <p:nvPr/>
        </p:nvSpPr>
        <p:spPr bwMode="auto">
          <a:xfrm>
            <a:off x="4238580" y="3625844"/>
            <a:ext cx="381000" cy="24447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000">
                <a:latin typeface="+mn-ea"/>
              </a:rPr>
              <a:t>15</a:t>
            </a:r>
          </a:p>
        </p:txBody>
      </p:sp>
      <p:sp>
        <p:nvSpPr>
          <p:cNvPr id="46" name="Text Box 46"/>
          <p:cNvSpPr txBox="1">
            <a:spLocks noChangeArrowheads="1"/>
          </p:cNvSpPr>
          <p:nvPr/>
        </p:nvSpPr>
        <p:spPr bwMode="auto">
          <a:xfrm>
            <a:off x="7286580" y="3625844"/>
            <a:ext cx="381000" cy="24447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000">
                <a:latin typeface="+mn-ea"/>
              </a:rPr>
              <a:t>31</a:t>
            </a:r>
          </a:p>
        </p:txBody>
      </p:sp>
      <p:sp>
        <p:nvSpPr>
          <p:cNvPr id="47" name="Text Box 47"/>
          <p:cNvSpPr txBox="1">
            <a:spLocks noChangeArrowheads="1"/>
          </p:cNvSpPr>
          <p:nvPr/>
        </p:nvSpPr>
        <p:spPr bwMode="auto">
          <a:xfrm>
            <a:off x="2714580" y="3625844"/>
            <a:ext cx="381000" cy="24447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000" smtClean="0">
                <a:latin typeface="+mn-ea"/>
              </a:rPr>
              <a:t>7</a:t>
            </a:r>
            <a:endParaRPr lang="en-US" altLang="ko-KR" sz="100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IPSec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TCP/IP, Transport &amp; Tunnel Mode</a:t>
            </a:r>
          </a:p>
        </p:txBody>
      </p:sp>
      <p:grpSp>
        <p:nvGrpSpPr>
          <p:cNvPr id="9" name="그룹 12"/>
          <p:cNvGrpSpPr/>
          <p:nvPr/>
        </p:nvGrpSpPr>
        <p:grpSpPr>
          <a:xfrm>
            <a:off x="79762" y="1214422"/>
            <a:ext cx="8921394" cy="5143536"/>
            <a:chOff x="79762" y="1214422"/>
            <a:chExt cx="4420800" cy="5143536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0930" y="1214422"/>
              <a:ext cx="4419631" cy="5143536"/>
            </a:xfrm>
            <a:prstGeom prst="roundRect">
              <a:avLst>
                <a:gd name="adj" fmla="val 335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79762" y="1214422"/>
              <a:ext cx="4420800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Mode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종류에 따른 패킷 형태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536597" y="2285992"/>
            <a:ext cx="2392329" cy="369332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>
                <a:latin typeface="+mn-ea"/>
              </a:rPr>
              <a:t>- </a:t>
            </a:r>
            <a:r>
              <a:rPr lang="ko-KR" altLang="en-US">
                <a:latin typeface="+mn-ea"/>
              </a:rPr>
              <a:t>일반 </a:t>
            </a:r>
            <a:r>
              <a:rPr lang="en-US" altLang="ko-KR">
                <a:latin typeface="+mn-ea"/>
              </a:rPr>
              <a:t>TCP/IP </a:t>
            </a:r>
            <a:r>
              <a:rPr lang="ko-KR" altLang="en-US">
                <a:latin typeface="+mn-ea"/>
              </a:rPr>
              <a:t>패킷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465159" y="3829035"/>
            <a:ext cx="2392329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>
                <a:latin typeface="+mn-ea"/>
              </a:rPr>
              <a:t>- Transport Mode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465159" y="5292720"/>
            <a:ext cx="2392329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>
                <a:latin typeface="+mn-ea"/>
              </a:rPr>
              <a:t>- Tunnel Mode</a:t>
            </a:r>
          </a:p>
        </p:txBody>
      </p:sp>
      <p:grpSp>
        <p:nvGrpSpPr>
          <p:cNvPr id="77" name="Group 3"/>
          <p:cNvGrpSpPr>
            <a:grpSpLocks/>
          </p:cNvGrpSpPr>
          <p:nvPr/>
        </p:nvGrpSpPr>
        <p:grpSpPr bwMode="auto">
          <a:xfrm>
            <a:off x="3476643" y="2260616"/>
            <a:ext cx="2849563" cy="620713"/>
            <a:chOff x="1956" y="1326"/>
            <a:chExt cx="1795" cy="391"/>
          </a:xfrm>
        </p:grpSpPr>
        <p:grpSp>
          <p:nvGrpSpPr>
            <p:cNvPr id="78" name="Group 4"/>
            <p:cNvGrpSpPr>
              <a:grpSpLocks/>
            </p:cNvGrpSpPr>
            <p:nvPr/>
          </p:nvGrpSpPr>
          <p:grpSpPr bwMode="auto">
            <a:xfrm>
              <a:off x="1956" y="1326"/>
              <a:ext cx="1795" cy="217"/>
              <a:chOff x="2034" y="1536"/>
              <a:chExt cx="1795" cy="217"/>
            </a:xfrm>
          </p:grpSpPr>
          <p:sp>
            <p:nvSpPr>
              <p:cNvPr id="80" name="Text Box 5"/>
              <p:cNvSpPr txBox="1">
                <a:spLocks noChangeArrowheads="1"/>
              </p:cNvSpPr>
              <p:nvPr/>
            </p:nvSpPr>
            <p:spPr bwMode="auto">
              <a:xfrm>
                <a:off x="2034" y="157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900" b="1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IPv4</a:t>
                </a:r>
              </a:p>
            </p:txBody>
          </p:sp>
          <p:grpSp>
            <p:nvGrpSpPr>
              <p:cNvPr id="81" name="Group 6"/>
              <p:cNvGrpSpPr>
                <a:grpSpLocks/>
              </p:cNvGrpSpPr>
              <p:nvPr/>
            </p:nvGrpSpPr>
            <p:grpSpPr bwMode="auto">
              <a:xfrm>
                <a:off x="2301" y="1536"/>
                <a:ext cx="1528" cy="217"/>
                <a:chOff x="2304" y="1326"/>
                <a:chExt cx="1528" cy="217"/>
              </a:xfrm>
            </p:grpSpPr>
            <p:sp>
              <p:nvSpPr>
                <p:cNvPr id="85" name="Rectangle 7"/>
                <p:cNvSpPr>
                  <a:spLocks noChangeArrowheads="1"/>
                </p:cNvSpPr>
                <p:nvPr/>
              </p:nvSpPr>
              <p:spPr bwMode="auto">
                <a:xfrm>
                  <a:off x="2304" y="1328"/>
                  <a:ext cx="1528" cy="215"/>
                </a:xfrm>
                <a:prstGeom prst="rect">
                  <a:avLst/>
                </a:prstGeom>
                <a:solidFill>
                  <a:srgbClr val="ECEAF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>
                    <a:latin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86" name="Line 8"/>
                <p:cNvSpPr>
                  <a:spLocks noChangeShapeType="1"/>
                </p:cNvSpPr>
                <p:nvPr/>
              </p:nvSpPr>
              <p:spPr bwMode="auto">
                <a:xfrm>
                  <a:off x="2733" y="1326"/>
                  <a:ext cx="0" cy="2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>
                    <a:latin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87" name="Line 9"/>
                <p:cNvSpPr>
                  <a:spLocks noChangeShapeType="1"/>
                </p:cNvSpPr>
                <p:nvPr/>
              </p:nvSpPr>
              <p:spPr bwMode="auto">
                <a:xfrm>
                  <a:off x="3123" y="1326"/>
                  <a:ext cx="0" cy="21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>
                    <a:latin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82" name="Text Box 10"/>
              <p:cNvSpPr txBox="1">
                <a:spLocks noChangeArrowheads="1"/>
              </p:cNvSpPr>
              <p:nvPr/>
            </p:nvSpPr>
            <p:spPr bwMode="auto">
              <a:xfrm>
                <a:off x="2271" y="1537"/>
                <a:ext cx="480" cy="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Orig IP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Header</a:t>
                </a:r>
              </a:p>
            </p:txBody>
          </p:sp>
          <p:sp>
            <p:nvSpPr>
              <p:cNvPr id="83" name="Text Box 11"/>
              <p:cNvSpPr txBox="1">
                <a:spLocks noChangeArrowheads="1"/>
              </p:cNvSpPr>
              <p:nvPr/>
            </p:nvSpPr>
            <p:spPr bwMode="auto">
              <a:xfrm>
                <a:off x="2757" y="1575"/>
                <a:ext cx="33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TCP</a:t>
                </a:r>
              </a:p>
            </p:txBody>
          </p:sp>
          <p:sp>
            <p:nvSpPr>
              <p:cNvPr id="84" name="Text Box 12"/>
              <p:cNvSpPr txBox="1">
                <a:spLocks noChangeArrowheads="1"/>
              </p:cNvSpPr>
              <p:nvPr/>
            </p:nvSpPr>
            <p:spPr bwMode="auto">
              <a:xfrm>
                <a:off x="3312" y="1575"/>
                <a:ext cx="33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Data</a:t>
                </a:r>
              </a:p>
            </p:txBody>
          </p:sp>
        </p:grpSp>
        <p:sp>
          <p:nvSpPr>
            <p:cNvPr id="79" name="Text Box 13"/>
            <p:cNvSpPr txBox="1">
              <a:spLocks noChangeArrowheads="1"/>
            </p:cNvSpPr>
            <p:nvPr/>
          </p:nvSpPr>
          <p:spPr bwMode="auto">
            <a:xfrm>
              <a:off x="2604" y="1562"/>
              <a:ext cx="85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Original IP Packet</a:t>
              </a:r>
              <a:endParaRPr lang="en-US" sz="10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88" name="Group 14"/>
          <p:cNvGrpSpPr>
            <a:grpSpLocks/>
          </p:cNvGrpSpPr>
          <p:nvPr/>
        </p:nvGrpSpPr>
        <p:grpSpPr bwMode="auto">
          <a:xfrm>
            <a:off x="2916255" y="3313119"/>
            <a:ext cx="3952875" cy="1117599"/>
            <a:chOff x="1608" y="1833"/>
            <a:chExt cx="2490" cy="704"/>
          </a:xfrm>
        </p:grpSpPr>
        <p:sp>
          <p:nvSpPr>
            <p:cNvPr id="89" name="Line 15"/>
            <p:cNvSpPr>
              <a:spLocks noChangeShapeType="1"/>
            </p:cNvSpPr>
            <p:nvPr/>
          </p:nvSpPr>
          <p:spPr bwMode="auto">
            <a:xfrm>
              <a:off x="2513" y="2037"/>
              <a:ext cx="12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0" name="Line 16"/>
            <p:cNvSpPr>
              <a:spLocks noChangeShapeType="1"/>
            </p:cNvSpPr>
            <p:nvPr/>
          </p:nvSpPr>
          <p:spPr bwMode="auto">
            <a:xfrm>
              <a:off x="2286" y="1911"/>
              <a:ext cx="1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grpSp>
          <p:nvGrpSpPr>
            <p:cNvPr id="91" name="Group 17"/>
            <p:cNvGrpSpPr>
              <a:grpSpLocks/>
            </p:cNvGrpSpPr>
            <p:nvPr/>
          </p:nvGrpSpPr>
          <p:grpSpPr bwMode="auto">
            <a:xfrm>
              <a:off x="1608" y="2142"/>
              <a:ext cx="2490" cy="221"/>
              <a:chOff x="1824" y="2324"/>
              <a:chExt cx="2490" cy="221"/>
            </a:xfrm>
          </p:grpSpPr>
          <p:sp>
            <p:nvSpPr>
              <p:cNvPr id="95" name="Rectangle 18"/>
              <p:cNvSpPr>
                <a:spLocks noChangeArrowheads="1"/>
              </p:cNvSpPr>
              <p:nvPr/>
            </p:nvSpPr>
            <p:spPr bwMode="auto">
              <a:xfrm>
                <a:off x="2088" y="2329"/>
                <a:ext cx="2169" cy="215"/>
              </a:xfrm>
              <a:prstGeom prst="rect">
                <a:avLst/>
              </a:prstGeom>
              <a:solidFill>
                <a:srgbClr val="ECEAF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96" name="Line 19"/>
              <p:cNvSpPr>
                <a:spLocks noChangeShapeType="1"/>
              </p:cNvSpPr>
              <p:nvPr/>
            </p:nvSpPr>
            <p:spPr bwMode="auto">
              <a:xfrm>
                <a:off x="2520" y="2328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97" name="Line 20"/>
              <p:cNvSpPr>
                <a:spLocks noChangeShapeType="1"/>
              </p:cNvSpPr>
              <p:nvPr/>
            </p:nvSpPr>
            <p:spPr bwMode="auto">
              <a:xfrm>
                <a:off x="2736" y="2329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98" name="Rectangle 21"/>
              <p:cNvSpPr>
                <a:spLocks noChangeArrowheads="1"/>
              </p:cNvSpPr>
              <p:nvPr/>
            </p:nvSpPr>
            <p:spPr bwMode="auto">
              <a:xfrm>
                <a:off x="2739" y="2332"/>
                <a:ext cx="1304" cy="210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99" name="Line 22"/>
              <p:cNvSpPr>
                <a:spLocks noChangeShapeType="1"/>
              </p:cNvSpPr>
              <p:nvPr/>
            </p:nvSpPr>
            <p:spPr bwMode="auto">
              <a:xfrm>
                <a:off x="4035" y="2329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00" name="Line 23"/>
              <p:cNvSpPr>
                <a:spLocks noChangeShapeType="1"/>
              </p:cNvSpPr>
              <p:nvPr/>
            </p:nvSpPr>
            <p:spPr bwMode="auto">
              <a:xfrm>
                <a:off x="3126" y="2329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01" name="Line 24"/>
              <p:cNvSpPr>
                <a:spLocks noChangeShapeType="1"/>
              </p:cNvSpPr>
              <p:nvPr/>
            </p:nvSpPr>
            <p:spPr bwMode="auto">
              <a:xfrm>
                <a:off x="3834" y="2329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02" name="Text Box 25"/>
              <p:cNvSpPr txBox="1">
                <a:spLocks noChangeArrowheads="1"/>
              </p:cNvSpPr>
              <p:nvPr/>
            </p:nvSpPr>
            <p:spPr bwMode="auto">
              <a:xfrm>
                <a:off x="2064" y="2326"/>
                <a:ext cx="480" cy="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Orig IP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Header</a:t>
                </a:r>
              </a:p>
            </p:txBody>
          </p:sp>
          <p:sp>
            <p:nvSpPr>
              <p:cNvPr id="103" name="Text Box 26"/>
              <p:cNvSpPr txBox="1">
                <a:spLocks noChangeArrowheads="1"/>
              </p:cNvSpPr>
              <p:nvPr/>
            </p:nvSpPr>
            <p:spPr bwMode="auto">
              <a:xfrm>
                <a:off x="1824" y="2363"/>
                <a:ext cx="288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900" b="1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IPv4</a:t>
                </a:r>
              </a:p>
            </p:txBody>
          </p:sp>
          <p:sp>
            <p:nvSpPr>
              <p:cNvPr id="104" name="Text Box 27"/>
              <p:cNvSpPr txBox="1">
                <a:spLocks noChangeArrowheads="1"/>
              </p:cNvSpPr>
              <p:nvPr/>
            </p:nvSpPr>
            <p:spPr bwMode="auto">
              <a:xfrm>
                <a:off x="2760" y="2366"/>
                <a:ext cx="33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TCP</a:t>
                </a:r>
              </a:p>
            </p:txBody>
          </p:sp>
          <p:sp>
            <p:nvSpPr>
              <p:cNvPr id="105" name="Text Box 28"/>
              <p:cNvSpPr txBox="1">
                <a:spLocks noChangeArrowheads="1"/>
              </p:cNvSpPr>
              <p:nvPr/>
            </p:nvSpPr>
            <p:spPr bwMode="auto">
              <a:xfrm>
                <a:off x="3312" y="2363"/>
                <a:ext cx="336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Data</a:t>
                </a:r>
              </a:p>
            </p:txBody>
          </p:sp>
          <p:sp>
            <p:nvSpPr>
              <p:cNvPr id="106" name="Text Box 29"/>
              <p:cNvSpPr txBox="1">
                <a:spLocks noChangeArrowheads="1"/>
              </p:cNvSpPr>
              <p:nvPr/>
            </p:nvSpPr>
            <p:spPr bwMode="auto">
              <a:xfrm>
                <a:off x="3765" y="2324"/>
                <a:ext cx="336" cy="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ESP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Trlr</a:t>
                </a:r>
              </a:p>
            </p:txBody>
          </p:sp>
          <p:sp>
            <p:nvSpPr>
              <p:cNvPr id="107" name="Text Box 30"/>
              <p:cNvSpPr txBox="1">
                <a:spLocks noChangeArrowheads="1"/>
              </p:cNvSpPr>
              <p:nvPr/>
            </p:nvSpPr>
            <p:spPr bwMode="auto">
              <a:xfrm>
                <a:off x="3978" y="2327"/>
                <a:ext cx="336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ESP</a:t>
                </a:r>
                <a:endParaRPr lang="en-US" sz="8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sz="8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Auth</a:t>
                </a:r>
              </a:p>
            </p:txBody>
          </p:sp>
          <p:sp>
            <p:nvSpPr>
              <p:cNvPr id="108" name="Text Box 31"/>
              <p:cNvSpPr txBox="1">
                <a:spLocks noChangeArrowheads="1"/>
              </p:cNvSpPr>
              <p:nvPr/>
            </p:nvSpPr>
            <p:spPr bwMode="auto">
              <a:xfrm>
                <a:off x="2454" y="2330"/>
                <a:ext cx="336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ESP</a:t>
                </a:r>
                <a:endParaRPr lang="en-US" sz="8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sz="80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Hdr</a:t>
                </a:r>
              </a:p>
            </p:txBody>
          </p:sp>
        </p:grpSp>
        <p:sp>
          <p:nvSpPr>
            <p:cNvPr id="92" name="Text Box 32"/>
            <p:cNvSpPr txBox="1">
              <a:spLocks noChangeArrowheads="1"/>
            </p:cNvSpPr>
            <p:nvPr/>
          </p:nvSpPr>
          <p:spPr bwMode="auto">
            <a:xfrm>
              <a:off x="2712" y="1833"/>
              <a:ext cx="682" cy="1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Authenticated</a:t>
              </a:r>
              <a:endParaRPr lang="en-US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3" name="Text Box 33"/>
            <p:cNvSpPr txBox="1">
              <a:spLocks noChangeArrowheads="1"/>
            </p:cNvSpPr>
            <p:nvPr/>
          </p:nvSpPr>
          <p:spPr bwMode="auto">
            <a:xfrm>
              <a:off x="2808" y="1956"/>
              <a:ext cx="682" cy="1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Encrypted</a:t>
              </a:r>
              <a:endParaRPr lang="en-US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4" name="Text Box 34"/>
            <p:cNvSpPr txBox="1">
              <a:spLocks noChangeArrowheads="1"/>
            </p:cNvSpPr>
            <p:nvPr/>
          </p:nvSpPr>
          <p:spPr bwMode="auto">
            <a:xfrm>
              <a:off x="2640" y="2382"/>
              <a:ext cx="75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Tahoma" pitchFamily="34" charset="0"/>
                  <a:ea typeface="Tahoma" pitchFamily="34" charset="0"/>
                  <a:cs typeface="Tahoma" pitchFamily="34" charset="0"/>
                </a:rPr>
                <a:t>Transport Mode</a:t>
              </a:r>
            </a:p>
          </p:txBody>
        </p:sp>
      </p:grpSp>
      <p:grpSp>
        <p:nvGrpSpPr>
          <p:cNvPr id="109" name="Group 59"/>
          <p:cNvGrpSpPr>
            <a:grpSpLocks/>
          </p:cNvGrpSpPr>
          <p:nvPr/>
        </p:nvGrpSpPr>
        <p:grpSpPr bwMode="auto">
          <a:xfrm>
            <a:off x="2527318" y="4799032"/>
            <a:ext cx="4629150" cy="1131888"/>
            <a:chOff x="1395" y="2655"/>
            <a:chExt cx="2916" cy="713"/>
          </a:xfrm>
        </p:grpSpPr>
        <p:sp>
          <p:nvSpPr>
            <p:cNvPr id="110" name="Line 35"/>
            <p:cNvSpPr>
              <a:spLocks noChangeShapeType="1"/>
            </p:cNvSpPr>
            <p:nvPr/>
          </p:nvSpPr>
          <p:spPr bwMode="auto">
            <a:xfrm>
              <a:off x="2094" y="2739"/>
              <a:ext cx="19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1" name="Line 36"/>
            <p:cNvSpPr>
              <a:spLocks noChangeShapeType="1"/>
            </p:cNvSpPr>
            <p:nvPr/>
          </p:nvSpPr>
          <p:spPr bwMode="auto">
            <a:xfrm>
              <a:off x="2321" y="2868"/>
              <a:ext cx="1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2" name="Text Box 37"/>
            <p:cNvSpPr txBox="1">
              <a:spLocks noChangeArrowheads="1"/>
            </p:cNvSpPr>
            <p:nvPr/>
          </p:nvSpPr>
          <p:spPr bwMode="auto">
            <a:xfrm>
              <a:off x="2739" y="2655"/>
              <a:ext cx="682" cy="1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Authenticated</a:t>
              </a:r>
              <a:endParaRPr lang="en-US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3" name="Text Box 38"/>
            <p:cNvSpPr txBox="1">
              <a:spLocks noChangeArrowheads="1"/>
            </p:cNvSpPr>
            <p:nvPr/>
          </p:nvSpPr>
          <p:spPr bwMode="auto">
            <a:xfrm>
              <a:off x="2835" y="2784"/>
              <a:ext cx="682" cy="1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Encrypted</a:t>
              </a:r>
              <a:endParaRPr lang="en-US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4" name="Text Box 40"/>
            <p:cNvSpPr txBox="1">
              <a:spLocks noChangeArrowheads="1"/>
            </p:cNvSpPr>
            <p:nvPr/>
          </p:nvSpPr>
          <p:spPr bwMode="auto">
            <a:xfrm>
              <a:off x="1395" y="3018"/>
              <a:ext cx="288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900" b="1">
                  <a:latin typeface="Tahoma" pitchFamily="34" charset="0"/>
                  <a:ea typeface="Tahoma" pitchFamily="34" charset="0"/>
                  <a:cs typeface="Tahoma" pitchFamily="34" charset="0"/>
                </a:rPr>
                <a:t>IPv4</a:t>
              </a:r>
            </a:p>
          </p:txBody>
        </p:sp>
        <p:sp>
          <p:nvSpPr>
            <p:cNvPr id="115" name="Rectangle 43"/>
            <p:cNvSpPr>
              <a:spLocks noChangeArrowheads="1"/>
            </p:cNvSpPr>
            <p:nvPr/>
          </p:nvSpPr>
          <p:spPr bwMode="auto">
            <a:xfrm>
              <a:off x="1657" y="2979"/>
              <a:ext cx="2602" cy="215"/>
            </a:xfrm>
            <a:prstGeom prst="rect">
              <a:avLst/>
            </a:prstGeom>
            <a:solidFill>
              <a:srgbClr val="ECEAF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6" name="Line 44"/>
            <p:cNvSpPr>
              <a:spLocks noChangeShapeType="1"/>
            </p:cNvSpPr>
            <p:nvPr/>
          </p:nvSpPr>
          <p:spPr bwMode="auto">
            <a:xfrm>
              <a:off x="2094" y="2979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7" name="Line 45"/>
            <p:cNvSpPr>
              <a:spLocks noChangeShapeType="1"/>
            </p:cNvSpPr>
            <p:nvPr/>
          </p:nvSpPr>
          <p:spPr bwMode="auto">
            <a:xfrm>
              <a:off x="2308" y="2979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8" name="Line 46"/>
            <p:cNvSpPr>
              <a:spLocks noChangeShapeType="1"/>
            </p:cNvSpPr>
            <p:nvPr/>
          </p:nvSpPr>
          <p:spPr bwMode="auto">
            <a:xfrm>
              <a:off x="4041" y="2979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9" name="Rectangle 47"/>
            <p:cNvSpPr>
              <a:spLocks noChangeArrowheads="1"/>
            </p:cNvSpPr>
            <p:nvPr/>
          </p:nvSpPr>
          <p:spPr bwMode="auto">
            <a:xfrm>
              <a:off x="2313" y="2982"/>
              <a:ext cx="1724" cy="208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0" name="Line 48"/>
            <p:cNvSpPr>
              <a:spLocks noChangeShapeType="1"/>
            </p:cNvSpPr>
            <p:nvPr/>
          </p:nvSpPr>
          <p:spPr bwMode="auto">
            <a:xfrm>
              <a:off x="3123" y="2979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1" name="Line 49"/>
            <p:cNvSpPr>
              <a:spLocks noChangeShapeType="1"/>
            </p:cNvSpPr>
            <p:nvPr/>
          </p:nvSpPr>
          <p:spPr bwMode="auto">
            <a:xfrm>
              <a:off x="3834" y="2979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2" name="Line 50"/>
            <p:cNvSpPr>
              <a:spLocks noChangeShapeType="1"/>
            </p:cNvSpPr>
            <p:nvPr/>
          </p:nvSpPr>
          <p:spPr bwMode="auto">
            <a:xfrm>
              <a:off x="2739" y="2979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3" name="Text Box 51"/>
            <p:cNvSpPr txBox="1">
              <a:spLocks noChangeArrowheads="1"/>
            </p:cNvSpPr>
            <p:nvPr/>
          </p:nvSpPr>
          <p:spPr bwMode="auto">
            <a:xfrm>
              <a:off x="2295" y="2973"/>
              <a:ext cx="480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Orig IP</a:t>
              </a:r>
            </a:p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Header</a:t>
              </a:r>
            </a:p>
          </p:txBody>
        </p:sp>
        <p:sp>
          <p:nvSpPr>
            <p:cNvPr id="124" name="Text Box 52"/>
            <p:cNvSpPr txBox="1">
              <a:spLocks noChangeArrowheads="1"/>
            </p:cNvSpPr>
            <p:nvPr/>
          </p:nvSpPr>
          <p:spPr bwMode="auto">
            <a:xfrm>
              <a:off x="2763" y="3018"/>
              <a:ext cx="336" cy="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TCP</a:t>
              </a:r>
            </a:p>
          </p:txBody>
        </p:sp>
        <p:sp>
          <p:nvSpPr>
            <p:cNvPr id="125" name="Text Box 53"/>
            <p:cNvSpPr txBox="1">
              <a:spLocks noChangeArrowheads="1"/>
            </p:cNvSpPr>
            <p:nvPr/>
          </p:nvSpPr>
          <p:spPr bwMode="auto">
            <a:xfrm>
              <a:off x="3315" y="3018"/>
              <a:ext cx="336" cy="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Data</a:t>
              </a:r>
            </a:p>
          </p:txBody>
        </p:sp>
        <p:sp>
          <p:nvSpPr>
            <p:cNvPr id="126" name="Text Box 54"/>
            <p:cNvSpPr txBox="1">
              <a:spLocks noChangeArrowheads="1"/>
            </p:cNvSpPr>
            <p:nvPr/>
          </p:nvSpPr>
          <p:spPr bwMode="auto">
            <a:xfrm>
              <a:off x="3766" y="2976"/>
              <a:ext cx="336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ESP</a:t>
              </a:r>
            </a:p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Trlr</a:t>
              </a:r>
            </a:p>
          </p:txBody>
        </p:sp>
        <p:sp>
          <p:nvSpPr>
            <p:cNvPr id="127" name="Text Box 55"/>
            <p:cNvSpPr txBox="1">
              <a:spLocks noChangeArrowheads="1"/>
            </p:cNvSpPr>
            <p:nvPr/>
          </p:nvSpPr>
          <p:spPr bwMode="auto">
            <a:xfrm>
              <a:off x="3975" y="2976"/>
              <a:ext cx="336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ESP</a:t>
              </a:r>
              <a:endParaRPr lang="en-US" sz="8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800">
                  <a:latin typeface="Tahoma" pitchFamily="34" charset="0"/>
                  <a:ea typeface="Tahoma" pitchFamily="34" charset="0"/>
                  <a:cs typeface="Tahoma" pitchFamily="34" charset="0"/>
                </a:rPr>
                <a:t>Auth</a:t>
              </a:r>
            </a:p>
          </p:txBody>
        </p:sp>
        <p:sp>
          <p:nvSpPr>
            <p:cNvPr id="128" name="Text Box 56"/>
            <p:cNvSpPr txBox="1">
              <a:spLocks noChangeArrowheads="1"/>
            </p:cNvSpPr>
            <p:nvPr/>
          </p:nvSpPr>
          <p:spPr bwMode="auto">
            <a:xfrm>
              <a:off x="2031" y="2979"/>
              <a:ext cx="336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ESP</a:t>
              </a:r>
              <a:endParaRPr lang="en-US" sz="8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800">
                  <a:latin typeface="Tahoma" pitchFamily="34" charset="0"/>
                  <a:ea typeface="Tahoma" pitchFamily="34" charset="0"/>
                  <a:cs typeface="Tahoma" pitchFamily="34" charset="0"/>
                </a:rPr>
                <a:t>Hdr</a:t>
              </a:r>
            </a:p>
          </p:txBody>
        </p:sp>
        <p:sp>
          <p:nvSpPr>
            <p:cNvPr id="129" name="Text Box 57"/>
            <p:cNvSpPr txBox="1">
              <a:spLocks noChangeArrowheads="1"/>
            </p:cNvSpPr>
            <p:nvPr/>
          </p:nvSpPr>
          <p:spPr bwMode="auto">
            <a:xfrm>
              <a:off x="1653" y="2976"/>
              <a:ext cx="432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New IP</a:t>
              </a:r>
            </a:p>
            <a:p>
              <a:pPr algn="ctr">
                <a:lnSpc>
                  <a:spcPct val="80000"/>
                </a:lnSpc>
              </a:pPr>
              <a:r>
                <a:rPr lang="en-US" sz="900">
                  <a:latin typeface="Tahoma" pitchFamily="34" charset="0"/>
                  <a:ea typeface="Tahoma" pitchFamily="34" charset="0"/>
                  <a:cs typeface="Tahoma" pitchFamily="34" charset="0"/>
                </a:rPr>
                <a:t>Header</a:t>
              </a:r>
              <a:endParaRPr lang="en-US" sz="8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0" name="Text Box 58"/>
            <p:cNvSpPr txBox="1">
              <a:spLocks noChangeArrowheads="1"/>
            </p:cNvSpPr>
            <p:nvPr/>
          </p:nvSpPr>
          <p:spPr bwMode="auto">
            <a:xfrm>
              <a:off x="2694" y="3213"/>
              <a:ext cx="63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Tahoma" pitchFamily="34" charset="0"/>
                  <a:ea typeface="Tahoma" pitchFamily="34" charset="0"/>
                  <a:cs typeface="Tahoma" pitchFamily="34" charset="0"/>
                </a:rPr>
                <a:t>Tunnel Mode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IPSec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Transport mode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8" name="그룹 12"/>
          <p:cNvGrpSpPr/>
          <p:nvPr/>
        </p:nvGrpSpPr>
        <p:grpSpPr>
          <a:xfrm>
            <a:off x="79762" y="1214422"/>
            <a:ext cx="8921394" cy="5143536"/>
            <a:chOff x="79762" y="1214422"/>
            <a:chExt cx="4420800" cy="514353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930" y="1214422"/>
              <a:ext cx="4419631" cy="5143536"/>
            </a:xfrm>
            <a:prstGeom prst="roundRect">
              <a:avLst>
                <a:gd name="adj" fmla="val 335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79762" y="1214422"/>
              <a:ext cx="4420800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Transport Mode ESP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1" name="Group 88"/>
          <p:cNvGrpSpPr>
            <a:grpSpLocks/>
          </p:cNvGrpSpPr>
          <p:nvPr/>
        </p:nvGrpSpPr>
        <p:grpSpPr bwMode="auto">
          <a:xfrm>
            <a:off x="571530" y="2601932"/>
            <a:ext cx="8286750" cy="3613150"/>
            <a:chOff x="270" y="1708"/>
            <a:chExt cx="5220" cy="2276"/>
          </a:xfrm>
        </p:grpSpPr>
        <p:sp>
          <p:nvSpPr>
            <p:cNvPr id="12" name="Rectangle 51"/>
            <p:cNvSpPr>
              <a:spLocks noChangeArrowheads="1"/>
            </p:cNvSpPr>
            <p:nvPr/>
          </p:nvSpPr>
          <p:spPr bwMode="auto">
            <a:xfrm>
              <a:off x="1104" y="3700"/>
              <a:ext cx="3312" cy="2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Authentication data</a:t>
              </a:r>
            </a:p>
          </p:txBody>
        </p:sp>
        <p:sp>
          <p:nvSpPr>
            <p:cNvPr id="13" name="Rectangle 52"/>
            <p:cNvSpPr>
              <a:spLocks noChangeArrowheads="1"/>
            </p:cNvSpPr>
            <p:nvPr/>
          </p:nvSpPr>
          <p:spPr bwMode="auto">
            <a:xfrm>
              <a:off x="3360" y="3415"/>
              <a:ext cx="1056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Next header</a:t>
              </a:r>
            </a:p>
          </p:txBody>
        </p:sp>
        <p:sp>
          <p:nvSpPr>
            <p:cNvPr id="14" name="Rectangle 53"/>
            <p:cNvSpPr>
              <a:spLocks noChangeArrowheads="1"/>
            </p:cNvSpPr>
            <p:nvPr/>
          </p:nvSpPr>
          <p:spPr bwMode="auto">
            <a:xfrm>
              <a:off x="2400" y="3415"/>
              <a:ext cx="960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Pad length</a:t>
              </a: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1440" y="3415"/>
              <a:ext cx="960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Pad</a:t>
              </a:r>
            </a:p>
          </p:txBody>
        </p:sp>
        <p:sp>
          <p:nvSpPr>
            <p:cNvPr id="16" name="Rectangle 55"/>
            <p:cNvSpPr>
              <a:spLocks noChangeArrowheads="1"/>
            </p:cNvSpPr>
            <p:nvPr/>
          </p:nvSpPr>
          <p:spPr bwMode="auto">
            <a:xfrm>
              <a:off x="1104" y="3415"/>
              <a:ext cx="336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56"/>
            <p:cNvSpPr>
              <a:spLocks noChangeArrowheads="1"/>
            </p:cNvSpPr>
            <p:nvPr/>
          </p:nvSpPr>
          <p:spPr bwMode="auto">
            <a:xfrm>
              <a:off x="1104" y="3131"/>
              <a:ext cx="3312" cy="2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Data</a:t>
              </a:r>
            </a:p>
          </p:txBody>
        </p:sp>
        <p:sp>
          <p:nvSpPr>
            <p:cNvPr id="18" name="Rectangle 57"/>
            <p:cNvSpPr>
              <a:spLocks noChangeArrowheads="1"/>
            </p:cNvSpPr>
            <p:nvPr/>
          </p:nvSpPr>
          <p:spPr bwMode="auto">
            <a:xfrm>
              <a:off x="1104" y="2846"/>
              <a:ext cx="3312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 header</a:t>
              </a:r>
            </a:p>
          </p:txBody>
        </p:sp>
        <p:sp>
          <p:nvSpPr>
            <p:cNvPr id="19" name="Rectangle 58"/>
            <p:cNvSpPr>
              <a:spLocks noChangeArrowheads="1"/>
            </p:cNvSpPr>
            <p:nvPr/>
          </p:nvSpPr>
          <p:spPr bwMode="auto">
            <a:xfrm>
              <a:off x="1104" y="2561"/>
              <a:ext cx="3312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Initialization vector</a:t>
              </a:r>
            </a:p>
          </p:txBody>
        </p:sp>
        <p:sp>
          <p:nvSpPr>
            <p:cNvPr id="20" name="Rectangle 59"/>
            <p:cNvSpPr>
              <a:spLocks noChangeArrowheads="1"/>
            </p:cNvSpPr>
            <p:nvPr/>
          </p:nvSpPr>
          <p:spPr bwMode="auto">
            <a:xfrm>
              <a:off x="1104" y="2277"/>
              <a:ext cx="3312" cy="2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Sequence number</a:t>
              </a:r>
            </a:p>
          </p:txBody>
        </p:sp>
        <p:sp>
          <p:nvSpPr>
            <p:cNvPr id="21" name="Rectangle 60"/>
            <p:cNvSpPr>
              <a:spLocks noChangeArrowheads="1"/>
            </p:cNvSpPr>
            <p:nvPr/>
          </p:nvSpPr>
          <p:spPr bwMode="auto">
            <a:xfrm>
              <a:off x="1104" y="1992"/>
              <a:ext cx="3312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SPI</a:t>
              </a:r>
            </a:p>
          </p:txBody>
        </p:sp>
        <p:sp>
          <p:nvSpPr>
            <p:cNvPr id="24" name="Rectangle 61"/>
            <p:cNvSpPr>
              <a:spLocks noChangeArrowheads="1"/>
            </p:cNvSpPr>
            <p:nvPr/>
          </p:nvSpPr>
          <p:spPr bwMode="auto">
            <a:xfrm>
              <a:off x="1104" y="1708"/>
              <a:ext cx="3312" cy="2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Orig IP </a:t>
              </a:r>
              <a:r>
                <a:rPr lang="en-US" altLang="ko-KR" sz="160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header</a:t>
              </a:r>
            </a:p>
          </p:txBody>
        </p:sp>
        <p:sp>
          <p:nvSpPr>
            <p:cNvPr id="25" name="Line 62"/>
            <p:cNvSpPr>
              <a:spLocks noChangeShapeType="1"/>
            </p:cNvSpPr>
            <p:nvPr/>
          </p:nvSpPr>
          <p:spPr bwMode="auto">
            <a:xfrm>
              <a:off x="1104" y="1708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Line 63"/>
            <p:cNvSpPr>
              <a:spLocks noChangeShapeType="1"/>
            </p:cNvSpPr>
            <p:nvPr/>
          </p:nvSpPr>
          <p:spPr bwMode="auto">
            <a:xfrm>
              <a:off x="1104" y="1992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Line 64"/>
            <p:cNvSpPr>
              <a:spLocks noChangeShapeType="1"/>
            </p:cNvSpPr>
            <p:nvPr/>
          </p:nvSpPr>
          <p:spPr bwMode="auto">
            <a:xfrm>
              <a:off x="1104" y="2277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Line 65"/>
            <p:cNvSpPr>
              <a:spLocks noChangeShapeType="1"/>
            </p:cNvSpPr>
            <p:nvPr/>
          </p:nvSpPr>
          <p:spPr bwMode="auto">
            <a:xfrm>
              <a:off x="1104" y="2561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Line 66"/>
            <p:cNvSpPr>
              <a:spLocks noChangeShapeType="1"/>
            </p:cNvSpPr>
            <p:nvPr/>
          </p:nvSpPr>
          <p:spPr bwMode="auto">
            <a:xfrm>
              <a:off x="1104" y="2846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Line 67"/>
            <p:cNvSpPr>
              <a:spLocks noChangeShapeType="1"/>
            </p:cNvSpPr>
            <p:nvPr/>
          </p:nvSpPr>
          <p:spPr bwMode="auto">
            <a:xfrm>
              <a:off x="1104" y="3131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Line 68"/>
            <p:cNvSpPr>
              <a:spLocks noChangeShapeType="1"/>
            </p:cNvSpPr>
            <p:nvPr/>
          </p:nvSpPr>
          <p:spPr bwMode="auto">
            <a:xfrm>
              <a:off x="1104" y="3700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Line 69"/>
            <p:cNvSpPr>
              <a:spLocks noChangeShapeType="1"/>
            </p:cNvSpPr>
            <p:nvPr/>
          </p:nvSpPr>
          <p:spPr bwMode="auto">
            <a:xfrm>
              <a:off x="1104" y="3984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Line 70"/>
            <p:cNvSpPr>
              <a:spLocks noChangeShapeType="1"/>
            </p:cNvSpPr>
            <p:nvPr/>
          </p:nvSpPr>
          <p:spPr bwMode="auto">
            <a:xfrm>
              <a:off x="4416" y="1708"/>
              <a:ext cx="0" cy="2276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Line 71"/>
            <p:cNvSpPr>
              <a:spLocks noChangeShapeType="1"/>
            </p:cNvSpPr>
            <p:nvPr/>
          </p:nvSpPr>
          <p:spPr bwMode="auto">
            <a:xfrm>
              <a:off x="1440" y="3415"/>
              <a:ext cx="0" cy="285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Line 72"/>
            <p:cNvSpPr>
              <a:spLocks noChangeShapeType="1"/>
            </p:cNvSpPr>
            <p:nvPr/>
          </p:nvSpPr>
          <p:spPr bwMode="auto">
            <a:xfrm>
              <a:off x="2400" y="3415"/>
              <a:ext cx="0" cy="285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Line 73"/>
            <p:cNvSpPr>
              <a:spLocks noChangeShapeType="1"/>
            </p:cNvSpPr>
            <p:nvPr/>
          </p:nvSpPr>
          <p:spPr bwMode="auto">
            <a:xfrm>
              <a:off x="3360" y="3415"/>
              <a:ext cx="0" cy="285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Line 74"/>
            <p:cNvSpPr>
              <a:spLocks noChangeShapeType="1"/>
            </p:cNvSpPr>
            <p:nvPr/>
          </p:nvSpPr>
          <p:spPr bwMode="auto">
            <a:xfrm>
              <a:off x="1440" y="3415"/>
              <a:ext cx="297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Line 75"/>
            <p:cNvSpPr>
              <a:spLocks noChangeShapeType="1"/>
            </p:cNvSpPr>
            <p:nvPr/>
          </p:nvSpPr>
          <p:spPr bwMode="auto">
            <a:xfrm>
              <a:off x="1104" y="3415"/>
              <a:ext cx="0" cy="285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Line 76"/>
            <p:cNvSpPr>
              <a:spLocks noChangeShapeType="1"/>
            </p:cNvSpPr>
            <p:nvPr/>
          </p:nvSpPr>
          <p:spPr bwMode="auto">
            <a:xfrm>
              <a:off x="1104" y="1708"/>
              <a:ext cx="0" cy="1707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Line 77"/>
            <p:cNvSpPr>
              <a:spLocks noChangeShapeType="1"/>
            </p:cNvSpPr>
            <p:nvPr/>
          </p:nvSpPr>
          <p:spPr bwMode="auto">
            <a:xfrm>
              <a:off x="1104" y="3700"/>
              <a:ext cx="0" cy="284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Line 78"/>
            <p:cNvSpPr>
              <a:spLocks noChangeShapeType="1"/>
            </p:cNvSpPr>
            <p:nvPr/>
          </p:nvSpPr>
          <p:spPr bwMode="auto">
            <a:xfrm flipH="1">
              <a:off x="912" y="2832"/>
              <a:ext cx="144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Line 79"/>
            <p:cNvSpPr>
              <a:spLocks noChangeShapeType="1"/>
            </p:cNvSpPr>
            <p:nvPr/>
          </p:nvSpPr>
          <p:spPr bwMode="auto">
            <a:xfrm flipH="1">
              <a:off x="912" y="3696"/>
              <a:ext cx="144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Line 80"/>
            <p:cNvSpPr>
              <a:spLocks noChangeShapeType="1"/>
            </p:cNvSpPr>
            <p:nvPr/>
          </p:nvSpPr>
          <p:spPr bwMode="auto">
            <a:xfrm flipH="1">
              <a:off x="4464" y="3696"/>
              <a:ext cx="144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Line 81"/>
            <p:cNvSpPr>
              <a:spLocks noChangeShapeType="1"/>
            </p:cNvSpPr>
            <p:nvPr/>
          </p:nvSpPr>
          <p:spPr bwMode="auto">
            <a:xfrm flipH="1">
              <a:off x="4464" y="2016"/>
              <a:ext cx="144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 Box 82"/>
            <p:cNvSpPr txBox="1">
              <a:spLocks noChangeArrowheads="1"/>
            </p:cNvSpPr>
            <p:nvPr/>
          </p:nvSpPr>
          <p:spPr bwMode="auto">
            <a:xfrm>
              <a:off x="270" y="3168"/>
              <a:ext cx="834" cy="213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Encrypted</a:t>
              </a:r>
            </a:p>
          </p:txBody>
        </p:sp>
        <p:sp>
          <p:nvSpPr>
            <p:cNvPr id="46" name="Text Box 83"/>
            <p:cNvSpPr txBox="1">
              <a:spLocks noChangeArrowheads="1"/>
            </p:cNvSpPr>
            <p:nvPr/>
          </p:nvSpPr>
          <p:spPr bwMode="auto">
            <a:xfrm>
              <a:off x="4416" y="2736"/>
              <a:ext cx="1074" cy="213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Authenticated</a:t>
              </a:r>
            </a:p>
          </p:txBody>
        </p:sp>
        <p:sp>
          <p:nvSpPr>
            <p:cNvPr id="47" name="Line 84"/>
            <p:cNvSpPr>
              <a:spLocks noChangeShapeType="1"/>
            </p:cNvSpPr>
            <p:nvPr/>
          </p:nvSpPr>
          <p:spPr bwMode="auto">
            <a:xfrm flipV="1">
              <a:off x="4542" y="2016"/>
              <a:ext cx="0" cy="727"/>
            </a:xfrm>
            <a:prstGeom prst="line">
              <a:avLst/>
            </a:prstGeom>
            <a:ln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Line 85"/>
            <p:cNvSpPr>
              <a:spLocks noChangeShapeType="1"/>
            </p:cNvSpPr>
            <p:nvPr/>
          </p:nvSpPr>
          <p:spPr bwMode="auto">
            <a:xfrm flipH="1">
              <a:off x="4542" y="2968"/>
              <a:ext cx="0" cy="728"/>
            </a:xfrm>
            <a:prstGeom prst="line">
              <a:avLst/>
            </a:prstGeom>
            <a:ln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Line 86"/>
            <p:cNvSpPr>
              <a:spLocks noChangeShapeType="1"/>
            </p:cNvSpPr>
            <p:nvPr/>
          </p:nvSpPr>
          <p:spPr bwMode="auto">
            <a:xfrm flipV="1">
              <a:off x="978" y="2832"/>
              <a:ext cx="0" cy="316"/>
            </a:xfrm>
            <a:prstGeom prst="line">
              <a:avLst/>
            </a:prstGeom>
            <a:ln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Line 87"/>
            <p:cNvSpPr>
              <a:spLocks noChangeShapeType="1"/>
            </p:cNvSpPr>
            <p:nvPr/>
          </p:nvSpPr>
          <p:spPr bwMode="auto">
            <a:xfrm>
              <a:off x="978" y="3373"/>
              <a:ext cx="0" cy="323"/>
            </a:xfrm>
            <a:prstGeom prst="line">
              <a:avLst/>
            </a:prstGeom>
            <a:ln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285720" y="1643050"/>
            <a:ext cx="8572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>
              <a:buFontTx/>
              <a:buChar char="-"/>
            </a:pPr>
            <a:r>
              <a:rPr lang="en-US" altLang="ko-KR" sz="1400" b="1" smtClean="0">
                <a:latin typeface="+mn-ea"/>
                <a:ea typeface="+mn-ea"/>
              </a:rPr>
              <a:t>Transport mode</a:t>
            </a:r>
            <a:r>
              <a:rPr lang="ko-KR" altLang="en-US" sz="1400" b="1" smtClean="0">
                <a:latin typeface="+mn-ea"/>
                <a:ea typeface="+mn-ea"/>
              </a:rPr>
              <a:t>에서 </a:t>
            </a:r>
            <a:r>
              <a:rPr lang="en-US" altLang="ko-KR" sz="1400" b="1" smtClean="0">
                <a:latin typeface="+mn-ea"/>
                <a:ea typeface="+mn-ea"/>
              </a:rPr>
              <a:t>ESP</a:t>
            </a:r>
            <a:r>
              <a:rPr lang="ko-KR" altLang="en-US" sz="1400" b="1" smtClean="0">
                <a:latin typeface="+mn-ea"/>
                <a:ea typeface="+mn-ea"/>
              </a:rPr>
              <a:t>헤더는 </a:t>
            </a:r>
            <a:r>
              <a:rPr lang="en-US" altLang="ko-KR" sz="1400" b="1" smtClean="0">
                <a:latin typeface="+mn-ea"/>
                <a:ea typeface="+mn-ea"/>
              </a:rPr>
              <a:t>IP</a:t>
            </a:r>
            <a:r>
              <a:rPr lang="ko-KR" altLang="en-US" sz="1400" b="1" smtClean="0">
                <a:latin typeface="+mn-ea"/>
                <a:ea typeface="+mn-ea"/>
              </a:rPr>
              <a:t>헤더와 상위 </a:t>
            </a:r>
            <a:r>
              <a:rPr lang="en-US" altLang="ko-KR" sz="1400" b="1" smtClean="0">
                <a:latin typeface="+mn-ea"/>
                <a:ea typeface="+mn-ea"/>
              </a:rPr>
              <a:t>Layer </a:t>
            </a:r>
            <a:r>
              <a:rPr lang="ko-KR" altLang="en-US" sz="1400" b="1" smtClean="0">
                <a:latin typeface="+mn-ea"/>
                <a:ea typeface="+mn-ea"/>
              </a:rPr>
              <a:t>프로토콜 사이에 위치하여 </a:t>
            </a:r>
            <a:r>
              <a:rPr lang="en-US" altLang="ko-KR" sz="1400" b="1" smtClean="0">
                <a:latin typeface="+mn-ea"/>
                <a:ea typeface="+mn-ea"/>
              </a:rPr>
              <a:t>IP datagram</a:t>
            </a:r>
            <a:r>
              <a:rPr lang="ko-KR" altLang="en-US" sz="1400" b="1" smtClean="0">
                <a:latin typeface="+mn-ea"/>
                <a:ea typeface="+mn-ea"/>
              </a:rPr>
              <a:t>을 보호한다</a:t>
            </a:r>
            <a:r>
              <a:rPr lang="en-US" altLang="ko-KR" sz="1400" b="1" smtClean="0">
                <a:latin typeface="+mn-ea"/>
                <a:ea typeface="+mn-ea"/>
              </a:rPr>
              <a:t>.</a:t>
            </a:r>
            <a:endParaRPr lang="en-US" altLang="ko-KR" sz="1100" b="1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IPSec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Tunnel mode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8" name="그룹 12"/>
          <p:cNvGrpSpPr/>
          <p:nvPr/>
        </p:nvGrpSpPr>
        <p:grpSpPr>
          <a:xfrm>
            <a:off x="79762" y="1214422"/>
            <a:ext cx="8921394" cy="5143536"/>
            <a:chOff x="79762" y="1214422"/>
            <a:chExt cx="4420800" cy="514353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930" y="1214422"/>
              <a:ext cx="4419631" cy="5143536"/>
            </a:xfrm>
            <a:prstGeom prst="roundRect">
              <a:avLst>
                <a:gd name="adj" fmla="val 335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79762" y="1214422"/>
              <a:ext cx="4420800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Tunnel Mode ESP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3" name="Group 56"/>
          <p:cNvGrpSpPr>
            <a:grpSpLocks/>
          </p:cNvGrpSpPr>
          <p:nvPr/>
        </p:nvGrpSpPr>
        <p:grpSpPr bwMode="auto">
          <a:xfrm>
            <a:off x="714348" y="2357430"/>
            <a:ext cx="8143932" cy="3929090"/>
            <a:chOff x="315" y="1592"/>
            <a:chExt cx="5175" cy="2560"/>
          </a:xfrm>
        </p:grpSpPr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1104" y="3868"/>
              <a:ext cx="3312" cy="2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Authentication data</a:t>
              </a: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3360" y="3583"/>
              <a:ext cx="1056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Next header</a:t>
              </a: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2400" y="3583"/>
              <a:ext cx="960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Pad length</a:t>
              </a:r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440" y="3583"/>
              <a:ext cx="960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Pad</a:t>
              </a:r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1104" y="3583"/>
              <a:ext cx="336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1104" y="3299"/>
              <a:ext cx="3312" cy="2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Data</a:t>
              </a: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1104" y="3014"/>
              <a:ext cx="3312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TCP header</a:t>
              </a: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1104" y="2730"/>
              <a:ext cx="3312" cy="2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Inner IP header</a:t>
              </a: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1104" y="2445"/>
              <a:ext cx="3312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Initialization vector</a:t>
              </a: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1104" y="2161"/>
              <a:ext cx="3312" cy="2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Sequence number</a:t>
              </a: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1104" y="1876"/>
              <a:ext cx="3312" cy="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SPI</a:t>
              </a:r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1104" y="1592"/>
              <a:ext cx="3312" cy="2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New IP </a:t>
              </a:r>
              <a:r>
                <a:rPr lang="en-US" altLang="ko-KR" sz="1600">
                  <a:latin typeface="Tahoma" pitchFamily="34" charset="0"/>
                  <a:ea typeface="Tahoma" pitchFamily="34" charset="0"/>
                  <a:cs typeface="Tahoma" pitchFamily="34" charset="0"/>
                </a:rPr>
                <a:t>header</a:t>
              </a:r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1104" y="1592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1104" y="1876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1104" y="2161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1104" y="2445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1104" y="2730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1104" y="3014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1104" y="3299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>
              <a:off x="1104" y="3868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>
              <a:off x="1104" y="4152"/>
              <a:ext cx="3312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4416" y="1592"/>
              <a:ext cx="0" cy="256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1440" y="3583"/>
              <a:ext cx="0" cy="285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2400" y="3583"/>
              <a:ext cx="0" cy="285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3360" y="3583"/>
              <a:ext cx="0" cy="285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1440" y="3583"/>
              <a:ext cx="297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104" y="3583"/>
              <a:ext cx="0" cy="285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1104" y="1592"/>
              <a:ext cx="0" cy="1991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1104" y="3868"/>
              <a:ext cx="0" cy="284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 flipH="1">
              <a:off x="912" y="2760"/>
              <a:ext cx="144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 flipH="1">
              <a:off x="912" y="3864"/>
              <a:ext cx="144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7" name="Line 48"/>
            <p:cNvSpPr>
              <a:spLocks noChangeShapeType="1"/>
            </p:cNvSpPr>
            <p:nvPr/>
          </p:nvSpPr>
          <p:spPr bwMode="auto">
            <a:xfrm flipH="1">
              <a:off x="4464" y="3864"/>
              <a:ext cx="144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8" name="Line 49"/>
            <p:cNvSpPr>
              <a:spLocks noChangeShapeType="1"/>
            </p:cNvSpPr>
            <p:nvPr/>
          </p:nvSpPr>
          <p:spPr bwMode="auto">
            <a:xfrm flipH="1">
              <a:off x="4464" y="1896"/>
              <a:ext cx="144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9" name="Text Box 50"/>
            <p:cNvSpPr txBox="1">
              <a:spLocks noChangeArrowheads="1"/>
            </p:cNvSpPr>
            <p:nvPr/>
          </p:nvSpPr>
          <p:spPr bwMode="auto">
            <a:xfrm>
              <a:off x="315" y="3188"/>
              <a:ext cx="789" cy="22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 b="1">
                  <a:latin typeface="Tahoma" pitchFamily="34" charset="0"/>
                  <a:ea typeface="Tahoma" pitchFamily="34" charset="0"/>
                  <a:cs typeface="Tahoma" pitchFamily="34" charset="0"/>
                </a:rPr>
                <a:t>Encrypted</a:t>
              </a:r>
            </a:p>
          </p:txBody>
        </p:sp>
        <p:sp>
          <p:nvSpPr>
            <p:cNvPr id="50" name="Text Box 51"/>
            <p:cNvSpPr txBox="1">
              <a:spLocks noChangeArrowheads="1"/>
            </p:cNvSpPr>
            <p:nvPr/>
          </p:nvSpPr>
          <p:spPr bwMode="auto">
            <a:xfrm>
              <a:off x="4416" y="2756"/>
              <a:ext cx="1074" cy="22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 b="1">
                  <a:latin typeface="Tahoma" pitchFamily="34" charset="0"/>
                  <a:ea typeface="Tahoma" pitchFamily="34" charset="0"/>
                  <a:cs typeface="Tahoma" pitchFamily="34" charset="0"/>
                </a:rPr>
                <a:t>Authenticated</a:t>
              </a:r>
            </a:p>
          </p:txBody>
        </p:sp>
        <p:sp>
          <p:nvSpPr>
            <p:cNvPr id="51" name="Line 52"/>
            <p:cNvSpPr>
              <a:spLocks noChangeShapeType="1"/>
            </p:cNvSpPr>
            <p:nvPr/>
          </p:nvSpPr>
          <p:spPr bwMode="auto">
            <a:xfrm flipV="1">
              <a:off x="984" y="2760"/>
              <a:ext cx="0" cy="432"/>
            </a:xfrm>
            <a:prstGeom prst="line">
              <a:avLst/>
            </a:prstGeom>
            <a:ln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2" name="Line 53"/>
            <p:cNvSpPr>
              <a:spLocks noChangeShapeType="1"/>
            </p:cNvSpPr>
            <p:nvPr/>
          </p:nvSpPr>
          <p:spPr bwMode="auto">
            <a:xfrm>
              <a:off x="984" y="3392"/>
              <a:ext cx="0" cy="472"/>
            </a:xfrm>
            <a:prstGeom prst="line">
              <a:avLst/>
            </a:prstGeom>
            <a:ln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3" name="Line 54"/>
            <p:cNvSpPr>
              <a:spLocks noChangeShapeType="1"/>
            </p:cNvSpPr>
            <p:nvPr/>
          </p:nvSpPr>
          <p:spPr bwMode="auto">
            <a:xfrm flipV="1">
              <a:off x="4548" y="1896"/>
              <a:ext cx="0" cy="864"/>
            </a:xfrm>
            <a:prstGeom prst="line">
              <a:avLst/>
            </a:prstGeom>
            <a:ln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4" name="Line 55"/>
            <p:cNvSpPr>
              <a:spLocks noChangeShapeType="1"/>
            </p:cNvSpPr>
            <p:nvPr/>
          </p:nvSpPr>
          <p:spPr bwMode="auto">
            <a:xfrm>
              <a:off x="4548" y="2987"/>
              <a:ext cx="0" cy="877"/>
            </a:xfrm>
            <a:prstGeom prst="line">
              <a:avLst/>
            </a:prstGeom>
            <a:ln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285720" y="1571612"/>
            <a:ext cx="8572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sz="1400" b="1" smtClean="0">
                <a:latin typeface="+mn-ea"/>
                <a:ea typeface="+mn-ea"/>
              </a:rPr>
              <a:t>Tunnel mode</a:t>
            </a:r>
            <a:r>
              <a:rPr lang="ko-KR" altLang="en-US" sz="1400" b="1" smtClean="0">
                <a:latin typeface="+mn-ea"/>
                <a:ea typeface="+mn-ea"/>
              </a:rPr>
              <a:t>에서 </a:t>
            </a:r>
            <a:r>
              <a:rPr lang="en-US" altLang="ko-KR" sz="1400" b="1" smtClean="0">
                <a:latin typeface="+mn-ea"/>
                <a:ea typeface="+mn-ea"/>
              </a:rPr>
              <a:t>ESP</a:t>
            </a:r>
            <a:r>
              <a:rPr lang="ko-KR" altLang="en-US" sz="1400" b="1" smtClean="0">
                <a:latin typeface="+mn-ea"/>
                <a:ea typeface="+mn-ea"/>
              </a:rPr>
              <a:t>헤더는 전체 </a:t>
            </a:r>
            <a:r>
              <a:rPr lang="en-US" altLang="ko-KR" sz="1400" b="1" smtClean="0">
                <a:latin typeface="+mn-ea"/>
                <a:ea typeface="+mn-ea"/>
              </a:rPr>
              <a:t>IP</a:t>
            </a:r>
            <a:r>
              <a:rPr lang="ko-KR" altLang="en-US" sz="1400" b="1" smtClean="0">
                <a:latin typeface="+mn-ea"/>
                <a:ea typeface="+mn-ea"/>
              </a:rPr>
              <a:t>패킷을 </a:t>
            </a:r>
            <a:r>
              <a:rPr lang="en-US" altLang="ko-KR" sz="1400" b="1" smtClean="0">
                <a:latin typeface="+mn-ea"/>
                <a:ea typeface="+mn-ea"/>
              </a:rPr>
              <a:t>Encapsulation</a:t>
            </a:r>
            <a:r>
              <a:rPr lang="ko-KR" altLang="en-US" sz="1400" b="1" smtClean="0">
                <a:latin typeface="+mn-ea"/>
                <a:ea typeface="+mn-ea"/>
              </a:rPr>
              <a:t>하며 여기에 새로 </a:t>
            </a:r>
            <a:r>
              <a:rPr lang="en-US" altLang="ko-KR" sz="1400" b="1" smtClean="0">
                <a:latin typeface="+mn-ea"/>
                <a:ea typeface="+mn-ea"/>
              </a:rPr>
              <a:t>IP</a:t>
            </a:r>
            <a:r>
              <a:rPr lang="ko-KR" altLang="en-US" sz="1400" b="1" smtClean="0">
                <a:latin typeface="+mn-ea"/>
                <a:ea typeface="+mn-ea"/>
              </a:rPr>
              <a:t>헤더를 추가 하게 되어</a:t>
            </a:r>
          </a:p>
          <a:p>
            <a:r>
              <a:rPr lang="ko-KR" altLang="en-US" sz="1400" b="1" smtClean="0">
                <a:latin typeface="+mn-ea"/>
                <a:ea typeface="+mn-ea"/>
              </a:rPr>
              <a:t>  전체 </a:t>
            </a:r>
            <a:r>
              <a:rPr lang="en-US" altLang="ko-KR" sz="1400" b="1" smtClean="0">
                <a:latin typeface="+mn-ea"/>
                <a:ea typeface="+mn-ea"/>
              </a:rPr>
              <a:t>IP</a:t>
            </a:r>
            <a:r>
              <a:rPr lang="ko-KR" altLang="en-US" sz="1400" b="1" smtClean="0">
                <a:latin typeface="+mn-ea"/>
                <a:ea typeface="+mn-ea"/>
              </a:rPr>
              <a:t>패킷을 보호할 수 있다</a:t>
            </a:r>
            <a:r>
              <a:rPr lang="en-US" altLang="ko-KR" sz="1400" b="1" smtClean="0">
                <a:latin typeface="+mn-ea"/>
                <a:ea typeface="+mn-ea"/>
              </a:rPr>
              <a:t>.</a:t>
            </a:r>
            <a:endParaRPr lang="en-US" altLang="ko-KR" sz="1400" b="1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IPSec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Transport &amp; Tunnel Mode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79762" y="1214422"/>
            <a:ext cx="8921394" cy="5143536"/>
            <a:chOff x="79762" y="1214422"/>
            <a:chExt cx="4420800" cy="514353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930" y="1214422"/>
              <a:ext cx="4419631" cy="5143536"/>
            </a:xfrm>
            <a:prstGeom prst="roundRect">
              <a:avLst>
                <a:gd name="adj" fmla="val 335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79762" y="1214422"/>
              <a:ext cx="4420800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Transport &amp; Tunnel Mode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571612"/>
            <a:ext cx="6186476" cy="476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IPSec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Tunnel Mode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596" y="1142984"/>
            <a:ext cx="3246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표준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IPsec tunnel mode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57158" y="1500174"/>
          <a:ext cx="8572559" cy="489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148"/>
                <a:gridCol w="3286148"/>
                <a:gridCol w="2000263"/>
              </a:tblGrid>
              <a:tr h="308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센터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지점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47738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smtClean="0"/>
                        <a:t>interface eth1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address 1.1.1.254/24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interface eth2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address 2.2.2.254/24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route 3.3.3.0/24 1.1.1.253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security parameters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remote-secret test1234 id-type fqdn id br1.nexg.net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crypto tunnel center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priority 255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ike-life 1500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local-identity fqdn center.nexg.net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local-secret admin1234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transforms esp aes-128 sha1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ipsec-life seconds 1500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ipsec-mode tunnel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local-addr ip 1.1.1.254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peer-addr ip 1.1.1.253 auto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source 2.2.2.0/24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destination 3.3.3.0/24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enable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rule 100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source 2.2.2.0/24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destination 3.3.3.0/24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policy pass bi-direction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enable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smtClean="0"/>
                        <a:t>interface eth1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address 1.1.1.253/24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interface eth2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address 3.3.3.254/24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route 2.2.2.0/24 1.1.1.254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security parameters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remote-secret admin1234 id-type fqdn id center.nexg.net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crypto tunnel br1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priority 255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ike-life 1500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local-identity fqdn br1.nexg.net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local-secret test1234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transforms esp aes-128 sha1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ipsec-life seconds 1500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ipsec-mode tunnel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local-addr ip 1.1.1.253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peer-addr ip 1.1.1.254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source 3.3.3.0/24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destination 2.2.2.0/24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enable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rule 100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source 2.2.2.0/24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destination 3.3.3.0/24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policy pass bi-direction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enable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(1)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상대방 아이디 비밀번호 정보 </a:t>
                      </a:r>
                    </a:p>
                    <a:p>
                      <a:pPr algn="l" fontAlgn="ctr"/>
                      <a:endParaRPr lang="en-US" altLang="ko-KR" sz="1000" b="1" i="0" u="none" strike="noStrike" smtClean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endParaRPr lang="en-US" altLang="ko-KR" sz="1000" b="1" i="0" u="none" strike="noStrike" smtClean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(2)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터널 우선순위 </a:t>
                      </a:r>
                    </a:p>
                    <a:p>
                      <a:pPr algn="l" fontAlgn="ctr"/>
                      <a:endParaRPr lang="ko-KR" altLang="en-US" sz="1000" b="1" i="0" u="none" strike="noStrike" smtClean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(3)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아이디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(4)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비밀번호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(5)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암호화 종류 </a:t>
                      </a:r>
                    </a:p>
                    <a:p>
                      <a:pPr algn="l" fontAlgn="ctr"/>
                      <a:endParaRPr lang="ko-KR" altLang="en-US" sz="1000" b="1" i="0" u="none" strike="noStrike" smtClean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(6) : tunnel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모드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(7) : WAN IP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(8)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연결 대상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IP (auto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자동연결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(9)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로컬 네트워크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(10)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원격 네트워크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(11)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동작 시작 </a:t>
                      </a:r>
                    </a:p>
                    <a:p>
                      <a:pPr algn="l" fontAlgn="ctr"/>
                      <a:endParaRPr lang="en-US" sz="1000" b="1" i="0" u="none" strike="noStrike" smtClean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(12) :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방화벽 허용 설정룰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IPSec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Transport Mode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142984"/>
            <a:ext cx="35595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표준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IPsec Transport mode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7158" y="1500174"/>
          <a:ext cx="8572559" cy="4786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148"/>
                <a:gridCol w="3286148"/>
                <a:gridCol w="2000263"/>
              </a:tblGrid>
              <a:tr h="308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센터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지점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47738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interface eth2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address 90.90.90.1/24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interface eix0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eixsource eth2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ipaddress 172.28.1.1/24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route policy 10 table 10 source eth2 90.90.90.2 eth2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route 192.168.1.0/24 172.28.1.11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security parameters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remote-secret test id-type fqdn id branch-1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smtClean="0"/>
                        <a:t>interface eth1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ip address dhcp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interface eth2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address 50.50.50.1/24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interface eix0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eixsource eth1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eixsource eth2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eixdestination 90.90.90.1</a:t>
                      </a:r>
                    </a:p>
                    <a:p>
                      <a:pPr algn="l" fontAlgn="ctr"/>
                      <a:r>
                        <a:rPr lang="en-US" altLang="ko-KR" sz="1000" smtClean="0"/>
                        <a:t> eixdestination 90.90.90.2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 ipaddress 172.28.1.11/24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route policy 10 table 10 source eth1 eth1 dhcp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route policy 20 table 20 source eth2 50.50.50.254</a:t>
                      </a:r>
                      <a:r>
                        <a:rPr lang="en-US" altLang="ko-KR" sz="1000" baseline="0" smtClean="0"/>
                        <a:t> </a:t>
                      </a:r>
                      <a:r>
                        <a:rPr lang="en-US" altLang="ko-KR" sz="1000" smtClean="0"/>
                        <a:t>eth2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route 10.10.10.0/24 172.28.1.1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route 10.10.10.0/24 172.28.1.2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security parameters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remote-secret test id-type fqdn id c-utm-1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sz="10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IPSec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Transport Mode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142984"/>
            <a:ext cx="35595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표준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IPsec Transport mode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7158" y="1500174"/>
          <a:ext cx="8572559" cy="4786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148"/>
                <a:gridCol w="3286148"/>
                <a:gridCol w="2000263"/>
              </a:tblGrid>
              <a:tr h="308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센터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지점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47738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smtClean="0"/>
                        <a:t>crypto tunnel center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priority 255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ike-life 150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local-identity fqdn c-utm-1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local-secret test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transforms esp aes-128 sha1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ipsec-life seconds 120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ipsec-mode transport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source interface eth2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destination any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protocol etherip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enable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rule 10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source any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destination interface eth2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protocol udp sport any dport eq 500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protocol esp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policy pass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enable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rule 100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source 192.168.1.0/24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destination 10.10.10.0/24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policy pass bi-direction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enable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smtClean="0"/>
                        <a:t>crypto tunnel branch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priority 255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ike-life 150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local-identity fqdn branch-1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local-secret test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transforms esp aes-128 sha1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ipsec-life seconds 120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ipsec-mode transport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source interface eth2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destination any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protocol etherip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enable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rule 10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 sourcehost 90.90.90.1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source host 90.90.90.2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destination interface eth1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destination interface eth2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protocol udp sport any dport eq500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protocol esp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policy pass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enable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!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ip rule 100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source 192.168.1.0/24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destination 10.10.10.0/24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policy pass bi-direction </a:t>
                      </a:r>
                      <a:br>
                        <a:rPr lang="en-US" altLang="ko-KR" sz="1000" smtClean="0"/>
                      </a:br>
                      <a:r>
                        <a:rPr lang="en-US" altLang="ko-KR" sz="1000" smtClean="0"/>
                        <a:t> enable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sz="10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47"/>
          <p:cNvGraphicFramePr>
            <a:graphicFrameLocks noGrp="1"/>
          </p:cNvGraphicFramePr>
          <p:nvPr/>
        </p:nvGraphicFramePr>
        <p:xfrm>
          <a:off x="214281" y="1214422"/>
          <a:ext cx="8696467" cy="511989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71571"/>
                <a:gridCol w="801201"/>
                <a:gridCol w="1745601"/>
                <a:gridCol w="1692698"/>
                <a:gridCol w="1692698"/>
                <a:gridCol w="1692698"/>
              </a:tblGrid>
              <a:tr h="34483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ITEM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  <a:cs typeface="Tahoma" pitchFamily="34" charset="0"/>
                        </a:rPr>
                        <a:t>VF3408</a:t>
                      </a:r>
                      <a:endParaRPr lang="ko-KR" altLang="en-US" sz="1400" dirty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+mn-ea"/>
                          <a:ea typeface="+mn-ea"/>
                          <a:cs typeface="Tahoma" pitchFamily="34" charset="0"/>
                        </a:rPr>
                        <a:t>VF5408</a:t>
                      </a:r>
                      <a:endParaRPr lang="ko-KR" altLang="en-US" sz="140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VF5414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VF5424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 / Core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/ 16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/ 16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/ 16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/ 16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 Capacity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Interface</a:t>
                      </a:r>
                    </a:p>
                  </a:txBody>
                  <a:tcPr anchor="ctr" horzOverflow="overflow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 x Combo Gigabit Ethernet SFP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 x 10/100/1000 Copper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 x 10/100/1000 Copper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 x 10/100/1000 Copper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 x Gigabit Ethernet SFP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 x 10 Gigabit Ethernet XFP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Bypass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(Copper / Fiber)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 / 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 / 2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 / 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 / 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 Input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400W</a:t>
                      </a:r>
                      <a:b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</a:b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(1+1 Redundant)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350W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(1+1 Redundant)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350W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(1+1 Redundant)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350W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(1+1 Redundant)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H/W </a:t>
                      </a: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Accelerator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IPS/AV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Crypto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Concurrent sessions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2,000,000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4,000,000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4,000,000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4,000,000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Certification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418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mm (WDH)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431 x 430 x 88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(2U)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428 x 434 x 88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(2U)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428 x 434 x 88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(2U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428 x 434 x 88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(2U)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제품별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Spec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비교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CC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인증용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UTM Spec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비교표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대형급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mtClean="0">
                <a:latin typeface="HY헤드라인M" pitchFamily="18" charset="-127"/>
                <a:ea typeface="HY헤드라인M" pitchFamily="18" charset="-127"/>
              </a:rPr>
              <a:t>2) EIX &gt; flow</a:t>
            </a:r>
            <a:endParaRPr lang="en-US" altLang="ko-KR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142984"/>
            <a:ext cx="3619758" cy="550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화살표 연결선 11"/>
          <p:cNvCxnSpPr/>
          <p:nvPr/>
        </p:nvCxnSpPr>
        <p:spPr>
          <a:xfrm>
            <a:off x="1000100" y="6143644"/>
            <a:ext cx="1643074" cy="1588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모서리가 둥근 사각형 설명선 29"/>
          <p:cNvSpPr/>
          <p:nvPr/>
        </p:nvSpPr>
        <p:spPr>
          <a:xfrm>
            <a:off x="3643306" y="5572140"/>
            <a:ext cx="3071866" cy="785818"/>
          </a:xfrm>
          <a:prstGeom prst="wedgeRoundRectCallout">
            <a:avLst>
              <a:gd name="adj1" fmla="val -62009"/>
              <a:gd name="adj2" fmla="val 5375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B-UTM-1# sh eix tunnel </a:t>
            </a:r>
          </a:p>
          <a:p>
            <a:pPr lvl="0">
              <a:defRPr/>
            </a:pPr>
            <a:r>
              <a:rPr lang="en-US" altLang="ko-KR" sz="100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Identity           Peer IP          Status</a:t>
            </a:r>
          </a:p>
          <a:p>
            <a:pPr lvl="0">
              <a:defRPr/>
            </a:pPr>
            <a:r>
              <a:rPr lang="en-US" altLang="ko-KR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66:69:78:18:42:8b  172.28.1.2       up(2/2)</a:t>
            </a:r>
          </a:p>
          <a:p>
            <a:pPr lvl="0">
              <a:defRPr/>
            </a:pPr>
            <a:r>
              <a:rPr lang="en-US" altLang="ko-KR" sz="1000" b="1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66:69:78:18:41:fb  172.28.1.1       up(2/2)</a:t>
            </a:r>
            <a:endParaRPr lang="ko-KR" altLang="en-US" sz="1000">
              <a:solidFill>
                <a:srgbClr val="FFFF00"/>
              </a:solidFill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3643306" y="4500570"/>
            <a:ext cx="4572000" cy="1000132"/>
          </a:xfrm>
          <a:prstGeom prst="wedgeRoundRectCallout">
            <a:avLst>
              <a:gd name="adj1" fmla="val -57918"/>
              <a:gd name="adj2" fmla="val 3134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8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B-UTM-1# sh eix session </a:t>
            </a:r>
          </a:p>
          <a:p>
            <a:pPr lvl="0">
              <a:defRPr/>
            </a:pPr>
            <a:r>
              <a:rPr lang="en-US" altLang="ko-KR" sz="80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Local            Remote           Status  Upload    Download  RTT    Tunnel</a:t>
            </a:r>
          </a:p>
          <a:p>
            <a:pPr lvl="0">
              <a:defRPr/>
            </a:pPr>
            <a:r>
              <a:rPr lang="en-US" altLang="ko-KR" sz="800" b="1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40.40.40.1       90.90.90.1       up      1.0Mbps   1.0Mbps   0ms    66:69:78:18:41:fb</a:t>
            </a:r>
          </a:p>
          <a:p>
            <a:pPr lvl="0">
              <a:defRPr/>
            </a:pPr>
            <a:r>
              <a:rPr lang="en-US" altLang="ko-KR" sz="800" b="1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50.50.50.1       90.90.90.1       up      1.0Mbps   1.0Mbps   0ms    66:69:78:18:41:fb</a:t>
            </a:r>
          </a:p>
          <a:p>
            <a:pPr lvl="0">
              <a:defRPr/>
            </a:pPr>
            <a:r>
              <a:rPr lang="en-US" altLang="ko-KR" sz="8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40.40.40.1       90.90.90.5       up      1.0Mbps   1.0Mbps   0ms    66:69:78:18:42:8b</a:t>
            </a:r>
          </a:p>
          <a:p>
            <a:pPr lvl="0">
              <a:defRPr/>
            </a:pPr>
            <a:r>
              <a:rPr lang="en-US" altLang="ko-KR" sz="8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50.50.50.1       90.90.90.5       up      1.0Mbps   1.0Mbps   0ms    66:69:78:18:42:8b</a:t>
            </a: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357686" y="3071810"/>
            <a:ext cx="4500562" cy="1000132"/>
          </a:xfrm>
          <a:prstGeom prst="wedgeRoundRectCallout">
            <a:avLst>
              <a:gd name="adj1" fmla="val -57653"/>
              <a:gd name="adj2" fmla="val 2454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80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C-UTM-1# sh eix session </a:t>
            </a:r>
          </a:p>
          <a:p>
            <a:pPr lvl="0">
              <a:defRPr/>
            </a:pPr>
            <a:r>
              <a:rPr lang="en-US" altLang="ko-KR" sz="80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Local            Remote           Status  Upload    Download  RTT    Tunnel</a:t>
            </a:r>
          </a:p>
          <a:p>
            <a:pPr lvl="0">
              <a:defRPr/>
            </a:pPr>
            <a:r>
              <a:rPr lang="en-US" altLang="ko-KR" sz="8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90.90.90.1       40.40.40.1       up      1.0Mbps   1.0Mbps   0ms    66:69:78:18:41:37</a:t>
            </a:r>
          </a:p>
          <a:p>
            <a:pPr lvl="0">
              <a:defRPr/>
            </a:pPr>
            <a:r>
              <a:rPr lang="en-US" altLang="ko-KR" sz="8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90.90.90.1       50.50.50.1       up      1.0Mbps   1.0Mbps   0ms    66:69:78:18:41:37</a:t>
            </a: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4357686" y="2071678"/>
            <a:ext cx="3071866" cy="785818"/>
          </a:xfrm>
          <a:prstGeom prst="wedgeRoundRectCallout">
            <a:avLst>
              <a:gd name="adj1" fmla="val -62717"/>
              <a:gd name="adj2" fmla="val 2605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C-UTM-1# sh eix tunnel </a:t>
            </a:r>
          </a:p>
          <a:p>
            <a:pPr lvl="0">
              <a:defRPr/>
            </a:pPr>
            <a:r>
              <a:rPr lang="en-US" altLang="ko-KR" sz="100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Identity           Peer IP          Status</a:t>
            </a:r>
          </a:p>
          <a:p>
            <a:pPr lvl="0">
              <a:defRPr/>
            </a:pPr>
            <a:r>
              <a:rPr lang="en-US" altLang="ko-KR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66:69:78:18:41:37  172.28.1.11      up(2/2)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rot="16200000" flipV="1">
            <a:off x="2360483" y="5750735"/>
            <a:ext cx="357190" cy="142876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rot="5400000" flipH="1" flipV="1">
            <a:off x="2500298" y="5786454"/>
            <a:ext cx="428628" cy="142876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5400000" flipH="1" flipV="1">
            <a:off x="1987873" y="5168345"/>
            <a:ext cx="950466" cy="1588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rot="5400000" flipH="1" flipV="1">
            <a:off x="2289839" y="5168345"/>
            <a:ext cx="950466" cy="1588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rot="10800000">
            <a:off x="1785918" y="4286256"/>
            <a:ext cx="641354" cy="428628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rot="10800000">
            <a:off x="1785918" y="4286256"/>
            <a:ext cx="1000132" cy="357190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2428860" y="4357694"/>
            <a:ext cx="857256" cy="285752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2786050" y="4357694"/>
            <a:ext cx="500066" cy="285752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rot="5400000" flipH="1" flipV="1">
            <a:off x="928662" y="3357562"/>
            <a:ext cx="1857388" cy="1588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rot="5400000" flipH="1" flipV="1">
            <a:off x="2358216" y="3356768"/>
            <a:ext cx="1857388" cy="1588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rot="16200000" flipV="1">
            <a:off x="2571736" y="1714488"/>
            <a:ext cx="714380" cy="714380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rot="5400000" flipH="1" flipV="1">
            <a:off x="1821637" y="1750207"/>
            <a:ext cx="714380" cy="642942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rot="10800000">
            <a:off x="928662" y="1428736"/>
            <a:ext cx="1643074" cy="1588"/>
          </a:xfrm>
          <a:prstGeom prst="straightConnector1">
            <a:avLst/>
          </a:prstGeom>
          <a:ln w="50800">
            <a:prstDash val="sysDot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EIX 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구성 및 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4714876" y="857232"/>
            <a:ext cx="4324380" cy="3000396"/>
            <a:chOff x="4605338" y="1428736"/>
            <a:chExt cx="4324380" cy="300039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605338" y="1428736"/>
              <a:ext cx="4320000" cy="3000396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+mn-ea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+mn-ea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C-UTM-1#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sh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 run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int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eix0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interface eix0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eix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source eth2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address 172.28.1.1/24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policy 10 table 10 source eth2 90.90.90.2 eth2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192.168.1.0/24 172.28.1.11</a:t>
              </a: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+mn-ea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C-UTM-2#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sh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run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int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eix0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interface eix0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eix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source eth2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address 172.28.1.2/24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policy 10 table 10 source eth2 90.90.90.6 eth2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192.168.1.0/24 172.28.1.11</a:t>
              </a: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C-UTM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7"/>
          <p:cNvGrpSpPr/>
          <p:nvPr/>
        </p:nvGrpSpPr>
        <p:grpSpPr>
          <a:xfrm>
            <a:off x="4714876" y="4000504"/>
            <a:ext cx="4324380" cy="2714644"/>
            <a:chOff x="4605338" y="1428736"/>
            <a:chExt cx="4324380" cy="2714644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605338" y="1428736"/>
              <a:ext cx="4320000" cy="2714644"/>
            </a:xfrm>
            <a:prstGeom prst="roundRect">
              <a:avLst>
                <a:gd name="adj" fmla="val 953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+mn-ea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+mn-ea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B-UTM-1#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sh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run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int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eix0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interface eix0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eix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source eth1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eix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source eth2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eix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destination 90.90.90.1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eix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destination 90.90.90.5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address 172.28.1.[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지점번호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]+10/24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!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policy 10 table 10 source eth1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eth1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dhcp</a:t>
              </a:r>
              <a:endParaRPr lang="en-US" altLang="ko-KR" sz="1000" dirty="0" smtClean="0">
                <a:solidFill>
                  <a:srgbClr val="000000"/>
                </a:solidFill>
                <a:latin typeface="+mn-ea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policy 20 table 20 source eth2 50.50.50.254 eth2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10.10.10.0/24 172.28.1.1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10.10.10.0/24 172.28.1.2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0.0.0.0/0 172.28.1.1 100</a:t>
              </a:r>
            </a:p>
            <a:p>
              <a:pPr lvl="0">
                <a:defRPr/>
              </a:pPr>
              <a:r>
                <a:rPr lang="en-US" altLang="ko-KR" sz="1000" dirty="0" err="1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Ip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cs typeface="Tahoma" pitchFamily="34" charset="0"/>
                </a:rPr>
                <a:t> route 0.0.0.0/0 172.28.1.2 100</a:t>
              </a:r>
              <a:endParaRPr lang="en-US" altLang="ko-KR" sz="1000" dirty="0" smtClean="0">
                <a:solidFill>
                  <a:srgbClr val="C00000"/>
                </a:solidFill>
                <a:latin typeface="+mn-ea"/>
                <a:cs typeface="Tahoma" pitchFamily="34" charset="0"/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B-UTM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20"/>
          <p:cNvGrpSpPr/>
          <p:nvPr/>
        </p:nvGrpSpPr>
        <p:grpSpPr>
          <a:xfrm>
            <a:off x="79762" y="1214422"/>
            <a:ext cx="4420800" cy="5572140"/>
            <a:chOff x="79762" y="1214422"/>
            <a:chExt cx="4420800" cy="557214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4419631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Network Topology(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14488"/>
            <a:ext cx="3963719" cy="48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EIX 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지점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EIX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2714612" y="1214422"/>
            <a:ext cx="6324644" cy="5143536"/>
            <a:chOff x="4605338" y="1428736"/>
            <a:chExt cx="4324380" cy="514353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605338" y="1428736"/>
              <a:ext cx="4320000" cy="5143536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C-UTM-1#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eix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tunnel 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Identity           Peer IP          Status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66:69:78:18:41:37  172.28.1.11      up(2/2)</a:t>
              </a: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C-UTM-1#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eix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session 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Local            Remote           Status  Upload    Download  RTT    Tunnel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90.90.90.1       40.40.40.1       up      1.0Mbps   </a:t>
              </a:r>
              <a:r>
                <a:rPr lang="en-US" altLang="ko-KR" sz="1000" b="1" dirty="0" err="1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1.0Mbps</a:t>
              </a: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0ms    66:69:78:18:41:37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90.90.90.1       50.50.50.1       up      1.0Mbps   </a:t>
              </a:r>
              <a:r>
                <a:rPr lang="en-US" altLang="ko-KR" sz="1000" b="1" dirty="0" err="1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1.0Mbps</a:t>
              </a: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0ms    66:69:78:18:41:37</a:t>
              </a: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C-UTM-2# 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eix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tunnel 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Identity           Peer IP          Status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66:69:78:18:41:37  172.28.1.11      up(2/2)</a:t>
              </a: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C-UTM-2#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dirty="0" err="1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eix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session 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Local            Remote           Status  Upload    Download  RTT    Tunnel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90.90.90.5       40.40.40.1       up      1.0Mbps   </a:t>
              </a:r>
              <a:r>
                <a:rPr lang="en-US" altLang="ko-KR" sz="1000" b="1" dirty="0" err="1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1.0Mbps</a:t>
              </a: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0ms    66:69:78:18:41:37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90.90.90.5       50.50.50.1       up      1.0Mbps   </a:t>
              </a:r>
              <a:r>
                <a:rPr lang="en-US" altLang="ko-KR" sz="1000" b="1" dirty="0" err="1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1.0Mbps</a:t>
              </a: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0ms    66:69:78:18:41:37</a:t>
              </a: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eix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tunnel 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Identity           Peer IP          Status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66:69:78:18:42:8b  172.28.1.2       up(2/2)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66:69:78:18:41:fb  172.28.1.1       up(2/2)</a:t>
              </a:r>
            </a:p>
            <a:p>
              <a:pPr lvl="0">
                <a:defRPr/>
              </a:pPr>
              <a:endParaRPr lang="en-US" altLang="ko-KR" sz="1000" dirty="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eix</a:t>
              </a:r>
              <a:r>
                <a:rPr lang="en-US" altLang="ko-KR" sz="10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session </a:t>
              </a:r>
            </a:p>
            <a:p>
              <a:pPr lvl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Local            Remote           Status  Upload    Download  RTT    Tunnel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40.40.40.1       90.90.90.1       up      1.0Mbps   </a:t>
              </a:r>
              <a:r>
                <a:rPr lang="en-US" altLang="ko-KR" sz="1000" b="1" dirty="0" err="1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1.0Mbps</a:t>
              </a: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0ms    66:69:78:18:41:fb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50.50.50.1       90.90.90.1       up      1.0Mbps   </a:t>
              </a:r>
              <a:r>
                <a:rPr lang="en-US" altLang="ko-KR" sz="1000" b="1" dirty="0" err="1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1.0Mbps</a:t>
              </a:r>
              <a:r>
                <a:rPr lang="en-US" altLang="ko-KR" sz="1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0ms    66:69:78:18:41:fb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40.40.40.1       90.90.90.5       up      1.0Mbps   </a:t>
              </a:r>
              <a:r>
                <a:rPr lang="en-US" altLang="ko-KR" sz="1000" b="1" dirty="0" err="1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1.0Mbps</a:t>
              </a: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0ms    66:69:78:18:42:8b</a:t>
              </a:r>
            </a:p>
            <a:p>
              <a:pPr lvl="0">
                <a:defRPr/>
              </a:pP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50.50.50.1       90.90.90.5       up      1.0Mbps   </a:t>
              </a:r>
              <a:r>
                <a:rPr lang="en-US" altLang="ko-KR" sz="1000" b="1" dirty="0" err="1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1.0Mbps</a:t>
              </a:r>
              <a:r>
                <a:rPr lang="en-US" altLang="ko-KR" sz="1000" b="1" dirty="0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0ms    66:69:78:18:42:8b</a:t>
              </a: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지점 기준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EIX Session, Tunnel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테이블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20"/>
          <p:cNvGrpSpPr/>
          <p:nvPr/>
        </p:nvGrpSpPr>
        <p:grpSpPr>
          <a:xfrm>
            <a:off x="79763" y="1214422"/>
            <a:ext cx="2491974" cy="5572140"/>
            <a:chOff x="79762" y="1214422"/>
            <a:chExt cx="3420669" cy="557214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1" y="1214422"/>
              <a:ext cx="3419500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3420668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지점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EIX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터널 연결도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643050"/>
            <a:ext cx="2092504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EIX 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센터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EIX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2714612" y="1214422"/>
            <a:ext cx="6324644" cy="5143536"/>
            <a:chOff x="4605338" y="1428736"/>
            <a:chExt cx="4324380" cy="514353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605338" y="1428736"/>
              <a:ext cx="4320000" cy="5143536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C-UTM-1# sh eix tunnel 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Identity           Peer IP          Status</a:t>
              </a:r>
            </a:p>
            <a:p>
              <a:pPr lvl="0">
                <a:defRPr/>
              </a:pPr>
              <a:r>
                <a:rPr lang="en-US" altLang="ko-KR" sz="1000" b="1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66:69:78:18:41:37  172.28.1.11      up(2/2)</a:t>
              </a:r>
            </a:p>
            <a:p>
              <a:pPr>
                <a:defRPr/>
              </a:pPr>
              <a:r>
                <a:rPr lang="en-US" altLang="ko-KR" sz="1000" b="1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66:69:78:18:41:44  172.28.1.12      up(2/2)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C-UTM-1# sh eix session 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Local            Remote           Status  Upload    Download  RTT    Tunnel</a:t>
              </a:r>
            </a:p>
            <a:p>
              <a:pPr lvl="0">
                <a:defRPr/>
              </a:pPr>
              <a:r>
                <a:rPr lang="en-US" altLang="ko-KR" sz="1000" b="1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90.90.90.1       40.40.40.1       up      1.0Mbps   1.0Mbps   0ms    66:69:78:18:41:37</a:t>
              </a:r>
            </a:p>
            <a:p>
              <a:pPr lvl="0">
                <a:defRPr/>
              </a:pPr>
              <a:r>
                <a:rPr lang="en-US" altLang="ko-KR" sz="1000" b="1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90.90.90.1       50.50.50.1       up      1.0Mbps   1.0Mbps   0ms    66:69:78:18:41:37</a:t>
              </a: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90.90.90.1       40.40.40.2       up      1.0Mbps   1.0Mbps   0ms    66:69:78:18:41:44</a:t>
              </a: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90.90.90.1       50.50.50.2       up      1.0Mbps   1.0Mbps   0ms    66:69:78:18:41:44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sh eix tunnel 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Identity           Peer IP          Status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66:69:78:18:42:8b  172.28.1.2       up(2/2)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66:69:78:18:41:fb  172.28.1.1       up(2/2)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sh eix session 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Local            Remote           Status  Upload    Download  RTT    Tunnel</a:t>
              </a:r>
            </a:p>
            <a:p>
              <a:pPr lvl="0">
                <a:defRPr/>
              </a:pPr>
              <a:r>
                <a:rPr lang="en-US" altLang="ko-KR" sz="1000" b="1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40.40.40.1       90.90.90.1       up      1.0Mbps   1.0Mbps   0ms    66:69:78:18:41:fb</a:t>
              </a:r>
            </a:p>
            <a:p>
              <a:pPr lvl="0">
                <a:defRPr/>
              </a:pPr>
              <a:r>
                <a:rPr lang="en-US" altLang="ko-KR" sz="1000" b="1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50.50.50.1       90.90.90.1       up      1.0Mbps   1.0Mbps   0ms    66:69:78:18:41:fb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B-UTM-2# sh eix tunnel 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Identity           Peer IP          Status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66:69:78:18:42:8b  172.28.1.2       up(2/2)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66:69:78:18:41:fb  172.28.1.1       up(2/2)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B-UTM-2# sh eix session 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Local            Remote           Status  Upload    Download  RTT    Tunnel</a:t>
              </a: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40.40.40.2       90.90.90.1       up      1.0Mbps   1.0Mbps   0ms    66:69:78:18:41:fb</a:t>
              </a: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00B05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50.50.50.2       90.90.90.1       up      1.0Mbps   1.0Mbps   0ms    66:69:78:18:41:fb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센터기준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EIX Session, Tunnel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테이블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79763" y="1214422"/>
            <a:ext cx="2491974" cy="5572140"/>
            <a:chOff x="79762" y="1214422"/>
            <a:chExt cx="3420669" cy="557214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1" y="1214422"/>
              <a:ext cx="3419500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3420668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센터 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EIX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터널 연결도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643050"/>
            <a:ext cx="2076927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EIX + IPSec 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" name="그룹 20"/>
          <p:cNvGrpSpPr/>
          <p:nvPr/>
        </p:nvGrpSpPr>
        <p:grpSpPr>
          <a:xfrm>
            <a:off x="79762" y="1214422"/>
            <a:ext cx="8921394" cy="5143536"/>
            <a:chOff x="79762" y="1214422"/>
            <a:chExt cx="4420800" cy="514353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4419631" cy="5143536"/>
            </a:xfrm>
            <a:prstGeom prst="roundRect">
              <a:avLst>
                <a:gd name="adj" fmla="val 281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지점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,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센터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EIX + IPSec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터널 연결도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714488"/>
            <a:ext cx="5786478" cy="457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모서리가 둥근 사각형 설명선 11"/>
          <p:cNvSpPr/>
          <p:nvPr/>
        </p:nvSpPr>
        <p:spPr>
          <a:xfrm>
            <a:off x="3214678" y="3714752"/>
            <a:ext cx="2500330" cy="785818"/>
          </a:xfrm>
          <a:prstGeom prst="wedgeRoundRectCallout">
            <a:avLst>
              <a:gd name="adj1" fmla="val -57928"/>
              <a:gd name="adj2" fmla="val -364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90.90.90.1 </a:t>
            </a:r>
            <a:r>
              <a:rPr lang="en-US" altLang="ko-KR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 40.40.40.1 etherip </a:t>
            </a:r>
            <a:r>
              <a:rPr lang="ko-KR" altLang="en-US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패킷 암호화 통신</a:t>
            </a:r>
            <a:r>
              <a:rPr lang="en-US" altLang="ko-KR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</a:p>
          <a:p>
            <a:pPr>
              <a:defRPr/>
            </a:pPr>
            <a:r>
              <a:rPr lang="en-US" altLang="ko-KR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90.90.90.1 </a:t>
            </a:r>
            <a:r>
              <a:rPr lang="en-US" altLang="ko-KR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 50.50.50.1 etherip </a:t>
            </a:r>
            <a:r>
              <a:rPr lang="ko-KR" altLang="en-US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패킷 암호화 통신</a:t>
            </a:r>
            <a:endParaRPr lang="en-US" altLang="ko-KR" sz="1000" b="1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EIX + IPSec 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596" y="1142984"/>
            <a:ext cx="2114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EIX + IPsec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연결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57158" y="1500175"/>
          <a:ext cx="8643998" cy="4857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148"/>
                <a:gridCol w="3214710"/>
                <a:gridCol w="2143140"/>
              </a:tblGrid>
              <a:tr h="331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센터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지점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577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security parameters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remote-secret branch-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vpn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id-type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fqdn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id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b-utm-11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security parameters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remote-secret center-vpn id-type fqdn id c-utm-1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remote-secret center-vpn id-type fqdn id c-utm-2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(1) 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상대방 아이디 비밀번호 정보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  <a:tr h="2819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crypto tunnel center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crypto tunnel branch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1" i="0" u="none" strike="noStrike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45720" marR="45720" anchor="ctr"/>
                </a:tc>
              </a:tr>
              <a:tr h="1652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priority 255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local-identity fqdn c-utm-1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local-secret center-vpn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ipsec-mode transport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source interface eth2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destination any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protocol etherip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priority 255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local-identity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fqdn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b-utm-11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Tahoma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local-secret branch-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vpn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ipsec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-mode transport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source interface eth2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source interface eth1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destination any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protocol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etherip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(2) : </a:t>
                      </a:r>
                      <a:r>
                        <a:rPr lang="ko-KR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센터와 지점간 통신 패킷중 </a:t>
                      </a:r>
                      <a:r>
                        <a:rPr 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etherip </a:t>
                      </a:r>
                      <a:r>
                        <a:rPr lang="ko-KR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프로토콜을 </a:t>
                      </a:r>
                      <a:r>
                        <a:rPr lang="en-US" altLang="ko-KR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IPsec transport mode </a:t>
                      </a:r>
                      <a:r>
                        <a:rPr lang="ko-KR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으로 연결</a:t>
                      </a:r>
                      <a:endParaRPr lang="en-US" sz="1100" b="1" i="0" u="none" strike="noStrike" kern="1200" baseline="0" smtClean="0">
                        <a:solidFill>
                          <a:srgbClr val="C00000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819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1" i="0" u="none" strike="noStrike" kern="1200" baseline="0" smtClean="0">
                        <a:solidFill>
                          <a:srgbClr val="C00000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819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ip rule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ip rule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1" i="0" u="none" strike="noStrike" kern="1200" baseline="0" smtClean="0">
                        <a:solidFill>
                          <a:srgbClr val="C00000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14699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source any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destination host 90.90.90.1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protocol udp sport any dport eq 500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protocol esp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policy pass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source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host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90.90.90.1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source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host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90.90.90.5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destination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interface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eth1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destination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interface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eth2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protocol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udp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sport any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dport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eq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500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protocol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esp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policy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pass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ahoma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(3) : </a:t>
                      </a:r>
                      <a:r>
                        <a:rPr lang="ko-KR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센터 지점간 </a:t>
                      </a:r>
                      <a:r>
                        <a:rPr lang="en-US" altLang="ko-KR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IPsec </a:t>
                      </a:r>
                      <a:r>
                        <a:rPr lang="ko-KR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터널을 정상 적으로 맺을 수 있도록 </a:t>
                      </a:r>
                      <a:r>
                        <a:rPr lang="en-US" altLang="ko-KR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ike </a:t>
                      </a:r>
                      <a:r>
                        <a:rPr lang="ko-KR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esp </a:t>
                      </a:r>
                      <a:r>
                        <a:rPr lang="ko-KR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맑은 고딕"/>
                          <a:ea typeface="+mn-ea"/>
                          <a:cs typeface="+mn-cs"/>
                        </a:rPr>
                        <a:t>패킷을 허용함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287468" y="2120256"/>
            <a:ext cx="714380" cy="161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Shape 20"/>
          <p:cNvCxnSpPr>
            <a:stCxn id="20" idx="0"/>
            <a:endCxn id="24" idx="3"/>
          </p:cNvCxnSpPr>
          <p:nvPr/>
        </p:nvCxnSpPr>
        <p:spPr>
          <a:xfrm rot="16200000" flipH="1">
            <a:off x="2887781" y="877133"/>
            <a:ext cx="1056330" cy="3542576"/>
          </a:xfrm>
          <a:prstGeom prst="bentConnector4">
            <a:avLst>
              <a:gd name="adj1" fmla="val -21641"/>
              <a:gd name="adj2" fmla="val 145171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401416" y="3105148"/>
            <a:ext cx="785818" cy="142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972656" y="2120256"/>
            <a:ext cx="599212" cy="1657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Shape 17"/>
          <p:cNvCxnSpPr>
            <a:stCxn id="25" idx="2"/>
            <a:endCxn id="39" idx="0"/>
          </p:cNvCxnSpPr>
          <p:nvPr/>
        </p:nvCxnSpPr>
        <p:spPr>
          <a:xfrm rot="16200000" flipH="1">
            <a:off x="3868552" y="1689701"/>
            <a:ext cx="642942" cy="1835523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786314" y="2928934"/>
            <a:ext cx="642942" cy="142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사각형 설명선 51"/>
          <p:cNvSpPr/>
          <p:nvPr/>
        </p:nvSpPr>
        <p:spPr>
          <a:xfrm>
            <a:off x="1684000" y="2398388"/>
            <a:ext cx="928694" cy="285752"/>
          </a:xfrm>
          <a:prstGeom prst="wedgeRoundRectCallout">
            <a:avLst>
              <a:gd name="adj1" fmla="val -42483"/>
              <a:gd name="adj2" fmla="val -7894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사용자 암호</a:t>
            </a:r>
            <a:endParaRPr lang="en-US" altLang="ko-KR" sz="1000" b="1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3" name="모서리가 둥근 사각형 설명선 52"/>
          <p:cNvSpPr/>
          <p:nvPr/>
        </p:nvSpPr>
        <p:spPr>
          <a:xfrm>
            <a:off x="2500298" y="1714488"/>
            <a:ext cx="1071570" cy="285752"/>
          </a:xfrm>
          <a:prstGeom prst="wedgeRoundRectCallout">
            <a:avLst>
              <a:gd name="adj1" fmla="val -4000"/>
              <a:gd name="adj2" fmla="val 8623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사용자 아이디</a:t>
            </a:r>
            <a:endParaRPr lang="en-US" altLang="ko-KR" sz="1000" b="1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EIX + IPSec &gt; IKE, IPSec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상태 보기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" name="그룹 20"/>
          <p:cNvGrpSpPr/>
          <p:nvPr/>
        </p:nvGrpSpPr>
        <p:grpSpPr>
          <a:xfrm>
            <a:off x="79762" y="1214422"/>
            <a:ext cx="8921394" cy="5143536"/>
            <a:chOff x="79762" y="1214422"/>
            <a:chExt cx="9067927" cy="514353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29" y="1214422"/>
              <a:ext cx="9066759" cy="5143536"/>
            </a:xfrm>
            <a:prstGeom prst="roundRect">
              <a:avLst>
                <a:gd name="adj" fmla="val 351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0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US" altLang="ko-KR" sz="10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 sa statistics 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0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Global SA Statistics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Active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  IKE:        1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  Quick-Mode: 1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Total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  Phase-1:    Done 2, Failed 0, Initiator 1, Responder 0, Rekeys 0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  Quick-Mode: Done 2, Failed 0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IKE Errors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  Initiator: Failures 0, No response 0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  Responder: Failures 0</a:t>
              </a:r>
            </a:p>
            <a:p>
              <a:endParaRPr lang="en-US" altLang="ko-KR" sz="10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 sa ike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(2)</a:t>
              </a:r>
              <a:endParaRPr lang="en-US" altLang="ko-KR" sz="10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IKE SA Information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#     Ver. Child Created        Address(L)      Address(R)      Address(V)      Identity(L)               Identity(R)               Encryption Hash           PRF       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----- ---- ----- -------------- --------------- --------------- --------------- ------------------------- ------------------------- ---------- -------------- ----------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     2    1     20090722072025 59.11.162.33    112.129.235.23  -               B-UTM-1.nexg.net (fqdn)   112.129.235.23 (ipv4)     aes128-cbc hmac-sha1-96   hmac-sha1 </a:t>
              </a:r>
            </a:p>
            <a:p>
              <a:endParaRPr lang="en-US" altLang="ko-KR" sz="10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 sa ipsec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(3)</a:t>
              </a:r>
              <a:endParaRPr lang="en-US" altLang="ko-KR" sz="10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IPsec SA Information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#    ID       Address(L)      Address(R)      ESP-SPI(I) ESP-SPI(O) AH-SPI(I) AH-SPI(O) Cipher       MAC              Identity(L)               Identity(R)              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---- -------- --------------- --------------- ---------- ---------- --------- --------- ------------ ---------------- ------------------------- -------------------------</a:t>
              </a:r>
            </a:p>
            <a:p>
              <a:r>
                <a:rPr lang="en-US" altLang="ko-KR" sz="10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    00000001 59.11.162.33    112.129.235.23  532c7554   0ade5b7a   -         -         aes-cbc/128  hmac-sha1-96/160 B-UTM-1.nexg.net (fqdn)   112.129.235.23 (ipv4) </a:t>
              </a:r>
            </a:p>
            <a:p>
              <a:endParaRPr lang="en-US" altLang="ko-KR" sz="10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IPSec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cs typeface="Tahoma" pitchFamily="34" charset="0"/>
                </a:rPr>
                <a:t>의 상태 정보 보기</a:t>
              </a:r>
              <a:endParaRPr lang="en-US" altLang="ko-KR" sz="10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IKE 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cs typeface="Tahoma" pitchFamily="34" charset="0"/>
                </a:rPr>
                <a:t>연결 상태 보기</a:t>
              </a:r>
              <a:endParaRPr lang="en-US" altLang="ko-KR" sz="10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IPSec 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cs typeface="Tahoma" pitchFamily="34" charset="0"/>
                </a:rPr>
                <a:t>연결 상태 보기</a:t>
              </a:r>
              <a:endParaRPr lang="en-US" altLang="ko-KR" sz="10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9067927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IKE IPSec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상태 보기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85720" y="1285860"/>
            <a:ext cx="8358187" cy="48167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ko-KR" b="1">
                <a:latin typeface="Segoe UI" pitchFamily="34" charset="0"/>
                <a:cs typeface="Segoe UI" pitchFamily="34" charset="0"/>
              </a:rPr>
              <a:t>   </a:t>
            </a:r>
            <a:r>
              <a:rPr lang="ko-KR" altLang="en-US" b="1" smtClean="0">
                <a:latin typeface="Segoe UI" pitchFamily="34" charset="0"/>
                <a:cs typeface="Segoe UI" pitchFamily="34" charset="0"/>
              </a:rPr>
              <a:t>인증</a:t>
            </a:r>
            <a:endParaRPr lang="en-US" altLang="ko-KR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</a:t>
            </a:r>
            <a:r>
              <a:rPr lang="ko-KR" altLang="en-US" sz="1400" b="1" smtClean="0">
                <a:latin typeface="+mn-ea"/>
                <a:ea typeface="+mn-ea"/>
              </a:rPr>
              <a:t>인증서 방식 지원</a:t>
            </a:r>
            <a:r>
              <a:rPr lang="en-US" altLang="ko-KR" sz="1400" b="1" smtClean="0">
                <a:latin typeface="+mn-ea"/>
                <a:ea typeface="+mn-ea"/>
              </a:rPr>
              <a:t>, ID/PASSWORD </a:t>
            </a:r>
            <a:r>
              <a:rPr lang="ko-KR" altLang="en-US" sz="1400" b="1" smtClean="0">
                <a:latin typeface="+mn-ea"/>
                <a:ea typeface="+mn-ea"/>
              </a:rPr>
              <a:t>지원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CSV</a:t>
            </a:r>
            <a:r>
              <a:rPr lang="ko-KR" altLang="en-US" sz="1400" b="1" smtClean="0">
                <a:latin typeface="+mn-ea"/>
                <a:ea typeface="+mn-ea"/>
              </a:rPr>
              <a:t>를 이용한 대량 사용자 등록 지원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</a:t>
            </a:r>
            <a:r>
              <a:rPr lang="ko-KR" altLang="en-US" sz="1400" b="1" smtClean="0">
                <a:latin typeface="+mn-ea"/>
                <a:ea typeface="+mn-ea"/>
              </a:rPr>
              <a:t>유효기간 체크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sz="1100" b="1" dirty="0">
              <a:latin typeface="+mn-ea"/>
              <a:ea typeface="+mn-ea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altLang="ko-KR" b="1" smtClean="0">
                <a:latin typeface="Segoe UI" pitchFamily="34" charset="0"/>
                <a:cs typeface="Segoe UI" pitchFamily="34" charset="0"/>
              </a:rPr>
              <a:t>   </a:t>
            </a:r>
            <a:r>
              <a:rPr lang="ko-KR" altLang="en-US" b="1" smtClean="0">
                <a:latin typeface="Segoe UI" pitchFamily="34" charset="0"/>
                <a:cs typeface="Segoe UI" pitchFamily="34" charset="0"/>
              </a:rPr>
              <a:t>접속 </a:t>
            </a:r>
            <a:r>
              <a:rPr lang="en-US" altLang="ko-KR" b="1" smtClean="0">
                <a:latin typeface="Segoe UI" pitchFamily="34" charset="0"/>
                <a:cs typeface="Segoe UI" pitchFamily="34" charset="0"/>
              </a:rPr>
              <a:t>/</a:t>
            </a:r>
            <a:r>
              <a:rPr lang="ko-KR" altLang="en-US" b="1" smtClean="0">
                <a:latin typeface="Segoe UI" pitchFamily="34" charset="0"/>
                <a:cs typeface="Segoe UI" pitchFamily="34" charset="0"/>
              </a:rPr>
              <a:t>네트워크</a:t>
            </a:r>
            <a:endParaRPr lang="en-US" altLang="ko-KR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</a:t>
            </a:r>
            <a:r>
              <a:rPr lang="ko-KR" altLang="en-US" sz="1400" b="1" smtClean="0">
                <a:latin typeface="+mn-ea"/>
                <a:ea typeface="+mn-ea"/>
              </a:rPr>
              <a:t>시작시 자동 접속 지원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</a:t>
            </a:r>
            <a:r>
              <a:rPr lang="en-US" altLang="ko-KR" sz="1400" b="1">
                <a:latin typeface="+mn-ea"/>
                <a:ea typeface="+mn-ea"/>
              </a:rPr>
              <a:t>-  </a:t>
            </a:r>
            <a:r>
              <a:rPr lang="ko-KR" altLang="en-US" sz="1400" b="1" smtClean="0">
                <a:latin typeface="+mn-ea"/>
                <a:ea typeface="+mn-ea"/>
              </a:rPr>
              <a:t>자동 재접속 기능 지원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>
                <a:latin typeface="+mn-ea"/>
              </a:rPr>
              <a:t>    </a:t>
            </a:r>
            <a:r>
              <a:rPr lang="en-US" altLang="ko-KR" sz="1400" b="1" smtClean="0">
                <a:latin typeface="+mn-ea"/>
                <a:ea typeface="+mn-ea"/>
              </a:rPr>
              <a:t>-  </a:t>
            </a:r>
            <a:r>
              <a:rPr lang="ko-KR" altLang="en-US" sz="1400" b="1" smtClean="0">
                <a:latin typeface="+mn-ea"/>
                <a:ea typeface="+mn-ea"/>
              </a:rPr>
              <a:t>사용자별 고정 </a:t>
            </a:r>
            <a:r>
              <a:rPr lang="en-US" altLang="ko-KR" sz="1400" b="1" smtClean="0">
                <a:latin typeface="+mn-ea"/>
                <a:ea typeface="+mn-ea"/>
              </a:rPr>
              <a:t>IP </a:t>
            </a:r>
            <a:r>
              <a:rPr lang="ko-KR" altLang="en-US" sz="1400" b="1" smtClean="0">
                <a:latin typeface="+mn-ea"/>
                <a:ea typeface="+mn-ea"/>
              </a:rPr>
              <a:t>할당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>
                <a:latin typeface="+mn-ea"/>
                <a:ea typeface="+mn-ea"/>
              </a:rPr>
              <a:t>-  </a:t>
            </a:r>
            <a:r>
              <a:rPr lang="en-US" altLang="ko-KR" sz="1400" b="1" smtClean="0">
                <a:latin typeface="+mn-ea"/>
                <a:ea typeface="+mn-ea"/>
              </a:rPr>
              <a:t>Routing </a:t>
            </a:r>
            <a:r>
              <a:rPr lang="ko-KR" altLang="en-US" sz="1400" b="1" smtClean="0">
                <a:latin typeface="+mn-ea"/>
                <a:ea typeface="+mn-ea"/>
              </a:rPr>
              <a:t>설정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</a:rPr>
              <a:t>    -  DNS </a:t>
            </a:r>
            <a:r>
              <a:rPr lang="ko-KR" altLang="en-US" sz="1400" b="1" smtClean="0">
                <a:latin typeface="+mn-ea"/>
              </a:rPr>
              <a:t>설정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defRPr/>
            </a:pPr>
            <a:endParaRPr lang="en-US" altLang="ko-KR" sz="1400" b="1" dirty="0">
              <a:latin typeface="+mn-ea"/>
              <a:ea typeface="+mn-ea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altLang="ko-KR" b="1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  </a:t>
            </a:r>
            <a:r>
              <a:rPr lang="ko-KR" altLang="en-US" b="1" smtClean="0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추가 기능</a:t>
            </a:r>
            <a:endParaRPr lang="en-US" altLang="ko-KR" b="1" smtClean="0"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</a:t>
            </a:r>
            <a:r>
              <a:rPr lang="ko-KR" altLang="en-US" sz="1400" b="1" smtClean="0">
                <a:latin typeface="+mn-ea"/>
                <a:ea typeface="+mn-ea"/>
              </a:rPr>
              <a:t>네트워크 상태 점검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</a:t>
            </a:r>
            <a:r>
              <a:rPr lang="ko-KR" altLang="en-US" sz="1400" b="1" smtClean="0">
                <a:latin typeface="+mn-ea"/>
                <a:ea typeface="+mn-ea"/>
              </a:rPr>
              <a:t>알람 기능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</a:t>
            </a:r>
            <a:r>
              <a:rPr lang="ko-KR" altLang="en-US" sz="1400" b="1" smtClean="0">
                <a:latin typeface="+mn-ea"/>
                <a:ea typeface="+mn-ea"/>
              </a:rPr>
              <a:t>자동 업데이트 기능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</a:t>
            </a:r>
            <a:r>
              <a:rPr lang="ko-KR" altLang="en-US" sz="1400" b="1" smtClean="0">
                <a:latin typeface="+mn-ea"/>
                <a:ea typeface="+mn-ea"/>
              </a:rPr>
              <a:t>접속 환경 체크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sz="1400" b="1" smtClean="0"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altLang="ko-KR" b="1" smtClean="0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  </a:t>
            </a:r>
            <a:r>
              <a:rPr lang="ko-KR" altLang="en-US" b="1" smtClean="0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상태 확인 </a:t>
            </a:r>
            <a:r>
              <a:rPr lang="en-US" altLang="ko-KR" b="1" smtClean="0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/ </a:t>
            </a:r>
            <a:r>
              <a:rPr lang="ko-KR" altLang="en-US" b="1" smtClean="0"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지원 플랫폼</a:t>
            </a:r>
            <a:endParaRPr lang="en-US" altLang="ko-KR" b="1" smtClean="0"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  <a:p>
            <a:pPr>
              <a:defRPr/>
            </a:pPr>
            <a:r>
              <a:rPr lang="ko-KR" altLang="en-US" sz="1400" b="1" smtClean="0">
                <a:latin typeface="+mn-ea"/>
                <a:ea typeface="+mn-ea"/>
              </a:rPr>
              <a:t>    </a:t>
            </a:r>
            <a:r>
              <a:rPr lang="en-US" altLang="ko-KR" sz="1400" b="1">
                <a:latin typeface="+mn-ea"/>
                <a:ea typeface="+mn-ea"/>
              </a:rPr>
              <a:t>- </a:t>
            </a:r>
            <a:r>
              <a:rPr lang="en-US" altLang="ko-KR" sz="1400" b="1" smtClean="0">
                <a:latin typeface="+mn-ea"/>
                <a:ea typeface="+mn-ea"/>
              </a:rPr>
              <a:t> </a:t>
            </a:r>
            <a:r>
              <a:rPr lang="ko-KR" altLang="en-US" sz="1400" b="1" smtClean="0">
                <a:latin typeface="+mn-ea"/>
                <a:ea typeface="+mn-ea"/>
              </a:rPr>
              <a:t>접속자 확인</a:t>
            </a:r>
            <a:r>
              <a:rPr lang="en-US" altLang="ko-KR" sz="1400" b="1" smtClean="0">
                <a:latin typeface="+mn-ea"/>
                <a:ea typeface="+mn-ea"/>
              </a:rPr>
              <a:t>, </a:t>
            </a:r>
            <a:r>
              <a:rPr lang="ko-KR" altLang="en-US" sz="1400" b="1" smtClean="0">
                <a:latin typeface="+mn-ea"/>
                <a:ea typeface="+mn-ea"/>
              </a:rPr>
              <a:t>접속 로깅</a:t>
            </a:r>
            <a:r>
              <a:rPr lang="en-US" altLang="ko-KR" sz="1400" b="1" smtClean="0">
                <a:latin typeface="+mn-ea"/>
                <a:ea typeface="+mn-ea"/>
              </a:rPr>
              <a:t>, </a:t>
            </a:r>
            <a:r>
              <a:rPr lang="ko-KR" altLang="en-US" sz="1400" b="1" smtClean="0">
                <a:latin typeface="+mn-ea"/>
                <a:ea typeface="+mn-ea"/>
              </a:rPr>
              <a:t>세션 로깅 지원</a:t>
            </a:r>
            <a:endParaRPr lang="en-US" altLang="ko-KR" sz="14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smtClean="0">
                <a:latin typeface="+mn-ea"/>
                <a:ea typeface="+mn-ea"/>
              </a:rPr>
              <a:t>    -  Windows 2000, XP(32bit), Vista(32bit)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VPN Client 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기능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VPN Client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</a:p>
        </p:txBody>
      </p:sp>
      <p:grpSp>
        <p:nvGrpSpPr>
          <p:cNvPr id="14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1.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인증서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WebUI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643051"/>
            <a:ext cx="150424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785926"/>
            <a:ext cx="6563333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85733" y="4043367"/>
            <a:ext cx="1428760" cy="233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1814493" y="3429000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VPN Client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(2)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1. RAS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Address Pool WebUI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1" y="1643050"/>
            <a:ext cx="1500198" cy="471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28596" y="3857628"/>
            <a:ext cx="1428760" cy="233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r</a:t>
            </a:r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1866321" y="3429000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2071678"/>
            <a:ext cx="643588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17915" y="726356"/>
            <a:ext cx="3130985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ko-KR" altLang="en-US" sz="3500" b="1" dirty="0" smtClean="0">
                <a:latin typeface="HY견고딕" pitchFamily="18" charset="-127"/>
                <a:ea typeface="HY견고딕" pitchFamily="18" charset="-127"/>
              </a:rPr>
              <a:t>목              차</a:t>
            </a:r>
            <a:endParaRPr kumimoji="0" lang="ko-KR" altLang="en-US" sz="35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465" y="1142984"/>
            <a:ext cx="3231975" cy="56323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오리엔테이션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2.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제품 소개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3.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실습 구성도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3.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시스템 접속및 설정</a:t>
            </a:r>
            <a:endParaRPr kumimoji="0" lang="en-US" altLang="ko-KR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4.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시스템 설정및 관리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5.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네트웍 설정및 관리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6. HA</a:t>
            </a: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7. Firewall</a:t>
            </a: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8. Contents Filter</a:t>
            </a: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9. IPS / Anti-Virus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2018" y="1142984"/>
            <a:ext cx="3826689" cy="50783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10. VPN</a:t>
            </a: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11. QoS</a:t>
            </a: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12.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보안 정책 설정및 관리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13.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로깅 설정및 관리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14.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멀티 캐스트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15. NMS</a:t>
            </a: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16.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구성 사례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17. BMT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시나리오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marL="360000" indent="-36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18. </a:t>
            </a:r>
            <a:r>
              <a:rPr kumimoji="0" lang="ko-KR" altLang="en-US" sz="2400" b="1" smtClean="0"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체크리스트</a:t>
            </a:r>
            <a:endParaRPr kumimoji="0" lang="en-US" altLang="ko-KR" sz="2400" b="1" smtClean="0"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47"/>
          <p:cNvGraphicFramePr>
            <a:graphicFrameLocks noGrp="1"/>
          </p:cNvGraphicFramePr>
          <p:nvPr/>
        </p:nvGraphicFramePr>
        <p:xfrm>
          <a:off x="214281" y="1285860"/>
          <a:ext cx="8798864" cy="495922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87584"/>
                <a:gridCol w="987584"/>
                <a:gridCol w="1705924"/>
                <a:gridCol w="1705924"/>
                <a:gridCol w="1705924"/>
                <a:gridCol w="1705924"/>
              </a:tblGrid>
              <a:tr h="34483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ITEM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VF2404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  <a:cs typeface="Tahoma" pitchFamily="34" charset="0"/>
                        </a:rPr>
                        <a:t>VF2406</a:t>
                      </a:r>
                      <a:endParaRPr lang="ko-KR" altLang="en-US" sz="1400" dirty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  <a:cs typeface="Tahoma" pitchFamily="34" charset="0"/>
                        </a:rPr>
                        <a:t>VF2408</a:t>
                      </a:r>
                      <a:endParaRPr lang="ko-KR" altLang="en-US" sz="1400" dirty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 / Core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 4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100" b="0" baseline="0" dirty="0" smtClean="0">
                          <a:latin typeface="+mn-ea"/>
                          <a:ea typeface="+mn-ea"/>
                        </a:rPr>
                        <a:t> 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2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 Capacity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Interface</a:t>
                      </a:r>
                    </a:p>
                  </a:txBody>
                  <a:tcPr anchor="ctr" horzOverflow="overflow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x Combo Gigabit Ethernet SFP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10/100/1000 Copper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Combo Gigabit Ethernet SFP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Bypass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(Copper / Fiber)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 Input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150W</a:t>
                      </a: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65W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65W</a:t>
                      </a: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H/W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Accelerator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IPS/AV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Option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Crypto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Concurrent sessions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1,500,000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500,000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Certification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418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mm (WDH)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430 x 340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428 x 255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430 x 255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2)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UTM Spec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비교표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중형급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제품별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Spec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비교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CC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인증용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VPN Client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(3)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1. RAS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Access Group WebUI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4" name="오른쪽 화살표 23"/>
          <p:cNvSpPr/>
          <p:nvPr/>
        </p:nvSpPr>
        <p:spPr>
          <a:xfrm>
            <a:off x="1875286" y="3429000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2285992"/>
            <a:ext cx="6539525" cy="222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643051"/>
            <a:ext cx="147348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57158" y="4000504"/>
            <a:ext cx="1428760" cy="233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r</a:t>
            </a: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VPN Client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(4)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142844" y="1214422"/>
            <a:ext cx="8858312" cy="5214974"/>
            <a:chOff x="4605338" y="1428736"/>
            <a:chExt cx="8858312" cy="521497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605338" y="1428736"/>
              <a:ext cx="8858312" cy="5214974"/>
            </a:xfrm>
            <a:prstGeom prst="roundRect">
              <a:avLst>
                <a:gd name="adj" fmla="val 361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4609718" y="1428736"/>
              <a:ext cx="8853932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1. RAS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Remote User WebUI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643050"/>
            <a:ext cx="1483996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19058" y="4171955"/>
            <a:ext cx="1428760" cy="233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r</a:t>
            </a:r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1814493" y="3429000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2000240"/>
            <a:ext cx="657457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VPN Client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5500694" y="1214422"/>
            <a:ext cx="3538562" cy="5000660"/>
            <a:chOff x="4605338" y="1428736"/>
            <a:chExt cx="4324380" cy="500066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605338" y="1428736"/>
              <a:ext cx="4320000" cy="5000660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sh run crypto pki  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crypto pki server nexg-utm-ca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</a:t>
              </a:r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)</a:t>
              </a:r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common-name nexg-utm-ca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country kr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database path disk1:cert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(2)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http port 3333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(3)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grant auto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(4)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secret admin1234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(5)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인증서 객체 이름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인증서 위치 설정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인증서 접속 포트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: Client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프로그램에서 인증서 자동 다운로드 하기 위한 옵션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인증서 접속 암호</a:t>
              </a:r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인증서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20"/>
          <p:cNvGrpSpPr/>
          <p:nvPr/>
        </p:nvGrpSpPr>
        <p:grpSpPr>
          <a:xfrm>
            <a:off x="79762" y="1214422"/>
            <a:ext cx="5278056" cy="5572140"/>
            <a:chOff x="79762" y="1214422"/>
            <a:chExt cx="4420800" cy="557214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4419631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security parameters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address-pool pool-1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dns 168.126.63.1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   (2)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subnet 211.200.30.0/24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  (3)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range 192.168.91.1 192.168.91.254 netmask 255.255.255.0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(4)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banner Connected to a.b.c.d with X.509 Certificate\nYou can access a.b.c.d-a.b.c.d access-group group-1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(5)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constraint type cert-subject field email pattern *@nexg.net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crypto tunnel tunnel-1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priority 255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local-cert pki server nexg-utm-ca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(6)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local-addr ip 211.33.200.88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(7)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peer-addr ip any allow cfgmode address-pool pool-1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(8)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source any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destination any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enable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사용자에게 </a:t>
              </a: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IP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cs typeface="Tahoma" pitchFamily="34" charset="0"/>
                </a:rPr>
                <a:t>부여를 하기 위한 객체 설정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: DNS Server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주소 설정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접속 할 수 있는 네트웍 대역 설정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사용자 </a:t>
              </a: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IP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할당 주소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사용자에게 접속할때 처음 보여줄수 있는 메시지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접속 하기 위한 인증서 객체 지정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서버 </a:t>
              </a: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IP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주소</a:t>
              </a:r>
              <a:endParaRPr lang="en-US" altLang="ko-KR" sz="1100" b="1" smtClean="0">
                <a:solidFill>
                  <a:srgbClr val="C00000"/>
                </a:solidFill>
                <a:latin typeface="+mn-ea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자동 </a:t>
              </a:r>
              <a:r>
                <a:rPr lang="en-US" altLang="ko-KR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IP </a:t>
              </a:r>
              <a:r>
                <a:rPr lang="ko-KR" altLang="en-US" sz="1100" b="1" smtClean="0">
                  <a:solidFill>
                    <a:srgbClr val="C00000"/>
                  </a:solidFill>
                  <a:latin typeface="+mn-ea"/>
                  <a:ea typeface="Tahoma" pitchFamily="34" charset="0"/>
                  <a:cs typeface="Tahoma" pitchFamily="34" charset="0"/>
                </a:rPr>
                <a:t>부여 하기 위한 객체 이름 설정</a:t>
              </a:r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US" altLang="ko-KR" sz="1100" b="1" smtClean="0">
                <a:solidFill>
                  <a:srgbClr val="C00000"/>
                </a:solidFill>
                <a:latin typeface="+mn-ea"/>
                <a:cs typeface="Tahoma" pitchFamily="34" charset="0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RAS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관련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실습 교육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7224" y="1714488"/>
            <a:ext cx="6858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EIX + IPSec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를 설정 하여 센터와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VPN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통신을 할 수 있도록 구성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 </a:t>
            </a: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VPN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QoS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11. QoS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428596" y="1357298"/>
            <a:ext cx="3716082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Out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패킷에 대해 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QoS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설정</a:t>
            </a:r>
            <a:endParaRPr lang="en-US" altLang="ko-KR" sz="20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 </a:t>
            </a:r>
            <a:r>
              <a:rPr lang="en-US" altLang="ko-KR" sz="1600" b="1" smtClean="0">
                <a:latin typeface="Segoe UI" pitchFamily="34" charset="0"/>
                <a:ea typeface="맑은 고딕" pitchFamily="50" charset="-127"/>
              </a:rPr>
              <a:t>- </a:t>
            </a:r>
          </a:p>
          <a:p>
            <a:endParaRPr lang="en-US" altLang="ko-KR" sz="16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내용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2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 -</a:t>
            </a:r>
          </a:p>
          <a:p>
            <a:endParaRPr lang="en-US" altLang="ko-KR" sz="16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내용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3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-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714612" y="1928802"/>
            <a:ext cx="4572032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12.1 UTM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운영 기능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필터링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인터페이스별 사용량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패킷 캡춰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이상 패킷 수집 전송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TCPDUMP (1)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TCPDUMP (2)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TCPDUMP (3)</a:t>
            </a:r>
          </a:p>
          <a:p>
            <a:pPr marL="514350" indent="-514350">
              <a:lnSpc>
                <a:spcPct val="150000"/>
              </a:lnSpc>
            </a:pP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>
                <a:latin typeface="HY견고딕" pitchFamily="18" charset="-127"/>
                <a:ea typeface="HY견고딕" pitchFamily="18" charset="-127"/>
              </a:rPr>
              <a:t>Chapter </a:t>
            </a:r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12. </a:t>
            </a:r>
            <a:r>
              <a:rPr kumimoji="0" lang="ko-KR" altLang="en-US" sz="2800" smtClean="0">
                <a:latin typeface="HY견고딕" pitchFamily="18" charset="-127"/>
                <a:ea typeface="HY견고딕" pitchFamily="18" charset="-127"/>
              </a:rPr>
              <a:t>보안 정책 설정 및 관리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UTM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운영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인터페이스별 사용량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0"/>
          <p:cNvGrpSpPr/>
          <p:nvPr/>
        </p:nvGrpSpPr>
        <p:grpSpPr>
          <a:xfrm>
            <a:off x="79762" y="1214422"/>
            <a:ext cx="8921394" cy="4929222"/>
            <a:chOff x="79762" y="1214422"/>
            <a:chExt cx="4420800" cy="492922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4419631" cy="4929222"/>
            </a:xfrm>
            <a:prstGeom prst="roundRect">
              <a:avLst>
                <a:gd name="adj" fmla="val 353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2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200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B-UTM-1# start-shell </a:t>
              </a:r>
            </a:p>
            <a:p>
              <a:r>
                <a:rPr lang="en-US" altLang="ko-KR" sz="1200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/media/disk0 # </a:t>
              </a:r>
              <a:r>
                <a:rPr lang="en-US" altLang="ko-KR" sz="1200" b="1" dirty="0" err="1" smtClean="0">
                  <a:solidFill>
                    <a:srgbClr val="C00000"/>
                  </a:solidFill>
                  <a:latin typeface="SimHei" pitchFamily="49" charset="-122"/>
                  <a:ea typeface="SimHei" pitchFamily="49" charset="-122"/>
                  <a:cs typeface="Tahoma" pitchFamily="34" charset="0"/>
                </a:rPr>
                <a:t>bwm</a:t>
              </a:r>
              <a:r>
                <a:rPr lang="en-US" altLang="ko-KR" sz="1200" b="1" dirty="0" smtClean="0">
                  <a:solidFill>
                    <a:srgbClr val="C00000"/>
                  </a:solidFill>
                  <a:latin typeface="SimHei" pitchFamily="49" charset="-122"/>
                  <a:ea typeface="SimHei" pitchFamily="49" charset="-122"/>
                  <a:cs typeface="Tahoma" pitchFamily="34" charset="0"/>
                </a:rPr>
                <a:t> -u bits -d  </a:t>
              </a:r>
            </a:p>
            <a:p>
              <a:endParaRPr lang="en-US" altLang="ko-KR" sz="1200" dirty="0" smtClean="0">
                <a:latin typeface="SimHei" pitchFamily="49" charset="-122"/>
                <a:ea typeface="SimHei" pitchFamily="49" charset="-122"/>
                <a:cs typeface="Tahoma" pitchFamily="34" charset="0"/>
              </a:endParaRPr>
            </a:p>
            <a:p>
              <a:r>
                <a:rPr lang="en-US" altLang="ko-KR" sz="1200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Bandwidth Monitor v0.5 (delay 1.000s); press 'ctrl-c' to end this</a:t>
              </a:r>
            </a:p>
            <a:p>
              <a:endParaRPr lang="en-US" altLang="ko-KR" sz="1200" dirty="0" smtClean="0">
                <a:latin typeface="SimHei" pitchFamily="49" charset="-122"/>
                <a:ea typeface="SimHei" pitchFamily="49" charset="-122"/>
                <a:cs typeface="Tahoma" pitchFamily="34" charset="0"/>
              </a:endParaRP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/       </a:t>
              </a:r>
              <a:r>
                <a:rPr lang="en-US" altLang="ko-KR" sz="1200" b="1" dirty="0" err="1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iface</a:t>
              </a:r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          Rx                   Tx                Total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===========================================================================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 eth0:          22.24 Mb/s            2.01 Mb/s           24.25 Mb/s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 eth1:           6.31 Kb/s            4.49 Kb/s           10.79 Kb/s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 eth2:           1.95 Mb/s           21.80 Mb/s           23.75 Mb/s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 eth3:           0.00  b/s            0.00  b/s            0.00  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   lo:           0.00  b/s            0.00  b/s            0.00  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tunl0:           0.00  b/s            0.00  b/s            0.00  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 gre0:           0.00  b/s            0.00  b/s            0.00  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 sit0:           0.00  b/s            0.00  b/s            0.00  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ip6tnl0:           0.00  b/s            0.00  b/s            0.00  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 eix0:           0.00  b/s            0.00  b/s            0.00  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vlan0.1:           0.00  b/s            0.00  b/s            0.00  b/s 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---------------------------------------------------------------------------</a:t>
              </a:r>
            </a:p>
            <a:p>
              <a:r>
                <a:rPr lang="en-US" altLang="ko-KR" sz="1200" b="1" dirty="0" smtClean="0">
                  <a:latin typeface="SimHei" pitchFamily="49" charset="-122"/>
                  <a:ea typeface="SimHei" pitchFamily="49" charset="-122"/>
                  <a:cs typeface="Tahoma" pitchFamily="34" charset="0"/>
                </a:rPr>
                <a:t>        total:          24.20 Mb/s           23.79 Mb/s           47.99 Mb/s</a:t>
              </a:r>
              <a:endParaRPr lang="en-US" altLang="ko-KR" sz="1200" b="1" dirty="0" smtClean="0">
                <a:latin typeface="SimHei" pitchFamily="49" charset="-122"/>
                <a:ea typeface="SimHei" pitchFamily="49" charset="-122"/>
                <a:cs typeface="Tahoma" pitchFamily="34" charset="0"/>
                <a:sym typeface="Wingdings" pitchFamily="2" charset="2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bwm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보안 정책 설정및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UTM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운영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패킷 캡춰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</a:p>
        </p:txBody>
      </p:sp>
      <p:grpSp>
        <p:nvGrpSpPr>
          <p:cNvPr id="2" name="그룹 20"/>
          <p:cNvGrpSpPr/>
          <p:nvPr/>
        </p:nvGrpSpPr>
        <p:grpSpPr>
          <a:xfrm>
            <a:off x="79762" y="1214422"/>
            <a:ext cx="8921394" cy="4929222"/>
            <a:chOff x="79762" y="1214422"/>
            <a:chExt cx="4420800" cy="492922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4419631" cy="4929222"/>
            </a:xfrm>
            <a:prstGeom prst="roundRect">
              <a:avLst>
                <a:gd name="adj" fmla="val 353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US" altLang="ko-KR" sz="11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start-shell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/media/disk0 #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tcpdump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-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ni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eix0 port 80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device eth0 entered promiscuous mode</a:t>
              </a:r>
            </a:p>
            <a:p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tcpdump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: verbose output suppressed, use -v or -vv for full protocol decode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listening on eth0, link-type EN10MB (Ethernet), capture size 68 bytes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23:25:38.568120 IP 192.168.1.55.2798 &gt; 211.233.29.229.80: P 3205412440:3205412782(342)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2151009431 win 46425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23:25:38.577304 IP 211.233.29.229.80 &gt; 192.168.1.55.2798: . 1:1301(1300)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342 win 8576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23:25:38.578998 IP 211.233.29.229.80 &gt; 192.168.1.55.2798: . 1301:2601(1300)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342 win 8576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23:25:38.579219 IP 192.168.1.55.2798 &gt; 211.233.29.229.80: .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2601 win 46440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23:25:38.585933 IP 211.233.29.229.80 &gt; 192.168.1.55.2798: . 2601:3901(1300)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342 win 8576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23:25:38.586628 IP 211.233.29.229.80 &gt; 192.168.1.55.2798: P 3901:4038(137)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342 win 8576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23:25:38.586830 IP 192.168.1.55.2798 &gt; 211.233.29.229.80: .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4038 win 46440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23:25:39.252951 IP 211.115.115.77.80 &gt; 192.168.1.55.2786: F 1576423558:1576423558(0)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1063176899 win 7504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23:25:39.253054 IP 211.115.115.77.80 &gt; 192.168.1.55.2783: F 1579788893:1579788893(0)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1951857196 win 7504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23:25:39.253126 IP 192.168.1.55.2786 &gt; 211.115.115.77.80: .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1 win 46425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23:25:39.253217 IP 192.168.1.55.2783 &gt; 211.115.115.77.80: .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1 win 46425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23:25:39.260046 IP 211.115.115.77.80 &gt; 192.168.1.55.2784: F 1678655931:1678655931(0)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840783774 win 7504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23:25:39.260216 IP 192.168.1.55.2784 &gt; 211.115.115.77.80: .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1 win 46292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23:25:39.294091 IP 211.115.115.77.80 &gt; 192.168.1.55.2787: F 1615723517:1615723517(0)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251283718 win 7504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23:25:39.294192 IP 211.115.115.77.80 &gt; 192.168.1.55.2808: F 1614937698:1614937698(0)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1603444436 win 7504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23:25:39.294248 IP 192.168.1.55.2787 &gt; 211.115.115.77.80: .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1 win 46425</a:t>
              </a:r>
            </a:p>
            <a:p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23:25:39.294289 IP 211.115.115.77.80 &gt; 192.168.1.55.2782: F 1628110907:1628110907(0) </a:t>
              </a:r>
              <a:r>
                <a:rPr lang="en-US" altLang="ko-KR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ack</a:t>
              </a:r>
              <a:r>
                <a:rPr lang="en-US" altLang="ko-KR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1311185782 win 7504</a:t>
              </a:r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/>
              </a:r>
              <a:b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ko-KR" altLang="en-US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예</a:t>
              </a:r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en-US" altLang="ko-KR" sz="11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# tcpdump -i eth0 –pn ‘tcp[tcpflags] &amp; (tcp-rst|tcp-syn) != 0’</a:t>
              </a:r>
              <a:endPara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#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tcpdump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-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eth0 –pn ‘tcp[tcpflags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] &amp; (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tcp-rst|tcp-syn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)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!= 0’ 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and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dst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host </a:t>
              </a:r>
              <a:r>
                <a:rPr lang="ko-KR" altLang="en-US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서버 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</a:t>
              </a:r>
            </a:p>
            <a:p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# </a:t>
              </a:r>
              <a:r>
                <a:rPr lang="en-US" altLang="ko-KR" sz="1100" b="1" dirty="0" err="1" smtClean="0">
                  <a:solidFill>
                    <a:srgbClr val="C00000"/>
                  </a:solidFill>
                </a:rPr>
                <a:t>tcpdump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 –</a:t>
              </a:r>
              <a:r>
                <a:rPr lang="en-US" altLang="ko-KR" sz="1100" b="1" dirty="0" err="1" smtClean="0">
                  <a:solidFill>
                    <a:srgbClr val="C00000"/>
                  </a:solidFill>
                </a:rPr>
                <a:t>i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100" b="1" smtClean="0">
                  <a:solidFill>
                    <a:srgbClr val="C00000"/>
                  </a:solidFill>
                </a:rPr>
                <a:t>eth0 –pn ‘tcp[tcpflags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] &amp; </a:t>
              </a:r>
              <a:r>
                <a:rPr lang="en-US" altLang="ko-KR" sz="1100" b="1" dirty="0" err="1" smtClean="0">
                  <a:solidFill>
                    <a:srgbClr val="C00000"/>
                  </a:solidFill>
                </a:rPr>
                <a:t>tcp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-</a:t>
              </a:r>
              <a:r>
                <a:rPr lang="en-US" altLang="ko-KR" sz="1100" b="1" dirty="0" err="1" smtClean="0">
                  <a:solidFill>
                    <a:srgbClr val="C00000"/>
                  </a:solidFill>
                </a:rPr>
                <a:t>syn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100" b="1" smtClean="0">
                  <a:solidFill>
                    <a:srgbClr val="C00000"/>
                  </a:solidFill>
                </a:rPr>
                <a:t>!= 0’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# tcpdump -ni eth0 tcp[13] = 0</a:t>
              </a:r>
              <a:endPara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4420800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tcpdump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보안 정책 설정및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UTM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운영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패킷 캡춰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(2)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4078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Capturing TCP Flags with “tcpdump”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1643050"/>
          <a:ext cx="8501122" cy="2928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/>
                <a:gridCol w="4500594"/>
              </a:tblGrid>
              <a:tr h="366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j-lt"/>
                        </a:rPr>
                        <a:t>명령어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설명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</a:tr>
              <a:tr h="3119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/media/disk0 # tcpdump -ni</a:t>
                      </a:r>
                      <a:r>
                        <a:rPr lang="en-US" sz="1100" b="0" i="0" u="none" strike="noStrike" baseline="0" smtClean="0">
                          <a:solidFill>
                            <a:schemeClr val="tx1"/>
                          </a:solidFill>
                          <a:latin typeface="+mj-lt"/>
                        </a:rPr>
                        <a:t> eth0 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tcp[13] = 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(1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  <a:sym typeface="Wingdings" pitchFamily="2" charset="2"/>
                        </a:rPr>
                        <a:t>)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j-lt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Single Flag</a:t>
                      </a:r>
                      <a:endParaRPr lang="en-US" altLang="ko-KR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3119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/media/disk0 # tcpdump </a:t>
                      </a:r>
                      <a:r>
                        <a:rPr lang="en-US" altLang="ko-KR" sz="1100" b="0" i="0" u="none" strike="noStrik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-ni</a:t>
                      </a:r>
                      <a:r>
                        <a:rPr lang="en-US" altLang="ko-KR" sz="11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eth0 </a:t>
                      </a: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latin typeface="+mj-lt"/>
                        </a:rPr>
                        <a:t>tcp[13] = 0002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(2) : Single Flag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1100" b="1" i="0" u="none" strike="noStrike" baseline="0" smtClean="0">
                          <a:solidFill>
                            <a:srgbClr val="C00000"/>
                          </a:solidFill>
                          <a:latin typeface="+mj-lt"/>
                        </a:rPr>
                        <a:t>다른 예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31193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/media/disk0 # tcpdump </a:t>
                      </a:r>
                      <a:r>
                        <a:rPr lang="en-US" altLang="ko-KR" sz="1100" b="0" i="0" u="none" strike="noStrik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-ni</a:t>
                      </a:r>
                      <a:r>
                        <a:rPr lang="en-US" altLang="ko-KR" sz="11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eth0 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tcp[13] = 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(3)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j-lt"/>
                        </a:rPr>
                        <a:t> :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Multiple Flags. Example(Note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j-lt"/>
                        </a:rPr>
                        <a:t> : ACK:16 + SYN:2 = 18)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  <a:tr h="162618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CWR:128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ECE:64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URG:32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ACK:16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PSH:8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RST:4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SYN:2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FIN:1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(4) : flags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값들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보안 정책 설정및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UTM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운영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패킷 캡춰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(3)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4078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Capturing TCP Flags with “tcpdump”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57158" y="1714488"/>
          <a:ext cx="8501122" cy="457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36"/>
                <a:gridCol w="3357586"/>
              </a:tblGrid>
              <a:tr h="315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j-lt"/>
                        </a:rPr>
                        <a:t>명령어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</a:rPr>
                        <a:t>설명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</a:tr>
              <a:tr h="4256719">
                <a:tc>
                  <a:txBody>
                    <a:bodyPr/>
                    <a:lstStyle/>
                    <a:p>
                      <a:r>
                        <a:rPr lang="en-US" altLang="ko-KR" sz="1000"/>
                        <a:t># tcpdump -q \( dst net 1.2.3.0/24 or 1.2.4.0/25 \) and dst port 80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목적지 주소가 </a:t>
                      </a:r>
                      <a:r>
                        <a:rPr lang="en-US" altLang="ko-KR" sz="1000"/>
                        <a:t>1.2.3.x/24 </a:t>
                      </a:r>
                      <a:r>
                        <a:rPr lang="ko-KR" altLang="en-US" sz="1000"/>
                        <a:t>와 </a:t>
                      </a:r>
                      <a:r>
                        <a:rPr lang="en-US" altLang="ko-KR" sz="1000"/>
                        <a:t>1.2.4.x/25 </a:t>
                      </a:r>
                      <a:r>
                        <a:rPr lang="ko-KR" altLang="en-US" sz="1000"/>
                        <a:t>이고 </a:t>
                      </a:r>
                      <a:r>
                        <a:rPr lang="en-US" altLang="ko-KR" sz="1000"/>
                        <a:t>80</a:t>
                      </a:r>
                      <a:r>
                        <a:rPr lang="ko-KR" altLang="en-US" sz="1000"/>
                        <a:t>번포트인 패킷 캡쳐</a:t>
                      </a:r>
                      <a:br>
                        <a:rPr lang="ko-KR" altLang="en-US" sz="1000"/>
                      </a:br>
                      <a:r>
                        <a:rPr lang="ko-KR" altLang="en-US" sz="1000"/>
                        <a:t/>
                      </a:r>
                      <a:br>
                        <a:rPr lang="ko-KR" altLang="en-US" sz="1000"/>
                      </a:br>
                      <a:r>
                        <a:rPr lang="en-US" altLang="ko-KR" sz="1000"/>
                        <a:t># tcpdump host A</a:t>
                      </a:r>
                      <a:br>
                        <a:rPr lang="en-US" altLang="ko-KR" sz="1000"/>
                      </a:br>
                      <a:r>
                        <a:rPr lang="en-US" altLang="ko-KR" sz="1000"/>
                        <a:t>A </a:t>
                      </a:r>
                      <a:r>
                        <a:rPr lang="ko-KR" altLang="en-US" sz="1000"/>
                        <a:t>호스트로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부터의 모든 도착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출발 패킷 출력</a:t>
                      </a:r>
                    </a:p>
                    <a:p>
                      <a:r>
                        <a:rPr lang="en-US" altLang="ko-KR" sz="1000"/>
                        <a:t># tcpdump host A and \( B or C \)</a:t>
                      </a:r>
                      <a:br>
                        <a:rPr lang="en-US" altLang="ko-KR" sz="1000"/>
                      </a:br>
                      <a:r>
                        <a:rPr lang="en-US" altLang="ko-KR" sz="1000"/>
                        <a:t>A </a:t>
                      </a:r>
                      <a:r>
                        <a:rPr lang="ko-KR" altLang="en-US" sz="1000"/>
                        <a:t>호스트와 </a:t>
                      </a:r>
                      <a:r>
                        <a:rPr lang="en-US" altLang="ko-KR" sz="1000"/>
                        <a:t>B </a:t>
                      </a:r>
                      <a:r>
                        <a:rPr lang="ko-KR" altLang="en-US" sz="1000"/>
                        <a:t>또는 </a:t>
                      </a:r>
                      <a:r>
                        <a:rPr lang="en-US" altLang="ko-KR" sz="1000"/>
                        <a:t>C </a:t>
                      </a:r>
                      <a:r>
                        <a:rPr lang="ko-KR" altLang="en-US" sz="1000"/>
                        <a:t>사이의 모든 트래픽 출력</a:t>
                      </a:r>
                    </a:p>
                    <a:p>
                      <a:r>
                        <a:rPr lang="en-US" altLang="ko-KR" sz="1000"/>
                        <a:t># tcpdump ip host A and not B</a:t>
                      </a:r>
                      <a:br>
                        <a:rPr lang="en-US" altLang="ko-KR" sz="1000"/>
                      </a:br>
                      <a:r>
                        <a:rPr lang="en-US" altLang="ko-KR" sz="1000"/>
                        <a:t>A</a:t>
                      </a:r>
                      <a:r>
                        <a:rPr lang="ko-KR" altLang="en-US" sz="1000"/>
                        <a:t>호스트와 </a:t>
                      </a:r>
                      <a:r>
                        <a:rPr lang="en-US" altLang="ko-KR" sz="1000"/>
                        <a:t>B</a:t>
                      </a:r>
                      <a:r>
                        <a:rPr lang="ko-KR" altLang="en-US" sz="1000"/>
                        <a:t>를 제외한 호스트 간의 모든 </a:t>
                      </a:r>
                      <a:r>
                        <a:rPr lang="en-US" altLang="ko-KR" sz="1000"/>
                        <a:t>IP </a:t>
                      </a:r>
                      <a:r>
                        <a:rPr lang="ko-KR" altLang="en-US" sz="1000"/>
                        <a:t>패킷 출력</a:t>
                      </a:r>
                    </a:p>
                    <a:p>
                      <a:r>
                        <a:rPr lang="en-US" altLang="ko-KR" sz="1000"/>
                        <a:t># tcpdump net ucb-ether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로컬호스트와 </a:t>
                      </a:r>
                      <a:r>
                        <a:rPr lang="en-US" altLang="ko-KR" sz="1000"/>
                        <a:t>Berkeley</a:t>
                      </a:r>
                      <a:r>
                        <a:rPr lang="ko-KR" altLang="en-US" sz="1000"/>
                        <a:t>의 호스트들 간의 모든 트래픽 출력</a:t>
                      </a:r>
                    </a:p>
                    <a:p>
                      <a:r>
                        <a:rPr lang="en-US" altLang="ko-KR" sz="1000"/>
                        <a:t># tcpdump 'gateway A and (port ftp or ftp-data)'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게이트웨이 </a:t>
                      </a:r>
                      <a:r>
                        <a:rPr lang="en-US" altLang="ko-KR" sz="1000"/>
                        <a:t>A</a:t>
                      </a:r>
                      <a:r>
                        <a:rPr lang="ko-KR" altLang="en-US" sz="1000"/>
                        <a:t>를 통한 모든 </a:t>
                      </a:r>
                      <a:r>
                        <a:rPr lang="en-US" altLang="ko-KR" sz="1000"/>
                        <a:t>ftp </a:t>
                      </a:r>
                      <a:r>
                        <a:rPr lang="ko-KR" altLang="en-US" sz="1000"/>
                        <a:t>트래픽 출력</a:t>
                      </a:r>
                    </a:p>
                    <a:p>
                      <a:r>
                        <a:rPr lang="en-US" altLang="ko-KR" sz="1000"/>
                        <a:t># tcpdump ip and not net 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로컬네트워크로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부터가 아닌 모든 트래픽 출력</a:t>
                      </a:r>
                    </a:p>
                    <a:p>
                      <a:r>
                        <a:rPr lang="en-US" altLang="ko-KR" sz="1000"/>
                        <a:t># tcpdump 'tcp[13] &amp; 3 != 0 and not src and dst net '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로컬네트워크가 아닌 </a:t>
                      </a:r>
                      <a:r>
                        <a:rPr lang="en-US" altLang="ko-KR" sz="1000"/>
                        <a:t>TCP </a:t>
                      </a:r>
                      <a:r>
                        <a:rPr lang="ko-KR" altLang="en-US" sz="1000"/>
                        <a:t>시작과 마지막 패킷 출력</a:t>
                      </a:r>
                    </a:p>
                    <a:p>
                      <a:r>
                        <a:rPr lang="en-US" altLang="ko-KR" sz="1000"/>
                        <a:t># tcpdump 'gateway A and ip[2:2] &gt; 576'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게이트웨이 </a:t>
                      </a:r>
                      <a:r>
                        <a:rPr lang="en-US" altLang="ko-KR" sz="1000"/>
                        <a:t>A</a:t>
                      </a:r>
                      <a:r>
                        <a:rPr lang="ko-KR" altLang="en-US" sz="1000"/>
                        <a:t>를 통해 보내지는 </a:t>
                      </a:r>
                      <a:r>
                        <a:rPr lang="en-US" altLang="ko-KR" sz="1000"/>
                        <a:t>576 Bytes</a:t>
                      </a:r>
                      <a:r>
                        <a:rPr lang="ko-KR" altLang="en-US" sz="1000"/>
                        <a:t>보다 긴 </a:t>
                      </a:r>
                      <a:r>
                        <a:rPr lang="en-US" altLang="ko-KR" sz="1000"/>
                        <a:t>IP </a:t>
                      </a:r>
                      <a:r>
                        <a:rPr lang="ko-KR" altLang="en-US" sz="1000"/>
                        <a:t>패킷 출력</a:t>
                      </a:r>
                    </a:p>
                    <a:p>
                      <a:r>
                        <a:rPr lang="en-US" altLang="ko-KR" sz="1000"/>
                        <a:t># tcpdump 'ether[0] &amp; 1 = 0 and ip[16] &gt;= 224'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이더넷이 아닌 </a:t>
                      </a:r>
                      <a:r>
                        <a:rPr lang="en-US" altLang="ko-KR" sz="1000"/>
                        <a:t>IP </a:t>
                      </a:r>
                      <a:r>
                        <a:rPr lang="ko-KR" altLang="en-US" sz="1000"/>
                        <a:t>브로드 또는 멀티 캐스트 패킷 출력</a:t>
                      </a:r>
                    </a:p>
                    <a:p>
                      <a:r>
                        <a:rPr lang="en-US" altLang="ko-KR" sz="1000"/>
                        <a:t># tcpdump 'icmp[0] != 8 and icmp[0] != 0'</a:t>
                      </a:r>
                      <a:br>
                        <a:rPr lang="en-US" altLang="ko-KR" sz="1000"/>
                      </a:br>
                      <a:r>
                        <a:rPr lang="en-US" altLang="ko-KR" sz="1000"/>
                        <a:t>echo </a:t>
                      </a:r>
                      <a:r>
                        <a:rPr lang="ko-KR" altLang="en-US" sz="1000"/>
                        <a:t>요청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응답이 아닌 모든 </a:t>
                      </a:r>
                      <a:r>
                        <a:rPr lang="en-US" altLang="ko-KR" sz="1000"/>
                        <a:t>ICMP </a:t>
                      </a:r>
                      <a:r>
                        <a:rPr lang="ko-KR" altLang="en-US" sz="1000"/>
                        <a:t>패킷 출력 </a:t>
                      </a:r>
                      <a:r>
                        <a:rPr lang="en-US" altLang="ko-KR" sz="1000"/>
                        <a:t>(ping </a:t>
                      </a:r>
                      <a:r>
                        <a:rPr lang="ko-KR" altLang="en-US" sz="1000"/>
                        <a:t>아닌 패킷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r>
                        <a:rPr lang="en-US" altLang="ko-KR" sz="1000"/>
                        <a:t># tcpdump src net 1.2.3 or 1.2.4 and not dst net 1.2.3 or 1.2.4</a:t>
                      </a:r>
                      <a:br>
                        <a:rPr lang="en-US" altLang="ko-KR" sz="1000"/>
                      </a:br>
                      <a:r>
                        <a:rPr lang="en-US" altLang="ko-KR" sz="1000"/>
                        <a:t>1.2.3 </a:t>
                      </a:r>
                      <a:r>
                        <a:rPr lang="ko-KR" altLang="en-US" sz="1000"/>
                        <a:t>과 </a:t>
                      </a:r>
                      <a:r>
                        <a:rPr lang="en-US" altLang="ko-KR" sz="1000"/>
                        <a:t>1.2.4 IP</a:t>
                      </a:r>
                      <a:r>
                        <a:rPr lang="ko-KR" altLang="en-US" sz="1000"/>
                        <a:t>주소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내부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패킷을 제외한 모든 패킷 출력</a:t>
                      </a:r>
                    </a:p>
                    <a:p>
                      <a:r>
                        <a:rPr lang="en-US" altLang="ko-KR" sz="1000"/>
                        <a:t># tcpdump -i br1</a:t>
                      </a:r>
                      <a:br>
                        <a:rPr lang="en-US" altLang="ko-KR" sz="1000"/>
                      </a:br>
                      <a:r>
                        <a:rPr lang="en-US" altLang="ko-KR" sz="1000"/>
                        <a:t>br1 </a:t>
                      </a:r>
                      <a:r>
                        <a:rPr lang="ko-KR" altLang="en-US" sz="1000"/>
                        <a:t>인터페이스의 모든 패킷 출력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(1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  <a:sym typeface="Wingdings" pitchFamily="2" charset="2"/>
                        </a:rPr>
                        <a:t>)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j-lt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j-lt"/>
                        </a:rPr>
                        <a:t>Single Flag</a:t>
                      </a:r>
                      <a:endParaRPr lang="en-US" altLang="ko-KR" sz="1100" b="1" i="0" u="none" strike="noStrike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보안 정책 설정및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47"/>
          <p:cNvGraphicFramePr>
            <a:graphicFrameLocks noGrp="1"/>
          </p:cNvGraphicFramePr>
          <p:nvPr/>
        </p:nvGraphicFramePr>
        <p:xfrm>
          <a:off x="214281" y="1308720"/>
          <a:ext cx="8753928" cy="495922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86155"/>
                <a:gridCol w="944077"/>
                <a:gridCol w="1705924"/>
                <a:gridCol w="1705924"/>
                <a:gridCol w="1705924"/>
                <a:gridCol w="1705924"/>
              </a:tblGrid>
              <a:tr h="34483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ITEM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+mn-ea"/>
                          <a:ea typeface="+mn-ea"/>
                          <a:cs typeface="Tahoma" pitchFamily="34" charset="0"/>
                        </a:rPr>
                        <a:t>VF1406</a:t>
                      </a:r>
                      <a:endParaRPr lang="ko-KR" altLang="en-US" sz="140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  <a:cs typeface="Tahoma" pitchFamily="34" charset="0"/>
                        </a:rPr>
                        <a:t>VF1408</a:t>
                      </a:r>
                      <a:endParaRPr lang="ko-KR" altLang="en-US" sz="1400" dirty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VF1808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 / Core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100" b="0" baseline="0" dirty="0" smtClean="0">
                          <a:latin typeface="+mn-ea"/>
                          <a:ea typeface="+mn-ea"/>
                        </a:rPr>
                        <a:t> 1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1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 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 Capacity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160G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Interface</a:t>
                      </a:r>
                    </a:p>
                  </a:txBody>
                  <a:tcPr anchor="ctr" horzOverflow="overflow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10/100/1000 Copper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10/100/1000 Copper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10/100/1000 Copper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Bypass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(Copper / Fiber)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 Input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40W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65W</a:t>
                      </a: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65W</a:t>
                      </a: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H/W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Accelerator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IPS/AV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Option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Option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Option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Crypto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Concurrent sessions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Certification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-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418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mm (WDH)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 x 174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347 x 229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347 x 229 x 44</a:t>
                      </a:r>
                      <a:endParaRPr kumimoji="0" lang="en-US" altLang="ko-KR" sz="1100" b="0" u="none" strike="noStrike" cap="none" normalizeH="0" baseline="0" dirty="0" smtClean="0">
                        <a:ln>
                          <a:noFill/>
                        </a:ln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</a:t>
                      </a:r>
                      <a:r>
                        <a:rPr kumimoji="0" lang="en-US" altLang="ko-KR" sz="11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3)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UTM Spec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비교표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소형급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제품별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Spec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비교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CC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인증용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UTM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운영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이상 패킷 수집 전송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0"/>
          <p:cNvGrpSpPr/>
          <p:nvPr/>
        </p:nvGrpSpPr>
        <p:grpSpPr>
          <a:xfrm>
            <a:off x="79762" y="1214422"/>
            <a:ext cx="8921394" cy="4929222"/>
            <a:chOff x="79762" y="1214422"/>
            <a:chExt cx="4420800" cy="492922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4419631" cy="4929222"/>
            </a:xfrm>
            <a:prstGeom prst="roundRect">
              <a:avLst>
                <a:gd name="adj" fmla="val 353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start-shell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/media/disk0 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/media/disk0 # tcpdump -ni eth0 host 192.168.1.55 -s0 -w virus.cap</a:t>
              </a:r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tcpdump: listening on eth0, link-type EN10MB (Ethernet), capture size 65535 bytes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[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캡춰 중지시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CTRL + C] 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158 packets captured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158 packets received by filter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0 packets dropped by kernel 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/media/disk0 # exit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sh disk0:/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-#- --type--  nlen ---length--- -------date/time-------- name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   File      9    5725238      Mon Jul 27 09:24:28 2009 virus.cap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copy disk0:/virus.cap ftp://192.168.1.55/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!!!!!!!!!!!!!!!!!!!!!!!!!!!!!!!!!!!!!!!!!!!!!!!!!!!!!!!!!!!!!!!!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!!!!!!!!!!!!!!!!!!!!!!!!!!!!!!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5725238 bytes transferred</a:t>
              </a:r>
            </a:p>
            <a:p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Application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문제 또는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Virus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패킷을 수집 하고 싶을 때는 들어오는 인터페이스에서 패킷 덤프를 실행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패킷덤프는 최대한 필요한 부분만 필터링 하여 수집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tcpdump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에서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–s0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옵션을 선택하여 패킷의 전체를 캡춰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tcpdump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에서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–w [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파일이름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]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옵션을 선택하여 파일로 저장후 패킷이 수집 됬다고 생각 될때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[CTRL + C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입력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]</a:t>
              </a: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해당된 파일을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FTP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를 통하여 전송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Wireshark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또는 기타 프로그램으로 패킷 분석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4420800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tcpdump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보안 정책 설정및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UTM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운영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TCPDUMP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옵션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85720" y="1357300"/>
          <a:ext cx="8509021" cy="492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162"/>
                <a:gridCol w="3102778"/>
                <a:gridCol w="1260303"/>
                <a:gridCol w="3102778"/>
              </a:tblGrid>
              <a:tr h="38128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800" b="1" kern="1200" baseline="0" smtClean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Command Line Options</a:t>
                      </a:r>
                      <a:endParaRPr lang="ko-KR" altLang="en-US" sz="1200" baseline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1200" baseline="0" smtClean="0">
                        <a:solidFill>
                          <a:srgbClr val="000000"/>
                        </a:solidFill>
                        <a:latin typeface="Deja Vu_ Sans. Bold. 0. 0. Set 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1200" baseline="0" smtClean="0">
                        <a:solidFill>
                          <a:srgbClr val="000000"/>
                        </a:solidFill>
                        <a:latin typeface="Deja Vu_ Sans. Bold. 0. 0. Set 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1200" baseline="0" smtClean="0">
                        <a:solidFill>
                          <a:srgbClr val="000000"/>
                        </a:solidFill>
                        <a:latin typeface="Deja Vu_ Sans. Bold. 0. 0. Set 0"/>
                      </a:endParaRPr>
                    </a:p>
                  </a:txBody>
                  <a:tcPr/>
                </a:tc>
              </a:tr>
              <a:tr h="381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-A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Print frame payload in ASCII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-q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프로토콜에 대한 정보를 덜 출력한다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따라서 출력되는 라인이 좀 더 짧아진다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4798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-c &lt;count&gt;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Number :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제시된 수의 패킷을 받은 후 종료한다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-r &lt;file&gt;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패킷들을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'-w'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옵션으로 만들어진 파일로 부터 읽어 들인다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파일에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"-"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가 사용되면 표준 입력을 통해서 받아들인다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81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-D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List available interfaces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-s &lt;len&gt;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Capture up to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len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bytes per packet  </a:t>
                      </a:r>
                    </a:p>
                  </a:txBody>
                  <a:tcPr marL="9525" marR="9525" marT="9525" marB="0" anchor="ctr"/>
                </a:tc>
              </a:tr>
              <a:tr h="381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-e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출력되는 각각의 행에 대해서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link-level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헤더를 출력한다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즉 맥어드레스를 함께 출력한다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-S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TCP sequence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번호를 상대적인 번호가 아닌 절대적인 번호로 출력한다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81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-F &lt;file&gt;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filter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표현의 입력으로 파일을 받아들인다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커맨드라인에 주어진 추가의 표현들은 모두 무시된다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-t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출력되는 각각의 라인에 시간을 출력하지 않는다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81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-G &lt;n&gt;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Rotate the dump file every n seconds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-v[v[v]]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좀 더 많은 정보들을 출력한다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(VVV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  <a:cs typeface="Tahoma" pitchFamily="34" charset="0"/>
                        </a:rPr>
                        <a:t>더 많은정보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365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-i &lt;iface&gt;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어느 인터페이스를 경유하는 패킷들을 잡을지 지정한다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지저되지 않으면 시스템의 인터페이스 리스트를 뒤져서 가장 낮은 번호를 가진 인터페이스를 선택한다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이 때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loopback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은 제외된다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).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-w &lt;file&gt;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캡춰한 패킷들을 분석해서 출력하는 대신에 그대로 파일에 저장한다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81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-K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Don't verify TCP checksums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-x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각각의 패킷을 헥사코드로 출력한다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81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-L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List data link types for the interface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-X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Print frame payload in hex and ASCII  </a:t>
                      </a:r>
                    </a:p>
                  </a:txBody>
                  <a:tcPr marL="9525" marR="9525" marT="9525" marB="0" anchor="ctr"/>
                </a:tc>
              </a:tr>
              <a:tr h="381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-n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모든 주소들을 변환하지 않는다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(port, host address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등등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이것은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DNS lookup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을 피할 수 있다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-y &lt;type&gt;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Specify the data link type  </a:t>
                      </a:r>
                    </a:p>
                  </a:txBody>
                  <a:tcPr marL="9525" marR="9525" marT="9525" marB="0" anchor="ctr"/>
                </a:tc>
              </a:tr>
              <a:tr h="381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-p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인터페이스를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promiscuous mode</a:t>
                      </a:r>
                      <a:r>
                        <a:rPr lang="ko-KR" altLang="en-US" sz="1000" smtClean="0">
                          <a:latin typeface="+mn-ea"/>
                          <a:ea typeface="+mn-ea"/>
                          <a:cs typeface="Tahoma" pitchFamily="34" charset="0"/>
                        </a:rPr>
                        <a:t>로 두지 않는다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.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-Z &lt;user&gt;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Drop privileges from root to user  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보안 정책 설정및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UTM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운영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TCPDUMP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옵션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(2)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85720" y="1214422"/>
          <a:ext cx="8358246" cy="507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958"/>
                <a:gridCol w="5429288"/>
              </a:tblGrid>
              <a:tr h="38398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Capture Filter Primitives </a:t>
                      </a:r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[src|dst] host &lt;host&gt;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a host as the IP source, destination, or either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ether [src|dst] host &lt;ehost&gt;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a host as the Ethernet source, destination, or either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gateway host &lt;host&gt;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packets which used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host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as a gateway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[src|dst] net &lt;network&gt;/&lt;len&gt;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packets to or from an endpoint residing in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network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[tcp|udp] [src|dst] port &lt;port&gt;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TCP or UDP packets sent to/from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port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[tcp|udp] [src|dst] portrange &lt;p1&gt;-&lt;p2&gt;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TCP or UDP packets to/from a port in the given range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less &lt;length&gt;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packets less than or equal to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length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greater &lt;length&gt;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packets greater than or equal to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length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(ether|ip|ip6) proto &lt;protocol&gt;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an Ethernet, IPv4, or IPv6 protocol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(ether|ip) broadcast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Ethernet or IPv4 broadcasts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(ether|ip|ip6) multicast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Ethernet, IPv4, or IPv6 multicasts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type (mgt|ctl|data) [subtype &lt;subtype&gt;]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802.11 frames based on type and optional subtype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vlan [&lt;vlan&gt;]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802.1Q frames, optionally with a VLAN ID of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vlan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mpls [&lt;label&gt;]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MPLS packets, optionally with a label of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label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312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&lt;expr&gt; &lt;relop&gt; &lt;expr&gt;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Matches packets by an arbitrary expression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보안 정책 설정및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UTM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운영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TCPDUMP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옵션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(3)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14282" y="1714490"/>
          <a:ext cx="8715435" cy="42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783"/>
                <a:gridCol w="426789"/>
                <a:gridCol w="412856"/>
                <a:gridCol w="1009861"/>
                <a:gridCol w="1268115"/>
                <a:gridCol w="714380"/>
                <a:gridCol w="1564116"/>
                <a:gridCol w="293272"/>
                <a:gridCol w="2000263"/>
              </a:tblGrid>
              <a:tr h="42862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Protocols </a:t>
                      </a:r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Modifiers </a:t>
                      </a:r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Examples </a:t>
                      </a:r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8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arp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ip6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slip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!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or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udp dst port not 53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fr-FR" sz="11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All UDP not bound for port 53 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8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ether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link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tcp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&amp;&amp;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or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and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host 10.0.0.1 &amp;&amp; host 10.0.0.2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All packets between these hosts 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8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fddi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ppp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||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or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tcp dst port 80 or 8080 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fr-FR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All packets to either TCP port 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8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radio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udp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ICMP Types </a:t>
                      </a:r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8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rarp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wlan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icmp-echoreply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icmp-routeradvert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icmp-tstampreply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42862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TCP Flags </a:t>
                      </a:r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icmp-unreach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icmp-routersolicit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icmp-ireq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42862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tcp-urg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tcp-rst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icmp-sourcequench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icmp-timxceed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icmp-ireqreply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42862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tcp-ack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tcp-syn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icmp-redirect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icmp-paramprob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icmp-maskreq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42862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tcp-push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tcp-fin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icmp-echo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icmp-tstamp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icmp-maskreply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보안 정책 설정및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714612" y="1928802"/>
            <a:ext cx="4572032" cy="337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12.1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로깅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로그 저장 방법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실시간 로그 보기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12.2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로그 검색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버퍼 로그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검색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버퍼 로그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검색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저장 로그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검색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12.3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통계 리포트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리포트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>
                <a:latin typeface="HY견고딕" pitchFamily="18" charset="-127"/>
                <a:ea typeface="HY견고딕" pitchFamily="18" charset="-127"/>
              </a:rPr>
              <a:t>Chapter </a:t>
            </a:r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13. </a:t>
            </a:r>
            <a:r>
              <a:rPr kumimoji="0" lang="ko-KR" altLang="en-US" sz="2800" smtClean="0">
                <a:latin typeface="HY견고딕" pitchFamily="18" charset="-127"/>
                <a:ea typeface="HY견고딕" pitchFamily="18" charset="-127"/>
              </a:rPr>
              <a:t>로깅 설정 및 관리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로깅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428596" y="1357298"/>
            <a:ext cx="7543475" cy="32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각 기능별 로깅 기능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.</a:t>
            </a:r>
          </a:p>
          <a:p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 </a:t>
            </a:r>
            <a:r>
              <a:rPr lang="en-US" altLang="ko-KR" sz="1600" b="1" smtClean="0">
                <a:latin typeface="Segoe UI" pitchFamily="34" charset="0"/>
                <a:ea typeface="맑은 고딕" pitchFamily="50" charset="-127"/>
              </a:rPr>
              <a:t>- appgw(http, ftp, mail, im, etc), audit,  IPS,  Ipsec, L7filter, session, system</a:t>
            </a:r>
          </a:p>
          <a:p>
            <a:endParaRPr lang="en-US" altLang="ko-KR" sz="16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로깅 방법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 - </a:t>
            </a:r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Buffered(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메모리</a:t>
            </a:r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 - Local(Disk)</a:t>
            </a:r>
          </a:p>
          <a:p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 - Remote(syslog)</a:t>
            </a:r>
          </a:p>
          <a:p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 - Mail</a:t>
            </a:r>
          </a:p>
          <a:p>
            <a:endParaRPr lang="en-US" altLang="ko-KR" sz="16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로그 검색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- </a:t>
            </a:r>
            <a:r>
              <a:rPr lang="ko-KR" altLang="en-US" sz="1500" b="1" smtClean="0">
                <a:latin typeface="Segoe UI" pitchFamily="34" charset="0"/>
                <a:ea typeface="맑은 고딕" pitchFamily="50" charset="-127"/>
              </a:rPr>
              <a:t>기능별 버퍼 로그 검색 기능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기능별 로컬 로그 검색 기능 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68" y="2643182"/>
            <a:ext cx="5335389" cy="31432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로깅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로그 저장 방법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1500175"/>
          <a:ext cx="8286808" cy="4508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24"/>
                <a:gridCol w="4857784"/>
              </a:tblGrid>
              <a:tr h="287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센터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지점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*B-UTM-1# sh run logging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logging buffered system 5000 alerts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(1) : 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버퍼 로그 개수 설정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logging local ips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(2) : 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로컬 로깅 기능별 저장 기능</a:t>
                      </a:r>
                      <a:r>
                        <a:rPr lang="en-US" altLang="ko-KR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 logging local all 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입력시 모든 설정 가능</a:t>
                      </a:r>
                      <a:r>
                        <a:rPr lang="en-US" altLang="ko-KR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17040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logging local l7filter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logging local session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logging local appgw http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logging local appgw mail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logging local appgw im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logging local appgw ftp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logging local ipsec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logging local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logging local audit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logging local path disk1:/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log alert 30 purge 35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  <a:r>
                        <a:rPr lang="en-US" altLang="en-US" sz="1100" b="1" kern="1200" baseline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로컬 로깅 저장 위치 폴더 설정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</a:endParaRPr>
                    </a:p>
                    <a:p>
                      <a:pPr algn="l" fontAlgn="ctr"/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</a:rPr>
                        <a:t>       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로컬 디스크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30%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남으면 로그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logging rate-limit 50000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로깅 제한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(1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초에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5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만개 이상 초과시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drop)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logging mail to firewall@nexg.com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(5)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메일 로깅 메일 주소 설정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logging mail server 200.200.200.1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(6)</a:t>
                      </a:r>
                      <a:r>
                        <a:rPr lang="en-US" altLang="en-US" sz="1100" b="1" kern="1200" baseline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메일 로깅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SMTP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서버 아이피 주소 설정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logging 1.1.1.1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(7)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리모트 로깅 서버 아이피 설정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logging source interface eth1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(8)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리모트 로깅 출발지 아이피 설정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인터페이스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, IP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설정 가능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28596" y="1142984"/>
            <a:ext cx="4839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Buffer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로그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Disk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저장 로그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Syslog, Mail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로그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596" y="6000768"/>
            <a:ext cx="4624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alert : 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로컬 디스크의 남은 공간에 대한 경고 비율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(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기본값 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10)</a:t>
            </a:r>
          </a:p>
          <a:p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purge : 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로컬 디스크의 남은 공간에 대한 삭제 비율을 설정</a:t>
            </a:r>
            <a:endParaRPr lang="en-US" altLang="ko-KR" sz="1200" b="1" dirty="0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로깅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로그 저장 방법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(2)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8596" y="1142984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Buffer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로그 보기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1500175"/>
          <a:ext cx="8286808" cy="513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84"/>
                <a:gridCol w="3429024"/>
              </a:tblGrid>
              <a:tr h="287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센터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지점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*B-UTM-1# show logging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(1) :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show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기능을 이용한 버퍼 로그 보기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 appgw       Application level gateway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  <a:r>
                        <a:rPr lang="en-US" altLang="en-US" sz="1100" b="1" kern="1200" baseline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기능별 선택하여 버퍼 로그 보기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audit       Show the contents of audit logging buffer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first       Show first few lines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index       Show lines by index 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ips         Show the contents of IPS logging buffer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ipsec       Show the contents of IPsec logging buffer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l7filter    Show the contents of l7filter logging buffer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last        Show last few lines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session     Show the contents of session logging buffer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statistics  Logging 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(3)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버퍼 로그의 상태 보기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|           Output modifiers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 &lt;cr&gt;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*B-UTM-1# show logging appgw http last 10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(4) : appgw http 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로그중 마지막 </a:t>
                      </a:r>
                      <a:r>
                        <a:rPr lang="en-US" altLang="ko-KR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개 보기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*B-UTM-1# show logging ips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lt"/>
                        </a:rPr>
                        <a:t> last 20</a:t>
                      </a:r>
                      <a:endParaRPr lang="en-US" altLang="ko-KR" sz="1100" b="1" i="0" u="none" strike="noStrike" smtClean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(5) : IPS 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로그중 마지막 </a:t>
                      </a:r>
                      <a:r>
                        <a:rPr lang="en-US" altLang="ko-KR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개 보기</a:t>
                      </a:r>
                      <a:endParaRPr lang="en-US" altLang="en-US" sz="1100" b="1" kern="120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*B-UTM-1# show logging session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lt"/>
                        </a:rPr>
                        <a:t> last 10</a:t>
                      </a:r>
                      <a:endParaRPr lang="en-US" altLang="ko-KR" sz="1100" b="1" i="0" u="none" strike="noStrike" smtClean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(6) : Session 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로그중 마지막 </a:t>
                      </a:r>
                      <a:r>
                        <a:rPr lang="en-US" altLang="ko-KR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개 보기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lt"/>
                        </a:rPr>
                        <a:t>*B-UTM-1# show logging last</a:t>
                      </a:r>
                      <a:r>
                        <a:rPr lang="en-US" altLang="ko-KR" sz="1100" b="1" i="0" u="none" strike="noStrike" baseline="0" smtClean="0">
                          <a:solidFill>
                            <a:srgbClr val="C00000"/>
                          </a:solidFill>
                          <a:latin typeface="+mn-lt"/>
                        </a:rPr>
                        <a:t> 30</a:t>
                      </a:r>
                      <a:endParaRPr lang="en-US" altLang="ko-KR" sz="1100" b="1" i="0" u="none" strike="noStrike" smtClean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(7) : 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시스템 로그중 마지막 </a:t>
                      </a:r>
                      <a:r>
                        <a:rPr lang="en-US" altLang="ko-KR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개 보기</a:t>
                      </a:r>
                      <a:endParaRPr lang="en-US" altLang="en-US" sz="11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</a:tr>
              <a:tr h="244305"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로깅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실시간 로그 보기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79762" y="1214422"/>
            <a:ext cx="4420800" cy="2357454"/>
            <a:chOff x="79762" y="1214422"/>
            <a:chExt cx="4420800" cy="23574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930" y="1214422"/>
              <a:ext cx="4419631" cy="2357454"/>
            </a:xfrm>
            <a:prstGeom prst="roundRect">
              <a:avLst>
                <a:gd name="adj" fmla="val 9247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terminal monitor ?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appgw     Application level gateway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ips       Start monitoring IPS logs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ipsec     Start monitoring IPsec logs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l7filter  Start monitoring l7filter logs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session   Start monitoring session logs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system    Start monitoring sytem logs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cs typeface="Tahoma" pitchFamily="34" charset="0"/>
                </a:rPr>
                <a:t>기능별 실시간 로그 보기 명령어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기능별 실시간 로그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보기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2" name="그룹 12"/>
          <p:cNvGrpSpPr/>
          <p:nvPr/>
        </p:nvGrpSpPr>
        <p:grpSpPr>
          <a:xfrm>
            <a:off x="4572000" y="1214422"/>
            <a:ext cx="4420800" cy="2357454"/>
            <a:chOff x="79762" y="1214422"/>
            <a:chExt cx="4420800" cy="235745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0930" y="1214422"/>
              <a:ext cx="4419631" cy="2357454"/>
            </a:xfrm>
            <a:prstGeom prst="roundRect">
              <a:avLst>
                <a:gd name="adj" fmla="val 74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terminal monitor appgw ?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ftp   Start monitoring appgw ftp logs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http  Start monitoring appgw http logs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im    Start monitoring appgw im logs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mail  Start monitoring appgw mail logs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terminal monitor appgw http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(2)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cs typeface="Tahoma" pitchFamily="34" charset="0"/>
                </a:rPr>
                <a:t>기능별 실시간 로그 보기 서브 메뉴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HTTP Filter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cs typeface="Tahoma" pitchFamily="34" charset="0"/>
                </a:rPr>
                <a:t>실시간 로그 보기 명령어 실행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실시간 로그 보기 명령어 실행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6" name="그룹 12"/>
          <p:cNvGrpSpPr/>
          <p:nvPr/>
        </p:nvGrpSpPr>
        <p:grpSpPr>
          <a:xfrm>
            <a:off x="71438" y="3857628"/>
            <a:ext cx="9001156" cy="2357454"/>
            <a:chOff x="79762" y="1214422"/>
            <a:chExt cx="9001156" cy="235745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0930" y="1214422"/>
              <a:ext cx="8999988" cy="2357454"/>
            </a:xfrm>
            <a:prstGeom prst="roundRect">
              <a:avLst>
                <a:gd name="adj" fmla="val 9247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terminal monitor appgw http 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811302 07-17 13:46:23 10.30.9.49    120.143.249.36  pass   http 100  update.nprotect.net /nprotect2006/bccard/skin/npz_bccard.gif.npz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811303 07-17 13:46:23 10.30.9.17    211.115.88.39   pass   http 100  mylook4.dmcmedia.co.kr /adv.dmv?m=paxnet&amp;c=C360&amp;s=S1428&amp;v_key=34233&amp;ad_type=js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811304 07-17 13:46:23 10.30.9.17    211.115.123.148 pass   http 100  dmc.dmcmedia.co.kr /dmc/vision2/cmp2414/220165.gif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811305 07-17 13:46:23 211.50.55.33  211.174.53.12   pass   http 100  </a:t>
              </a:r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hlinkClick r:id="rId2"/>
                </a:rPr>
                <a:t>www.playforum</a:t>
              </a:r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.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[CTRL + C]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cs typeface="Tahoma" pitchFamily="34" charset="0"/>
                  <a:sym typeface="Wingdings" pitchFamily="2" charset="2"/>
                </a:rPr>
                <a:t>실시간 모니터링 중지</a:t>
              </a:r>
              <a:endParaRPr lang="ko-KR" altLang="en-US" sz="1100" b="1">
                <a:solidFill>
                  <a:srgbClr val="C00000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79762" y="1214422"/>
              <a:ext cx="9001156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기능별 실시간 로그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보기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로그 검색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버퍼 로그 검색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0"/>
          <p:cNvGrpSpPr/>
          <p:nvPr/>
        </p:nvGrpSpPr>
        <p:grpSpPr>
          <a:xfrm>
            <a:off x="79762" y="1214422"/>
            <a:ext cx="8921394" cy="4929222"/>
            <a:chOff x="79762" y="1214422"/>
            <a:chExt cx="8921394" cy="492922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8920226" cy="4929222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 logging appgw http | match 119.205.216.6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001178 07-16 09:42:06 192.168.1.55    119.205.216.6   pass   http 1000 adcreative.naver.com /ad3/css/adcast_v1.css?090219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001179 07-16 09:42:06 192.168.1.55    119.205.216.6   pass   http 1000 adcreative.naver.com /ad3/system/adcast/img/h_ad_cast.gif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001180 07-16 09:42:06 192.168.1.55    119.205.216.6   pass   http 1000 adcreative.naver.com /ad3/system/adcast/img/btn_help_v2.gif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001181 07-16 09:42:06 192.168.1.55    119.205.216.6   pass   http 1000 adcreative.naver.com /ad3/system/adcast/img/btn_stop_off.gif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001182 07-16 09:42:06 192.168.1.55    119.205.216.6   pass   http 1000 adcreative.naver.com /ad3/system/adcast/img/btn_pre10.gif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*B-UTM-1#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sh logging ips  (2)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IPS logging (82716 messages arrived, 0 messages dropped, 0 messages rate-limited)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    Buffer logging: 500 lines, severity low, policy alert, 82716 messages logged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    Trap logging: severity low, policy alert, 0 messages logged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    Local logging: 82658 messages logged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500 Lines: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Index  Time           Src             Dst             Proto      Spt-c Dpt-t Policy Sid        Count Sev  Group Class  Desc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082216 07-17 14:06:26 114.31.33.198   211.23.12.7  tcp        80    3914  drop   2000040    1     medium ANOMALY PROTOCOL-ANOMALY TCP_ILLEGAL_SACK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082217 07-17 14:06:27 10.30.8.1      10.100.3.1      icmp       1     3     drop   2000023    1     medium ANOMALY PROTOCOL-ANOMALY LANDATTACK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082218 07-17 14:06:28 203.120.153.66  211.23.12.22 udp        2594  6917  alert  2000007    1     high ANOMALY TRAFFIC-ANOMALY UDPFLOODING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082219 07-17 14:06:37 203.120.153.66  211.23.12.22 udp        2594  6917  alert  2000007    46    high ANOMALY TRAFFIC-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: HTTP Filter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cs typeface="Tahoma" pitchFamily="34" charset="0"/>
                  <a:sym typeface="Wingdings" pitchFamily="2" charset="2"/>
                </a:rPr>
                <a:t>버퍼 로그 검색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: IPS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cs typeface="Tahoma" pitchFamily="34" charset="0"/>
                  <a:sym typeface="Wingdings" pitchFamily="2" charset="2"/>
                </a:rPr>
                <a:t>버퍼 로그 검색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8921394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버퍼 로그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검색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47"/>
          <p:cNvGraphicFramePr>
            <a:graphicFrameLocks noGrp="1"/>
          </p:cNvGraphicFramePr>
          <p:nvPr/>
        </p:nvGraphicFramePr>
        <p:xfrm>
          <a:off x="214281" y="1214422"/>
          <a:ext cx="8746236" cy="511989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86155"/>
                <a:gridCol w="936386"/>
                <a:gridCol w="1745601"/>
                <a:gridCol w="1692698"/>
                <a:gridCol w="1692698"/>
                <a:gridCol w="1692698"/>
              </a:tblGrid>
              <a:tr h="34483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ITEM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  <a:cs typeface="Tahoma" pitchFamily="34" charset="0"/>
                        </a:rPr>
                        <a:t>VF3408</a:t>
                      </a:r>
                      <a:endParaRPr lang="ko-KR" altLang="en-US" sz="1400" dirty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+mn-ea"/>
                          <a:ea typeface="+mn-ea"/>
                          <a:cs typeface="Tahoma" pitchFamily="34" charset="0"/>
                        </a:rPr>
                        <a:t>VF5408</a:t>
                      </a:r>
                      <a:endParaRPr lang="ko-KR" altLang="en-US" sz="140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VF5414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VF5424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 / Core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/ 16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/ 16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/ 16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/ 16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 Capacity</a:t>
                      </a:r>
                      <a:endParaRPr kumimoji="0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Interface</a:t>
                      </a:r>
                    </a:p>
                  </a:txBody>
                  <a:tcPr anchor="ctr" horzOverflow="overflow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 x Combo Gigabit Ethernet SFP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 x 10/100/1000 Copper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 x 10/100/1000 Copper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 x 10/100/1000 Copper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 x Gigabit Ethernet SFP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 x 10 Gigabit Ethernet XFP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Bypass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(Copper / Fiber)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 / 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 / 2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 / 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 / 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 Input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400W</a:t>
                      </a:r>
                      <a:b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</a:b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(1+1 Redundant)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350W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(1+1 Redundant)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350W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(1+1 Redundant)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350W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(1+1 Redundant)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H/W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Accelerator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IPS/AV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Crypto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Concurrent sessions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2,000,000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4,000,000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4,000,000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4,000,000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Certification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418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mm (WDH)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431 x 430 x 88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(2U)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428 x 434 x 88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(2U)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428 x 434 x 88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(2U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428 x 434 x 88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(2U)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UTM Spec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비교표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대형급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제품별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Spec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비교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기업용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로그 검색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버퍼 로그 검색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0"/>
          <p:cNvGrpSpPr/>
          <p:nvPr/>
        </p:nvGrpSpPr>
        <p:grpSpPr>
          <a:xfrm>
            <a:off x="79762" y="1214422"/>
            <a:ext cx="8921394" cy="5143536"/>
            <a:chOff x="79762" y="1214422"/>
            <a:chExt cx="8921394" cy="514353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8920226" cy="5143536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8921394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버퍼 로그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WebUI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검색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1857364"/>
            <a:ext cx="6800841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571612"/>
            <a:ext cx="134718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>
            <a:off x="1571604" y="3786190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4282" y="4286256"/>
            <a:ext cx="1285916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로그 검색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저장 로그 검색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0"/>
          <p:cNvGrpSpPr/>
          <p:nvPr/>
        </p:nvGrpSpPr>
        <p:grpSpPr>
          <a:xfrm>
            <a:off x="79762" y="1214422"/>
            <a:ext cx="8921394" cy="5143536"/>
            <a:chOff x="79762" y="1214422"/>
            <a:chExt cx="8921394" cy="514353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8920226" cy="5143536"/>
            </a:xfrm>
            <a:prstGeom prst="roundRect">
              <a:avLst>
                <a:gd name="adj" fmla="val 3202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8921394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버퍼 로그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WebUI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검색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643051"/>
            <a:ext cx="135135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>
            <a:off x="1714480" y="392906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7158" y="4500570"/>
            <a:ext cx="1143008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643050"/>
            <a:ext cx="6600327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통계 리포트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428596" y="1285860"/>
            <a:ext cx="6876626" cy="287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각 기능별 리포트 기능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.</a:t>
            </a:r>
          </a:p>
          <a:p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 </a:t>
            </a:r>
            <a:r>
              <a:rPr lang="en-US" altLang="ko-KR" sz="1600" b="1" smtClean="0">
                <a:latin typeface="Segoe UI" pitchFamily="34" charset="0"/>
                <a:ea typeface="맑은 고딕" pitchFamily="50" charset="-127"/>
              </a:rPr>
              <a:t>- appgw(http, ftp, mail, im, etc), IPS,  Ipsec, L7filter, session, system</a:t>
            </a:r>
          </a:p>
          <a:p>
            <a:endParaRPr lang="en-US" altLang="ko-KR" sz="16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리포트 기능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 - </a:t>
            </a:r>
            <a:r>
              <a:rPr lang="ko-KR" altLang="en-US" sz="1500" b="1" smtClean="0">
                <a:latin typeface="Segoe UI" pitchFamily="34" charset="0"/>
                <a:ea typeface="맑은 고딕" pitchFamily="50" charset="-127"/>
              </a:rPr>
              <a:t>기능별 리포트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 - </a:t>
            </a:r>
            <a:r>
              <a:rPr lang="ko-KR" altLang="en-US" sz="1500" b="1" smtClean="0">
                <a:latin typeface="Segoe UI" pitchFamily="34" charset="0"/>
                <a:ea typeface="맑은 고딕" pitchFamily="50" charset="-127"/>
              </a:rPr>
              <a:t>사용량 그래프및 파이 그래프 생성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 - </a:t>
            </a:r>
            <a:r>
              <a:rPr lang="ko-KR" altLang="en-US" sz="1500" b="1" smtClean="0">
                <a:latin typeface="Segoe UI" pitchFamily="34" charset="0"/>
                <a:ea typeface="맑은 고딕" pitchFamily="50" charset="-127"/>
              </a:rPr>
              <a:t>추출 기간 선택 리포트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 - </a:t>
            </a:r>
            <a:r>
              <a:rPr lang="ko-KR" altLang="en-US" sz="1500" b="1" smtClean="0">
                <a:latin typeface="Segoe UI" pitchFamily="34" charset="0"/>
                <a:ea typeface="맑은 고딕" pitchFamily="50" charset="-127"/>
              </a:rPr>
              <a:t>메일 리포트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사용량 </a:t>
            </a:r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TOP 10 ~ 100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개 선택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출발지</a:t>
            </a:r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목적지</a:t>
            </a:r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룰별</a:t>
            </a:r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서비스 포트</a:t>
            </a:r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, URL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별 추출 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1500" b="1" smtClean="0">
                <a:latin typeface="맑은 고딕" pitchFamily="50" charset="-127"/>
                <a:ea typeface="맑은 고딕" pitchFamily="50" charset="-127"/>
              </a:rPr>
              <a:t>로그 검색과 연결되어 목록별 로그 추출 기능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4214818"/>
            <a:ext cx="4286280" cy="22602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4267736"/>
            <a:ext cx="3286148" cy="20690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2172831"/>
            <a:ext cx="3429024" cy="18276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통계 리포트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리포트 보기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0"/>
          <p:cNvGrpSpPr/>
          <p:nvPr/>
        </p:nvGrpSpPr>
        <p:grpSpPr>
          <a:xfrm>
            <a:off x="79762" y="1214422"/>
            <a:ext cx="8921394" cy="5143536"/>
            <a:chOff x="79762" y="1214422"/>
            <a:chExt cx="8921394" cy="514353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8920226" cy="5143536"/>
            </a:xfrm>
            <a:prstGeom prst="roundRect">
              <a:avLst>
                <a:gd name="adj" fmla="val 3202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8921394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HTTP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필터 리포트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(1)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1714480" y="392906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643050"/>
            <a:ext cx="1322201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1571612"/>
            <a:ext cx="5214974" cy="192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3786190"/>
            <a:ext cx="4324353" cy="229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285720" y="4286256"/>
            <a:ext cx="1143008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통계 리포트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리포트 보기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0"/>
          <p:cNvGrpSpPr/>
          <p:nvPr/>
        </p:nvGrpSpPr>
        <p:grpSpPr>
          <a:xfrm>
            <a:off x="79762" y="1214422"/>
            <a:ext cx="8921394" cy="5143536"/>
            <a:chOff x="79762" y="1214422"/>
            <a:chExt cx="8921394" cy="514353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8920226" cy="5143536"/>
            </a:xfrm>
            <a:prstGeom prst="roundRect">
              <a:avLst>
                <a:gd name="adj" fmla="val 3202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8921394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HTTP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필터 리포트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(2)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1714480" y="392906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643050"/>
            <a:ext cx="1322201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1714488"/>
            <a:ext cx="5880241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3357562"/>
            <a:ext cx="6038862" cy="2657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285720" y="4286256"/>
            <a:ext cx="1143008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통계 리포트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리포트 보기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0"/>
          <p:cNvGrpSpPr/>
          <p:nvPr/>
        </p:nvGrpSpPr>
        <p:grpSpPr>
          <a:xfrm>
            <a:off x="79762" y="1214422"/>
            <a:ext cx="8921394" cy="5143536"/>
            <a:chOff x="79762" y="1214422"/>
            <a:chExt cx="8921394" cy="514353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8920226" cy="5143536"/>
            </a:xfrm>
            <a:prstGeom prst="roundRect">
              <a:avLst>
                <a:gd name="adj" fmla="val 3202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79762" y="1214422"/>
              <a:ext cx="8921394" cy="28575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HTTP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필터 리포트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(3)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1714480" y="3929066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643050"/>
            <a:ext cx="1322201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3665" y="1643050"/>
            <a:ext cx="6038863" cy="163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2181" y="3453732"/>
            <a:ext cx="5918909" cy="26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285720" y="4286256"/>
            <a:ext cx="1143008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142844" y="1214422"/>
            <a:ext cx="8786874" cy="5143536"/>
            <a:chOff x="4605338" y="1428736"/>
            <a:chExt cx="8786874" cy="514353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605338" y="1428736"/>
              <a:ext cx="8786874" cy="5143536"/>
            </a:xfrm>
            <a:prstGeom prst="roundRect">
              <a:avLst>
                <a:gd name="adj" fmla="val 3195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ea typeface="SimSun" pitchFamily="2" charset="-122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609718" y="1428736"/>
              <a:ext cx="8782494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4. Monitoring(WebUI)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6" name="오른쪽 화살표 15"/>
          <p:cNvSpPr/>
          <p:nvPr/>
        </p:nvSpPr>
        <p:spPr>
          <a:xfrm>
            <a:off x="1928794" y="3714752"/>
            <a:ext cx="428628" cy="3571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14488"/>
            <a:ext cx="1445503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04770" y="4652971"/>
            <a:ext cx="1500198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1714488"/>
            <a:ext cx="609137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08" y="4286256"/>
            <a:ext cx="4429156" cy="128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2500298" y="3652839"/>
            <a:ext cx="857256" cy="285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1736" y="1932964"/>
            <a:ext cx="6143668" cy="142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4981578" y="3695702"/>
            <a:ext cx="500066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로 굽은 화살표 17"/>
          <p:cNvSpPr/>
          <p:nvPr/>
        </p:nvSpPr>
        <p:spPr>
          <a:xfrm>
            <a:off x="5572132" y="3357562"/>
            <a:ext cx="357190" cy="500066"/>
          </a:xfrm>
          <a:prstGeom prst="bentUpArrow">
            <a:avLst>
              <a:gd name="adj1" fmla="val 25000"/>
              <a:gd name="adj2" fmla="val 25000"/>
              <a:gd name="adj3" fmla="val 3833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위로 굽은 화살표 18"/>
          <p:cNvSpPr/>
          <p:nvPr/>
        </p:nvSpPr>
        <p:spPr>
          <a:xfrm rot="10800000" flipH="1">
            <a:off x="3395654" y="3781427"/>
            <a:ext cx="357190" cy="428628"/>
          </a:xfrm>
          <a:prstGeom prst="bentUpArrow">
            <a:avLst>
              <a:gd name="adj1" fmla="val 25000"/>
              <a:gd name="adj2" fmla="val 25000"/>
              <a:gd name="adj3" fmla="val 3833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통계 리포트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리포트 보기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로깅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714612" y="1928802"/>
            <a:ext cx="4572032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13.1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멀티캐스트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IP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멀티캐스팅 이란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?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유니캐스트 트래픽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브로드캐스팅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멀티캐스팅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13.2 IGMP / PIM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IGMP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IGMPv2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패킷 형식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PIM Sparse Mode and Static RP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멀티캐스트 라우팅 및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CLI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>
                <a:latin typeface="HY견고딕" pitchFamily="18" charset="-127"/>
                <a:ea typeface="HY견고딕" pitchFamily="18" charset="-127"/>
              </a:rPr>
              <a:t>Chapter </a:t>
            </a:r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13. </a:t>
            </a:r>
            <a:r>
              <a:rPr kumimoji="0" lang="ko-KR" altLang="en-US" sz="2800" smtClean="0">
                <a:latin typeface="HY견고딕" pitchFamily="18" charset="-127"/>
                <a:ea typeface="HY견고딕" pitchFamily="18" charset="-127"/>
              </a:rPr>
              <a:t>멀티캐스트 라우팅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멀티캐스트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멀티캐스팅 이란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멀티 캐스트 라우팅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214422"/>
            <a:ext cx="8392485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214414" y="5500702"/>
            <a:ext cx="65918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 그룹이 소속된 특정다수에게 동일한 데이터를 동시에 전송하는 기술</a:t>
            </a:r>
            <a:endParaRPr lang="en-US" altLang="ko-KR" sz="1600" b="1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Voice, Video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들의 멀티미디어 데이터의 효율적인 전송을 위해 개발</a:t>
            </a:r>
            <a:endParaRPr lang="en-US" altLang="ko-KR" sz="1600" b="1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멀티미디어 데이터의 전송 시 대역폭 절약을 위한 필수기술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멀티캐스트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브로드캐스팅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366427"/>
            <a:ext cx="7715304" cy="4634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6000768"/>
            <a:ext cx="871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호스트 중 데이터를 받기 원하지 않는 </a:t>
            </a: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PC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들도 브로드캐스트 트래픽을 반드시 처리해야 함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멀티 캐스트 라우팅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47"/>
          <p:cNvGraphicFramePr>
            <a:graphicFrameLocks noGrp="1"/>
          </p:cNvGraphicFramePr>
          <p:nvPr/>
        </p:nvGraphicFramePr>
        <p:xfrm>
          <a:off x="214281" y="1428736"/>
          <a:ext cx="8746237" cy="495922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86155"/>
                <a:gridCol w="936386"/>
                <a:gridCol w="1705924"/>
                <a:gridCol w="1705924"/>
                <a:gridCol w="1705924"/>
                <a:gridCol w="1705924"/>
              </a:tblGrid>
              <a:tr h="34483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ITEM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VF2404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  <a:cs typeface="Tahoma" pitchFamily="34" charset="0"/>
                        </a:rPr>
                        <a:t>VF2406</a:t>
                      </a:r>
                      <a:endParaRPr lang="ko-KR" altLang="en-US" sz="1400" dirty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  <a:cs typeface="Tahoma" pitchFamily="34" charset="0"/>
                        </a:rPr>
                        <a:t>VF2408</a:t>
                      </a:r>
                      <a:endParaRPr lang="ko-KR" altLang="en-US" sz="1400" dirty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 / Core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 4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100" b="0" baseline="0" dirty="0" smtClean="0">
                          <a:latin typeface="+mn-ea"/>
                          <a:ea typeface="+mn-ea"/>
                        </a:rPr>
                        <a:t> 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2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 Capacity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Interface</a:t>
                      </a:r>
                    </a:p>
                  </a:txBody>
                  <a:tcPr anchor="ctr" horzOverflow="overflow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x Combo Gigabit Ethernet SFP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10/100/1000 Copper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Combo Gigabit Ethernet SFP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Bypass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(Copper / Fiber)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 Input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150W</a:t>
                      </a: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65W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65W</a:t>
                      </a: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H/W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Accelerator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IPS/AV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Option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Crypto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Concurrent sessions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1,500,000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500,000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Certification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418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mm (WDH)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430 x 340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428 x 255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430 x 255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2)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UTM Spec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비교표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중형급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제품별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Spec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비교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기업용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멀티캐스트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유니캐스트 트래픽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1151308"/>
            <a:ext cx="5143536" cy="5492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멀티 캐스트 라우팅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멀티캐스트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멀티캐스팅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86454"/>
            <a:ext cx="8439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멀티캐스트 서버는 하나의 데이터 스트림을 여러 대의 클라이언트에게 동시에</a:t>
            </a: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전달하기 위한 특별한  멀티캐스트 주소를 이용함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357298"/>
            <a:ext cx="7143800" cy="439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멀티 캐스트 라우팅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IGMP / PIM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IGMP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981" y="2000240"/>
            <a:ext cx="8656299" cy="435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214422"/>
            <a:ext cx="843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IGMP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멀티캐스팅이 가능한 네트워크에서 호스트가 자신이 받기를 또는 반응하기를 원하는 </a:t>
            </a: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Multicasting Group Address(Class D Multicast Address)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를 라우터에게 알리거나 해제하는 프로토콜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멀티 캐스트 라우팅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IGMP / PIM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IGMPv2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패킷 형식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5786" y="3857628"/>
            <a:ext cx="8072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Multiple message 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형태</a:t>
            </a: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(Type)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들</a:t>
            </a: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   0x11: Membership Query</a:t>
            </a:r>
            <a:b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   0x12: Version 1 Membership Report</a:t>
            </a:r>
            <a:b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   0x16: Version 2 Membership Report</a:t>
            </a:r>
            <a:b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   0x17: Leave Report</a:t>
            </a:r>
          </a:p>
          <a:p>
            <a:pPr>
              <a:buFont typeface="Wingdings" pitchFamily="2" charset="2"/>
              <a:buChar char="v"/>
            </a:pP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Max. Resp. Time</a:t>
            </a:r>
            <a:b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   1/10 Sec (Default = 10 Sec) 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단위로 대응하는 보고를 보내기 전까지의 최고시간</a:t>
            </a:r>
          </a:p>
          <a:p>
            <a:pPr>
              <a:buFont typeface="Wingdings" pitchFamily="2" charset="2"/>
              <a:buChar char="v"/>
            </a:pP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Group Address:</a:t>
            </a:r>
            <a:b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    Multicast Group Address (ID) (0.0.0.0 - General Query)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214414" y="1500174"/>
            <a:ext cx="6477000" cy="2081242"/>
            <a:chOff x="1190580" y="2482836"/>
            <a:chExt cx="6477000" cy="2081242"/>
          </a:xfrm>
        </p:grpSpPr>
        <p:sp>
          <p:nvSpPr>
            <p:cNvPr id="9" name="Rectangle 17"/>
            <p:cNvSpPr>
              <a:spLocks noChangeArrowheads="1"/>
            </p:cNvSpPr>
            <p:nvPr/>
          </p:nvSpPr>
          <p:spPr bwMode="auto">
            <a:xfrm>
              <a:off x="2857488" y="2928934"/>
              <a:ext cx="1571592" cy="639762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400" smtClean="0">
                  <a:latin typeface="+mn-ea"/>
                </a:rPr>
                <a:t>Max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ko-KR" sz="1400" smtClean="0">
                  <a:latin typeface="+mn-ea"/>
                </a:rPr>
                <a:t>Resp Time</a:t>
              </a:r>
              <a:endParaRPr lang="en-US" altLang="ko-KR" sz="1400">
                <a:latin typeface="+mn-ea"/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1381080" y="3571876"/>
              <a:ext cx="6096000" cy="992202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mtClean="0">
                  <a:latin typeface="+mn-ea"/>
                </a:rPr>
                <a:t>Group Address</a:t>
              </a:r>
              <a:endParaRPr lang="en-US" altLang="ko-KR" sz="1800">
                <a:latin typeface="+mn-ea"/>
              </a:endParaRPr>
            </a:p>
          </p:txBody>
        </p:sp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4429124" y="2928934"/>
              <a:ext cx="3047956" cy="639762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mtClean="0">
                  <a:latin typeface="+mn-ea"/>
                </a:rPr>
                <a:t>Checksum</a:t>
              </a:r>
              <a:endParaRPr lang="en-US" altLang="ko-KR" sz="1800">
                <a:latin typeface="+mn-ea"/>
              </a:endParaRPr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1381080" y="2928934"/>
              <a:ext cx="1524000" cy="639762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ko-KR" sz="1800" smtClean="0">
                  <a:latin typeface="+mn-ea"/>
                </a:rPr>
                <a:t>Type</a:t>
              </a:r>
              <a:endParaRPr lang="en-US" altLang="ko-KR" sz="1800">
                <a:latin typeface="+mn-ea"/>
              </a:endParaRPr>
            </a:p>
          </p:txBody>
        </p:sp>
        <p:sp>
          <p:nvSpPr>
            <p:cNvPr id="14" name="Line 28"/>
            <p:cNvSpPr>
              <a:spLocks noChangeShapeType="1"/>
            </p:cNvSpPr>
            <p:nvPr/>
          </p:nvSpPr>
          <p:spPr bwMode="auto">
            <a:xfrm>
              <a:off x="1381080" y="2928934"/>
              <a:ext cx="6096000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>
              <a:off x="1381080" y="3568696"/>
              <a:ext cx="6096000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>
              <a:off x="2905080" y="2928934"/>
              <a:ext cx="0" cy="639762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4429080" y="2928934"/>
              <a:ext cx="0" cy="639762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0" name="Line 38"/>
            <p:cNvSpPr>
              <a:spLocks noChangeShapeType="1"/>
            </p:cNvSpPr>
            <p:nvPr/>
          </p:nvSpPr>
          <p:spPr bwMode="auto">
            <a:xfrm flipV="1">
              <a:off x="1381080" y="2711436"/>
              <a:ext cx="0" cy="15240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1" name="Line 39"/>
            <p:cNvSpPr>
              <a:spLocks noChangeShapeType="1"/>
            </p:cNvSpPr>
            <p:nvPr/>
          </p:nvSpPr>
          <p:spPr bwMode="auto">
            <a:xfrm flipV="1">
              <a:off x="2905080" y="2711436"/>
              <a:ext cx="0" cy="15240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2" name="Line 40"/>
            <p:cNvSpPr>
              <a:spLocks noChangeShapeType="1"/>
            </p:cNvSpPr>
            <p:nvPr/>
          </p:nvSpPr>
          <p:spPr bwMode="auto">
            <a:xfrm flipV="1">
              <a:off x="4429080" y="2711436"/>
              <a:ext cx="0" cy="15240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3" name="Line 41"/>
            <p:cNvSpPr>
              <a:spLocks noChangeShapeType="1"/>
            </p:cNvSpPr>
            <p:nvPr/>
          </p:nvSpPr>
          <p:spPr bwMode="auto">
            <a:xfrm flipV="1">
              <a:off x="7477080" y="2711436"/>
              <a:ext cx="0" cy="15240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4" name="Text Box 43"/>
            <p:cNvSpPr txBox="1">
              <a:spLocks noChangeArrowheads="1"/>
            </p:cNvSpPr>
            <p:nvPr/>
          </p:nvSpPr>
          <p:spPr bwMode="auto">
            <a:xfrm>
              <a:off x="1190580" y="2482836"/>
              <a:ext cx="381000" cy="24447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000">
                  <a:latin typeface="+mn-ea"/>
                </a:rPr>
                <a:t>0</a:t>
              </a:r>
            </a:p>
          </p:txBody>
        </p:sp>
        <p:sp>
          <p:nvSpPr>
            <p:cNvPr id="25" name="Text Box 45"/>
            <p:cNvSpPr txBox="1">
              <a:spLocks noChangeArrowheads="1"/>
            </p:cNvSpPr>
            <p:nvPr/>
          </p:nvSpPr>
          <p:spPr bwMode="auto">
            <a:xfrm>
              <a:off x="4238580" y="2482836"/>
              <a:ext cx="381000" cy="24447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000">
                  <a:latin typeface="+mn-ea"/>
                </a:rPr>
                <a:t>15</a:t>
              </a:r>
            </a:p>
          </p:txBody>
        </p:sp>
        <p:sp>
          <p:nvSpPr>
            <p:cNvPr id="26" name="Text Box 46"/>
            <p:cNvSpPr txBox="1">
              <a:spLocks noChangeArrowheads="1"/>
            </p:cNvSpPr>
            <p:nvPr/>
          </p:nvSpPr>
          <p:spPr bwMode="auto">
            <a:xfrm>
              <a:off x="7286580" y="2482836"/>
              <a:ext cx="381000" cy="24447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000">
                  <a:latin typeface="+mn-ea"/>
                </a:rPr>
                <a:t>31</a:t>
              </a:r>
            </a:p>
          </p:txBody>
        </p:sp>
        <p:sp>
          <p:nvSpPr>
            <p:cNvPr id="27" name="Text Box 47"/>
            <p:cNvSpPr txBox="1">
              <a:spLocks noChangeArrowheads="1"/>
            </p:cNvSpPr>
            <p:nvPr/>
          </p:nvSpPr>
          <p:spPr bwMode="auto">
            <a:xfrm>
              <a:off x="2714580" y="2482836"/>
              <a:ext cx="381000" cy="24447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000" smtClean="0">
                  <a:latin typeface="+mn-ea"/>
                </a:rPr>
                <a:t>7</a:t>
              </a:r>
              <a:endParaRPr lang="en-US" altLang="ko-KR" sz="1000">
                <a:latin typeface="+mn-ea"/>
              </a:endParaRPr>
            </a:p>
          </p:txBody>
        </p:sp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멀티 캐스트 라우팅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IGMP / PIM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PIM Sparse Mode and Static RP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5786" y="1214422"/>
            <a:ext cx="807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1600" b="1" smtClean="0">
                <a:latin typeface="+mn-ea"/>
                <a:ea typeface="+mn-ea"/>
              </a:rPr>
              <a:t> </a:t>
            </a:r>
            <a:r>
              <a:rPr lang="ko-KR" altLang="en-US" sz="1600" smtClean="0">
                <a:latin typeface="+mn-ea"/>
                <a:ea typeface="+mn-ea"/>
              </a:rPr>
              <a:t>모든 라우터에서 유니캐스팅 라우팅이 이상없이 수행되어야 하고</a:t>
            </a:r>
            <a:r>
              <a:rPr lang="en-US" altLang="ko-KR" sz="1600" b="1" smtClean="0">
                <a:latin typeface="+mn-ea"/>
                <a:ea typeface="+mn-ea"/>
              </a:rPr>
              <a:t>,</a:t>
            </a:r>
          </a:p>
          <a:p>
            <a:pPr>
              <a:buFont typeface="Wingdings" pitchFamily="2" charset="2"/>
              <a:buChar char="v"/>
            </a:pPr>
            <a:r>
              <a:rPr lang="en-US" altLang="ko-KR" sz="1600" b="1" smtClean="0">
                <a:latin typeface="+mn-ea"/>
                <a:ea typeface="+mn-ea"/>
              </a:rPr>
              <a:t> </a:t>
            </a:r>
            <a:r>
              <a:rPr lang="ko-KR" altLang="en-US" sz="1600" smtClean="0">
                <a:latin typeface="+mn-ea"/>
                <a:ea typeface="+mn-ea"/>
              </a:rPr>
              <a:t>모든 라우터의 </a:t>
            </a:r>
            <a:r>
              <a:rPr lang="en-US" altLang="ko-KR" sz="1600" b="1" smtClean="0">
                <a:latin typeface="+mn-ea"/>
                <a:ea typeface="+mn-ea"/>
              </a:rPr>
              <a:t>Global Configuration Mode</a:t>
            </a:r>
            <a:r>
              <a:rPr lang="ko-KR" altLang="en-US" sz="1600" b="1" smtClean="0">
                <a:latin typeface="+mn-ea"/>
                <a:ea typeface="+mn-ea"/>
              </a:rPr>
              <a:t>에서 </a:t>
            </a:r>
            <a:r>
              <a:rPr lang="en-US" altLang="ko-KR" sz="1600" b="1" smtClean="0">
                <a:latin typeface="+mn-ea"/>
                <a:ea typeface="+mn-ea"/>
              </a:rPr>
              <a:t>ip multicast-routing</a:t>
            </a:r>
            <a:endParaRPr lang="ko-KR" altLang="en-US" sz="1600" b="1">
              <a:latin typeface="+mn-ea"/>
              <a:ea typeface="+mn-ea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928802"/>
            <a:ext cx="6888426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멀티 캐스트 라우팅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IGMP / PIM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멀티캐스트 라우팅 및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79762" y="1214422"/>
            <a:ext cx="4420800" cy="5143536"/>
            <a:chOff x="79762" y="1214422"/>
            <a:chExt cx="4420800" cy="5143536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930" y="1214422"/>
              <a:ext cx="4419631" cy="5143536"/>
            </a:xfrm>
            <a:prstGeom prst="roundRect">
              <a:avLst>
                <a:gd name="adj" fmla="val 4075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 ip mroute 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IP Multicast Routing Table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Flags: I - Immediate Stat, T - Timed Stat, F - Forwarder installed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Timers: Uptime/Stat Expiry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State: Interface (TTL)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(115.139.1.146, 233.15.200.21), uptime 02:16:32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Owner PIM-SM, Flags: F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Incoming interface: eth1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Outgoing interface list:  eth2 (1)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(115.139.0.53, 233.18.158.106), uptime 01:24:37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Owner PIM-SM, Flags: F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Incoming interface: eth1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Outgoing interface list:  eth2 (1)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(115.139.0.203, 233.18.158.251), uptime 01:24:33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Owner PIM-SM, Flags: F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Incoming interface: eth1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Outgoing interface list:  eth2 (1)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(115.139.0.204, 233.18.158.251), uptime 01:24:34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Owner PIM-SM, Flags: F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Incoming interface: eth1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Outgoing interface list:  eth2 (1)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Mroute table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상태 보기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12"/>
          <p:cNvGrpSpPr/>
          <p:nvPr/>
        </p:nvGrpSpPr>
        <p:grpSpPr>
          <a:xfrm>
            <a:off x="4572000" y="1214422"/>
            <a:ext cx="4420800" cy="5143536"/>
            <a:chOff x="79762" y="1214422"/>
            <a:chExt cx="4420800" cy="514353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0930" y="1214422"/>
              <a:ext cx="4419631" cy="5143536"/>
            </a:xfrm>
            <a:prstGeom prst="roundRect">
              <a:avLst>
                <a:gd name="adj" fmla="val 3521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multicast-routing  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(1)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pim rp-address 125.144.5.1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(2)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eth1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description ### UnTrust ###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111.128.249.126/30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pim sparse-mode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(3)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interface eth2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description ### Trust ###</a:t>
              </a: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ip address 111.126.246.254/29</a:t>
              </a:r>
            </a:p>
            <a:p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ip pim sparse-mode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  <a:sym typeface="Wingdings" pitchFamily="2" charset="2"/>
                </a:rPr>
                <a:t> (4)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r>
                <a:rPr lang="en-US" altLang="ko-KR" sz="11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!</a:t>
              </a:r>
            </a:p>
            <a:p>
              <a:endPara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멀태캐스트 라우팅 동작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static RP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외부 인터페이스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sparse-mode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228600" indent="-228600">
                <a:buAutoNum type="arabicParenBoth"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: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내부 인터페이스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sparse-mode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 Multicast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관련 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198392" y="2928934"/>
            <a:ext cx="971557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285984" y="3214686"/>
            <a:ext cx="1071570" cy="285752"/>
          </a:xfrm>
          <a:prstGeom prst="wedgeRoundRectCallout">
            <a:avLst>
              <a:gd name="adj1" fmla="val -61738"/>
              <a:gd name="adj2" fmla="val -6061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000" b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방송 채널 주소</a:t>
            </a:r>
            <a:endParaRPr lang="en-US" altLang="ko-KR" sz="1000" b="1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멀티 캐스트 라우팅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NMS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소개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16. NMS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428596" y="1357298"/>
            <a:ext cx="1284326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 내용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1.</a:t>
            </a:r>
          </a:p>
          <a:p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 </a:t>
            </a:r>
            <a:r>
              <a:rPr lang="en-US" altLang="ko-KR" sz="1600" b="1" smtClean="0">
                <a:latin typeface="Segoe UI" pitchFamily="34" charset="0"/>
                <a:ea typeface="맑은 고딕" pitchFamily="50" charset="-127"/>
              </a:rPr>
              <a:t>-</a:t>
            </a:r>
          </a:p>
          <a:p>
            <a:endParaRPr lang="en-US" altLang="ko-KR" sz="16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내용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2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 -</a:t>
            </a:r>
          </a:p>
          <a:p>
            <a:endParaRPr lang="en-US" altLang="ko-KR" sz="16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내용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3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-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구성 사례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17.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구성 사례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428596" y="1357298"/>
            <a:ext cx="1284326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 내용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1.</a:t>
            </a:r>
          </a:p>
          <a:p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 </a:t>
            </a:r>
            <a:r>
              <a:rPr lang="en-US" altLang="ko-KR" sz="1600" b="1" smtClean="0">
                <a:latin typeface="Segoe UI" pitchFamily="34" charset="0"/>
                <a:ea typeface="맑은 고딕" pitchFamily="50" charset="-127"/>
              </a:rPr>
              <a:t>-</a:t>
            </a:r>
          </a:p>
          <a:p>
            <a:endParaRPr lang="en-US" altLang="ko-KR" sz="16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내용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2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 -</a:t>
            </a:r>
          </a:p>
          <a:p>
            <a:endParaRPr lang="en-US" altLang="ko-KR" sz="1600" b="1" smtClean="0">
              <a:latin typeface="Segoe UI" pitchFamily="34" charset="0"/>
              <a:ea typeface="맑은 고딕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  </a:t>
            </a:r>
            <a:r>
              <a:rPr lang="ko-KR" altLang="en-US" sz="2000" b="1" smtClean="0">
                <a:latin typeface="Segoe UI" pitchFamily="34" charset="0"/>
                <a:ea typeface="맑은 고딕" pitchFamily="50" charset="-127"/>
              </a:rPr>
              <a:t>내용</a:t>
            </a:r>
            <a:r>
              <a:rPr lang="en-US" altLang="ko-KR" sz="2000" b="1" smtClean="0">
                <a:latin typeface="Segoe UI" pitchFamily="34" charset="0"/>
                <a:ea typeface="맑은 고딕" pitchFamily="50" charset="-127"/>
              </a:rPr>
              <a:t>3</a:t>
            </a:r>
            <a:endParaRPr lang="en-US" altLang="ko-KR" sz="1500" b="1" smtClean="0">
              <a:latin typeface="Segoe UI" pitchFamily="34" charset="0"/>
              <a:ea typeface="맑은 고딕" pitchFamily="50" charset="-127"/>
            </a:endParaRPr>
          </a:p>
          <a:p>
            <a:r>
              <a:rPr lang="en-US" altLang="ko-KR" sz="1500" b="1" smtClean="0">
                <a:latin typeface="Segoe UI" pitchFamily="34" charset="0"/>
                <a:ea typeface="맑은 고딕" pitchFamily="50" charset="-127"/>
              </a:rPr>
              <a:t>   -</a:t>
            </a:r>
            <a:endParaRPr lang="en-US" altLang="ko-KR" sz="15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단일 구성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L3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센터 구성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(1)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17.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구성 사례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단일 구성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L3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지점 구성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(1)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17.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구성 사례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47"/>
          <p:cNvGraphicFramePr>
            <a:graphicFrameLocks noGrp="1"/>
          </p:cNvGraphicFramePr>
          <p:nvPr/>
        </p:nvGraphicFramePr>
        <p:xfrm>
          <a:off x="214281" y="1142984"/>
          <a:ext cx="8746237" cy="495922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86155"/>
                <a:gridCol w="936386"/>
                <a:gridCol w="1792236"/>
                <a:gridCol w="1619612"/>
                <a:gridCol w="1705924"/>
                <a:gridCol w="1705924"/>
              </a:tblGrid>
              <a:tr h="34483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ITEM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  <a:cs typeface="Tahoma" pitchFamily="34" charset="0"/>
                        </a:rPr>
                        <a:t>VF1406</a:t>
                      </a:r>
                      <a:endParaRPr lang="ko-KR" altLang="en-US" sz="1400" dirty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  <a:cs typeface="Tahoma" pitchFamily="34" charset="0"/>
                        </a:rPr>
                        <a:t>VF1408</a:t>
                      </a:r>
                      <a:endParaRPr lang="ko-KR" altLang="en-US" sz="1400" dirty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VF1808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 / Core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100" b="0" baseline="0" dirty="0" smtClean="0">
                          <a:latin typeface="+mn-ea"/>
                          <a:ea typeface="+mn-ea"/>
                        </a:rPr>
                        <a:t> 1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1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NPU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 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3895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 Capacity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160G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16G(Option)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16G(Option)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Interface</a:t>
                      </a:r>
                    </a:p>
                  </a:txBody>
                  <a:tcPr anchor="ctr" horzOverflow="overflow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10/100/1000 Copper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10/100/1000 Copper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10/100/1000 Copper WAN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x 10/100/1000 Copper Switch Port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Bypass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(Copper / Fiber)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/ 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 Input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40W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65W</a:t>
                      </a: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100~240V / 65W</a:t>
                      </a: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H/W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Accelerator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IPS/AV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Option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Option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Option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Crypto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Default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Concurrent sessions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250,000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1,000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2660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Certification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 –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CC(EAL4)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-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평가중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  <a:tr h="418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mm (WDH)</a:t>
                      </a:r>
                      <a:endParaRPr kumimoji="0" lang="ko-KR" alt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 x 174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347 x 229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347 x 229 x 44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(1U)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60" marR="99060" anchor="ctr" anchorCtr="1" horzOverflow="overflow"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3)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UTM Spec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비교표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소형급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제품별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Spec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비교 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기업용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단일 구성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Bridge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구성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(1)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17.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구성 사례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00034" y="2643187"/>
            <a:ext cx="4929187" cy="3292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0" lang="en-US" altLang="ko-KR" sz="2000" b="1" kern="0" dirty="0">
                <a:latin typeface="맑은 고딕" pitchFamily="50" charset="-127"/>
                <a:ea typeface="맑은 고딕" pitchFamily="50" charset="-127"/>
              </a:rPr>
              <a:t>CAVIUM</a:t>
            </a:r>
            <a:r>
              <a:rPr kumimoji="0" lang="ko-KR" altLang="en-US" sz="2000" b="1" kern="0" dirty="0">
                <a:latin typeface="맑은 고딕" pitchFamily="50" charset="-127"/>
                <a:ea typeface="맑은 고딕" pitchFamily="50" charset="-127"/>
              </a:rPr>
              <a:t>사의 </a:t>
            </a:r>
            <a:r>
              <a:rPr kumimoji="0" lang="en-US" altLang="ko-KR" sz="2000" b="1" kern="0" dirty="0">
                <a:latin typeface="맑은 고딕" pitchFamily="50" charset="-127"/>
                <a:ea typeface="맑은 고딕" pitchFamily="50" charset="-127"/>
              </a:rPr>
              <a:t>OCTEON</a:t>
            </a:r>
            <a:r>
              <a:rPr kumimoji="0" lang="ko-KR" altLang="en-US" sz="2000" b="1" kern="0" dirty="0">
                <a:latin typeface="맑은 고딕" pitchFamily="50" charset="-127"/>
                <a:ea typeface="맑은 고딕" pitchFamily="50" charset="-127"/>
              </a:rPr>
              <a:t> 장점</a:t>
            </a:r>
            <a:endParaRPr kumimoji="0" lang="en-US" altLang="ko-KR" sz="2000" b="1" kern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- H/W</a:t>
            </a:r>
            <a:r>
              <a:rPr kumimoji="0" lang="ko-KR" altLang="en-US" sz="1500" b="1" kern="0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kumimoji="0" lang="ko-KR" altLang="en-US" sz="1500" b="1" kern="0" err="1">
                <a:latin typeface="맑은 고딕" pitchFamily="50" charset="-127"/>
                <a:ea typeface="맑은 고딕" pitchFamily="50" charset="-127"/>
              </a:rPr>
              <a:t>패킷</a:t>
            </a:r>
            <a:r>
              <a:rPr kumimoji="0" lang="ko-KR" altLang="en-US" sz="1500" b="1" ker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500" b="1" kern="0" smtClean="0">
                <a:latin typeface="맑은 고딕" pitchFamily="50" charset="-127"/>
                <a:ea typeface="맑은 고딕" pitchFamily="50" charset="-127"/>
              </a:rPr>
              <a:t>처리</a:t>
            </a:r>
            <a:r>
              <a:rPr kumimoji="0" lang="en-US" altLang="ko-KR" sz="1500" b="1" kern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500" b="1" kern="0" smtClean="0">
                <a:latin typeface="맑은 고딕" pitchFamily="50" charset="-127"/>
                <a:ea typeface="맑은 고딕" pitchFamily="50" charset="-127"/>
              </a:rPr>
              <a:t>고성능</a:t>
            </a: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, Latency </a:t>
            </a:r>
            <a:r>
              <a:rPr kumimoji="0" lang="ko-KR" altLang="en-US" sz="1500" b="1" kern="0" dirty="0">
                <a:latin typeface="맑은 고딕" pitchFamily="50" charset="-127"/>
                <a:ea typeface="맑은 고딕" pitchFamily="50" charset="-127"/>
              </a:rPr>
              <a:t>최소화</a:t>
            </a:r>
            <a:endParaRPr kumimoji="0" lang="en-US" altLang="ko-KR" sz="1500" b="1" kern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kumimoji="0" lang="en-US" altLang="ko-KR" sz="1500" b="1" kern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	- Built-in </a:t>
            </a:r>
            <a:r>
              <a:rPr kumimoji="0" lang="ko-KR" altLang="en-US" sz="1500" b="1" kern="0">
                <a:latin typeface="맑은 고딕" pitchFamily="50" charset="-127"/>
                <a:ea typeface="맑은 고딕" pitchFamily="50" charset="-127"/>
              </a:rPr>
              <a:t>하드웨어 </a:t>
            </a:r>
            <a:r>
              <a:rPr kumimoji="0" lang="ko-KR" altLang="en-US" sz="1500" b="1" kern="0" smtClean="0">
                <a:latin typeface="맑은 고딕" pitchFamily="50" charset="-127"/>
                <a:ea typeface="맑은 고딕" pitchFamily="50" charset="-127"/>
              </a:rPr>
              <a:t>가속</a:t>
            </a:r>
            <a:r>
              <a:rPr kumimoji="0" lang="en-US" altLang="ko-KR" sz="1500" b="1" kern="0" smtClean="0">
                <a:latin typeface="맑은 고딕" pitchFamily="50" charset="-127"/>
                <a:ea typeface="맑은 고딕" pitchFamily="50" charset="-127"/>
              </a:rPr>
              <a:t>: Crypto</a:t>
            </a: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, Pattern Match</a:t>
            </a:r>
            <a:endParaRPr kumimoji="0" lang="ko-KR" altLang="en-US" sz="1500" b="1" kern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kumimoji="0" lang="en-US" altLang="ko-KR" sz="1500" b="1" kern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	- </a:t>
            </a:r>
            <a:r>
              <a:rPr kumimoji="0" lang="en-US" altLang="ko-KR" sz="1500" b="1" kern="0">
                <a:latin typeface="맑은 고딕" pitchFamily="50" charset="-127"/>
                <a:ea typeface="맑은 고딕" pitchFamily="50" charset="-127"/>
              </a:rPr>
              <a:t>S/W </a:t>
            </a:r>
            <a:r>
              <a:rPr kumimoji="0" lang="ko-KR" altLang="en-US" sz="1500" b="1" kern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r>
              <a:rPr kumimoji="0" lang="en-US" altLang="ko-KR" sz="1500" b="1" kern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500" b="1" kern="0" smtClean="0">
                <a:latin typeface="맑은 고딕" pitchFamily="50" charset="-127"/>
                <a:ea typeface="맑은 고딕" pitchFamily="50" charset="-127"/>
              </a:rPr>
              <a:t>마이크로 </a:t>
            </a:r>
            <a:r>
              <a:rPr kumimoji="0" lang="ko-KR" altLang="en-US" sz="1500" b="1" kern="0" dirty="0">
                <a:latin typeface="맑은 고딕" pitchFamily="50" charset="-127"/>
                <a:ea typeface="맑은 고딕" pitchFamily="50" charset="-127"/>
              </a:rPr>
              <a:t>코딩이 필요하지</a:t>
            </a:r>
            <a:endParaRPr kumimoji="0" lang="en-US" altLang="ko-KR" sz="1500" b="1" kern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	                           </a:t>
            </a:r>
            <a:r>
              <a:rPr kumimoji="0" lang="ko-KR" altLang="en-US" sz="1500" b="1" kern="0" dirty="0">
                <a:latin typeface="맑은 고딕" pitchFamily="50" charset="-127"/>
                <a:ea typeface="맑은 고딕" pitchFamily="50" charset="-127"/>
              </a:rPr>
              <a:t>않고</a:t>
            </a: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 C</a:t>
            </a:r>
            <a:r>
              <a:rPr kumimoji="0" lang="ko-KR" altLang="en-US" sz="1500" b="1" kern="0" dirty="0">
                <a:latin typeface="맑은 고딕" pitchFamily="50" charset="-127"/>
                <a:ea typeface="맑은 고딕" pitchFamily="50" charset="-127"/>
              </a:rPr>
              <a:t>언어 형태로 구현 가능</a:t>
            </a: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endParaRPr kumimoji="0" lang="en-US" altLang="ko-KR" sz="1500" b="1" kern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	- </a:t>
            </a:r>
            <a:r>
              <a:rPr kumimoji="0" lang="ko-KR" altLang="en-US" sz="1500" b="1" kern="0" dirty="0"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kumimoji="0" lang="ko-KR" altLang="en-US" sz="1500" b="1" kern="0" dirty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core</a:t>
            </a:r>
            <a:r>
              <a:rPr kumimoji="0" lang="ko-KR" altLang="en-US" sz="1500" b="1" kern="0" dirty="0">
                <a:latin typeface="맑은 고딕" pitchFamily="50" charset="-127"/>
                <a:ea typeface="맑은 고딕" pitchFamily="50" charset="-127"/>
              </a:rPr>
              <a:t>가 있어 각 코어별 </a:t>
            </a: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Task</a:t>
            </a:r>
          </a:p>
          <a:p>
            <a:pPr marL="342900" indent="-34290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500" b="1" kern="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kumimoji="0" lang="ko-KR" altLang="en-US" sz="1500" b="1" kern="0" dirty="0">
                <a:latin typeface="맑은 고딕" pitchFamily="50" charset="-127"/>
                <a:ea typeface="맑은 고딕" pitchFamily="50" charset="-127"/>
              </a:rPr>
              <a:t>할당이 가능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b="1" dirty="0">
              <a:latin typeface="+mn-lt"/>
              <a:ea typeface="+mn-ea"/>
            </a:endParaRPr>
          </a:p>
        </p:txBody>
      </p:sp>
      <p:pic>
        <p:nvPicPr>
          <p:cNvPr id="8195" name="Picture 4" descr="oct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286" y="2000240"/>
            <a:ext cx="944563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500" dist="50800" dir="5400000" sy="-100000" algn="bl" rotWithShape="0"/>
            <a:softEdge rad="31750"/>
          </a:effectLst>
        </p:spPr>
      </p:pic>
      <p:sp>
        <p:nvSpPr>
          <p:cNvPr id="11" name="TextBox 10"/>
          <p:cNvSpPr txBox="1"/>
          <p:nvPr/>
        </p:nvSpPr>
        <p:spPr>
          <a:xfrm>
            <a:off x="627063" y="1357298"/>
            <a:ext cx="8113712" cy="4778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UTM</a:t>
            </a:r>
            <a:r>
              <a:rPr kumimoji="0" lang="ko-KR" altLang="en-US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에 적합한 </a:t>
            </a:r>
            <a:r>
              <a:rPr kumimoji="0" lang="en-US" altLang="ko-KR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H/W </a:t>
            </a:r>
            <a:r>
              <a:rPr kumimoji="0" lang="ko-KR" altLang="en-US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kumimoji="0" lang="en-US" altLang="ko-KR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고성능을 위한 </a:t>
            </a:r>
            <a:r>
              <a:rPr kumimoji="0" lang="en-US" altLang="ko-KR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S/W </a:t>
            </a:r>
            <a:r>
              <a:rPr kumimoji="0" lang="ko-KR" altLang="en-US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디자인</a:t>
            </a:r>
          </a:p>
        </p:txBody>
      </p:sp>
      <p:pic>
        <p:nvPicPr>
          <p:cNvPr id="13" name="그림 12" descr="000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7790" y="3286124"/>
            <a:ext cx="3571900" cy="251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4" name="직사각형 13"/>
          <p:cNvSpPr/>
          <p:nvPr/>
        </p:nvSpPr>
        <p:spPr>
          <a:xfrm>
            <a:off x="6072159" y="3516312"/>
            <a:ext cx="857250" cy="35718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786534" y="3143249"/>
            <a:ext cx="500062" cy="200025"/>
          </a:xfrm>
          <a:prstGeom prst="wedgeRoundRectCallout">
            <a:avLst>
              <a:gd name="adj1" fmla="val -24188"/>
              <a:gd name="adj2" fmla="val 12462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" pitchFamily="34" charset="0"/>
              </a:rPr>
              <a:t>DFA </a:t>
            </a:r>
            <a:endParaRPr lang="ko-KR" alt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egoe UI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0159" y="4135437"/>
            <a:ext cx="1571625" cy="1587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215284" y="4071937"/>
            <a:ext cx="714375" cy="200025"/>
          </a:xfrm>
          <a:prstGeom prst="wedgeRoundRectCallout">
            <a:avLst>
              <a:gd name="adj1" fmla="val -82092"/>
              <a:gd name="adj2" fmla="val 4081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" pitchFamily="34" charset="0"/>
              </a:rPr>
              <a:t>CRYPTO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egoe UI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72221" y="3978274"/>
            <a:ext cx="1571625" cy="15716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8215284" y="3643312"/>
            <a:ext cx="714375" cy="200025"/>
          </a:xfrm>
          <a:prstGeom prst="wedgeRoundRectCallout">
            <a:avLst>
              <a:gd name="adj1" fmla="val -76759"/>
              <a:gd name="adj2" fmla="val 1131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" pitchFamily="34" charset="0"/>
              </a:rPr>
              <a:t>PACKET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egoe UI" pitchFamily="34" charset="0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아키텍처 소개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NPU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기반의 고성능 아키텍처</a:t>
            </a:r>
            <a:endParaRPr lang="en-US" altLang="ko-KR" sz="200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 소개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0"/>
          <p:cNvGrpSpPr>
            <a:grpSpLocks/>
          </p:cNvGrpSpPr>
          <p:nvPr/>
        </p:nvGrpSpPr>
        <p:grpSpPr bwMode="auto">
          <a:xfrm>
            <a:off x="2940022" y="5938857"/>
            <a:ext cx="4000500" cy="276225"/>
            <a:chOff x="4500578" y="6438923"/>
            <a:chExt cx="4000512" cy="276225"/>
          </a:xfrm>
        </p:grpSpPr>
        <p:cxnSp>
          <p:nvCxnSpPr>
            <p:cNvPr id="39" name="직선 화살표 연결선 38"/>
            <p:cNvCxnSpPr/>
            <p:nvPr/>
          </p:nvCxnSpPr>
          <p:spPr>
            <a:xfrm>
              <a:off x="4500578" y="6577035"/>
              <a:ext cx="71437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5715020" y="6577035"/>
              <a:ext cx="50006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429" name="TextBox 40"/>
            <p:cNvSpPr txBox="1">
              <a:spLocks noChangeArrowheads="1"/>
            </p:cNvSpPr>
            <p:nvPr/>
          </p:nvSpPr>
          <p:spPr bwMode="auto">
            <a:xfrm>
              <a:off x="5214955" y="6438923"/>
              <a:ext cx="221457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first</a:t>
              </a:r>
              <a:endPara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6430" name="TextBox 41"/>
            <p:cNvSpPr txBox="1">
              <a:spLocks noChangeArrowheads="1"/>
            </p:cNvSpPr>
            <p:nvPr/>
          </p:nvSpPr>
          <p:spPr bwMode="auto">
            <a:xfrm>
              <a:off x="6286521" y="6438923"/>
              <a:ext cx="221456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second</a:t>
              </a:r>
              <a:endPara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7" name="TextBox 6"/>
          <p:cNvSpPr txBox="1"/>
          <p:nvPr/>
        </p:nvSpPr>
        <p:spPr bwMode="auto">
          <a:xfrm>
            <a:off x="655610" y="5103832"/>
            <a:ext cx="4641850" cy="7699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srgbClr val="FFFFFF"/>
                </a:solidFill>
                <a:latin typeface="Segoe UI" pitchFamily="34" charset="0"/>
              </a:rPr>
              <a:t>H/W</a:t>
            </a:r>
          </a:p>
          <a:p>
            <a:pPr>
              <a:defRPr/>
            </a:pPr>
            <a:endParaRPr lang="en-US" altLang="ko-KR" sz="1100">
              <a:solidFill>
                <a:srgbClr val="FFFFFF"/>
              </a:solidFill>
              <a:latin typeface="Segoe UI" pitchFamily="34" charset="0"/>
            </a:endParaRPr>
          </a:p>
          <a:p>
            <a:pPr>
              <a:defRPr/>
            </a:pPr>
            <a:endParaRPr lang="en-US" altLang="ko-KR" sz="1100">
              <a:solidFill>
                <a:srgbClr val="FFFFFF"/>
              </a:solidFill>
              <a:latin typeface="Segoe UI" pitchFamily="34" charset="0"/>
            </a:endParaRPr>
          </a:p>
          <a:p>
            <a:pPr>
              <a:defRPr/>
            </a:pPr>
            <a:endParaRPr lang="en-US" altLang="ko-KR" sz="1100">
              <a:solidFill>
                <a:srgbClr val="FFFFFF"/>
              </a:solidFill>
              <a:latin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42910" y="3027382"/>
            <a:ext cx="4654550" cy="12779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srgbClr val="000000"/>
                </a:solidFill>
                <a:latin typeface="Segoe UI" pitchFamily="34" charset="0"/>
              </a:rPr>
              <a:t>KERNEL</a:t>
            </a:r>
          </a:p>
          <a:p>
            <a:pPr>
              <a:defRPr/>
            </a:pPr>
            <a:endParaRPr lang="en-US" altLang="ko-KR" sz="1100">
              <a:solidFill>
                <a:srgbClr val="000000"/>
              </a:solidFill>
              <a:latin typeface="Segoe UI" pitchFamily="34" charset="0"/>
            </a:endParaRPr>
          </a:p>
          <a:p>
            <a:pPr>
              <a:defRPr/>
            </a:pPr>
            <a:endParaRPr lang="en-US" altLang="ko-KR" sz="1100">
              <a:solidFill>
                <a:srgbClr val="000000"/>
              </a:solidFill>
              <a:latin typeface="Segoe UI" pitchFamily="34" charset="0"/>
            </a:endParaRPr>
          </a:p>
          <a:p>
            <a:pPr>
              <a:defRPr/>
            </a:pPr>
            <a:endParaRPr lang="en-US" altLang="ko-KR" sz="1100">
              <a:solidFill>
                <a:srgbClr val="000000"/>
              </a:solidFill>
              <a:latin typeface="Segoe UI" pitchFamily="34" charset="0"/>
            </a:endParaRPr>
          </a:p>
          <a:p>
            <a:pPr>
              <a:defRPr/>
            </a:pPr>
            <a:endParaRPr lang="en-US" altLang="ko-KR" sz="1100">
              <a:solidFill>
                <a:srgbClr val="000000"/>
              </a:solidFill>
              <a:latin typeface="Segoe UI" pitchFamily="34" charset="0"/>
            </a:endParaRPr>
          </a:p>
          <a:p>
            <a:pPr>
              <a:defRPr/>
            </a:pPr>
            <a:endParaRPr lang="en-US" altLang="ko-KR" sz="1100">
              <a:solidFill>
                <a:srgbClr val="000000"/>
              </a:solidFill>
              <a:latin typeface="Segoe UI" pitchFamily="34" charset="0"/>
            </a:endParaRPr>
          </a:p>
          <a:p>
            <a:pPr>
              <a:defRPr/>
            </a:pPr>
            <a:endParaRPr lang="en-US" altLang="ko-KR" sz="11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55610" y="1500207"/>
            <a:ext cx="4641850" cy="15001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altLang="ko-KR" sz="1100" dirty="0">
                <a:latin typeface="Segoe UI" pitchFamily="34" charset="0"/>
                <a:cs typeface="Segoe UI" pitchFamily="34" charset="0"/>
              </a:rPr>
              <a:t>USER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55610" y="4289444"/>
            <a:ext cx="4641850" cy="5127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srgbClr val="000000"/>
                </a:solidFill>
                <a:latin typeface="Segoe UI" pitchFamily="34" charset="0"/>
              </a:rPr>
              <a:t>Offload</a:t>
            </a:r>
          </a:p>
          <a:p>
            <a:pPr>
              <a:defRPr/>
            </a:pPr>
            <a:endParaRPr lang="en-US" altLang="ko-KR" sz="1100">
              <a:solidFill>
                <a:srgbClr val="000000"/>
              </a:solidFill>
              <a:latin typeface="Segoe UI" pitchFamily="34" charset="0"/>
            </a:endParaRPr>
          </a:p>
          <a:p>
            <a:pPr>
              <a:defRPr/>
            </a:pPr>
            <a:endParaRPr lang="en-US" altLang="ko-KR" sz="11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654147" y="4500582"/>
            <a:ext cx="955675" cy="2381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IPsec VPN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725460" y="4500582"/>
            <a:ext cx="869950" cy="2381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Firewall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2732060" y="4511694"/>
            <a:ext cx="733425" cy="2381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EIX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3587722" y="4511694"/>
            <a:ext cx="731838" cy="2381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IPS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441797" y="4511694"/>
            <a:ext cx="733425" cy="2381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QoS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703235" y="3330594"/>
            <a:ext cx="4522787" cy="6461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Slowpath</a:t>
            </a:r>
          </a:p>
          <a:p>
            <a:pPr>
              <a:defRPr/>
            </a:pPr>
            <a:endParaRPr lang="en-US" altLang="ko-KR" sz="1200">
              <a:solidFill>
                <a:srgbClr val="000000"/>
              </a:solidFill>
              <a:latin typeface="Segoe UI" pitchFamily="34" charset="0"/>
            </a:endParaRPr>
          </a:p>
          <a:p>
            <a:pPr>
              <a:defRPr/>
            </a:pPr>
            <a:endParaRPr lang="en-US" altLang="ko-KR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76260" y="3644919"/>
            <a:ext cx="733425" cy="276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Firewall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631922" y="3644919"/>
            <a:ext cx="950913" cy="276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IPsec VPN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2706660" y="3644919"/>
            <a:ext cx="733425" cy="276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EIX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3557560" y="3652857"/>
            <a:ext cx="731837" cy="276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IPS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4390997" y="3651269"/>
            <a:ext cx="733425" cy="276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QoS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1632463" y="5172744"/>
            <a:ext cx="1588178" cy="2368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FFFFFF"/>
                </a:solidFill>
                <a:latin typeface="Segoe UI" pitchFamily="34" charset="0"/>
              </a:rPr>
              <a:t>Crypto accelerator</a:t>
            </a:r>
            <a:endParaRPr lang="ko-KR" altLang="en-US" sz="1200">
              <a:solidFill>
                <a:srgbClr val="FFFFFF"/>
              </a:solidFill>
              <a:latin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342809" y="5172744"/>
            <a:ext cx="1588178" cy="2368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FFFFFF"/>
                </a:solidFill>
                <a:latin typeface="Segoe UI" pitchFamily="34" charset="0"/>
              </a:rPr>
              <a:t>DFA</a:t>
            </a:r>
            <a:endParaRPr lang="ko-KR" altLang="en-US" sz="1200">
              <a:solidFill>
                <a:srgbClr val="FFFFFF"/>
              </a:solidFill>
              <a:latin typeface="Segoe U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769910" y="2214582"/>
            <a:ext cx="4398962" cy="2365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Policy Manager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784197" y="2643207"/>
            <a:ext cx="1358900" cy="2762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Web Filter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3868710" y="2643207"/>
            <a:ext cx="1358900" cy="2762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IM Filter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761972" y="1766907"/>
            <a:ext cx="1358900" cy="234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CLI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2289147" y="1766907"/>
            <a:ext cx="1358900" cy="234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WebUI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3816322" y="1766907"/>
            <a:ext cx="1358900" cy="234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NSM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1143793" y="5478166"/>
            <a:ext cx="3909361" cy="2368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FFFFFF"/>
                </a:solidFill>
                <a:latin typeface="Segoe UI" pitchFamily="34" charset="0"/>
              </a:rPr>
              <a:t>NIC</a:t>
            </a:r>
            <a:endParaRPr lang="ko-KR" altLang="en-US" sz="1200">
              <a:solidFill>
                <a:srgbClr val="FFFFFF"/>
              </a:solidFill>
              <a:latin typeface="Segoe UI" pitchFamily="34" charset="0"/>
            </a:endParaRPr>
          </a:p>
        </p:txBody>
      </p:sp>
      <p:cxnSp>
        <p:nvCxnSpPr>
          <p:cNvPr id="32" name="Shape 48"/>
          <p:cNvCxnSpPr>
            <a:stCxn id="7" idx="1"/>
            <a:endCxn id="17" idx="1"/>
          </p:cNvCxnSpPr>
          <p:nvPr/>
        </p:nvCxnSpPr>
        <p:spPr bwMode="auto">
          <a:xfrm rot="10800000" flipH="1">
            <a:off x="655610" y="3654444"/>
            <a:ext cx="47625" cy="1833563"/>
          </a:xfrm>
          <a:prstGeom prst="bentConnector3">
            <a:avLst>
              <a:gd name="adj1" fmla="val -48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7" idx="3"/>
            <a:endCxn id="7" idx="3"/>
          </p:cNvCxnSpPr>
          <p:nvPr/>
        </p:nvCxnSpPr>
        <p:spPr bwMode="auto">
          <a:xfrm>
            <a:off x="5226022" y="3654444"/>
            <a:ext cx="71438" cy="1833563"/>
          </a:xfrm>
          <a:prstGeom prst="bentConnector3">
            <a:avLst>
              <a:gd name="adj1" fmla="val 42002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7" idx="1"/>
            <a:endCxn id="11" idx="1"/>
          </p:cNvCxnSpPr>
          <p:nvPr/>
        </p:nvCxnSpPr>
        <p:spPr bwMode="auto">
          <a:xfrm rot="10800000">
            <a:off x="655610" y="4546619"/>
            <a:ext cx="1587" cy="941388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1" idx="3"/>
            <a:endCxn id="7" idx="3"/>
          </p:cNvCxnSpPr>
          <p:nvPr/>
        </p:nvCxnSpPr>
        <p:spPr bwMode="auto">
          <a:xfrm>
            <a:off x="5297460" y="4546619"/>
            <a:ext cx="1587" cy="941388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아래쪽 화살표 37"/>
          <p:cNvSpPr/>
          <p:nvPr/>
        </p:nvSpPr>
        <p:spPr bwMode="auto">
          <a:xfrm>
            <a:off x="4654523" y="3982427"/>
            <a:ext cx="366503" cy="305422"/>
          </a:xfrm>
          <a:prstGeom prst="downArrow">
            <a:avLst/>
          </a:prstGeom>
        </p:spPr>
        <p:style>
          <a:lnRef idx="1">
            <a:schemeClr val="accent5"/>
          </a:lnRef>
          <a:fillRef idx="1002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2297085" y="2643207"/>
            <a:ext cx="1358900" cy="2762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000000"/>
                </a:solidFill>
                <a:latin typeface="Segoe UI" pitchFamily="34" charset="0"/>
              </a:rPr>
              <a:t>Mail Filter</a:t>
            </a:r>
            <a:endParaRPr lang="ko-KR" altLang="en-US" sz="1200">
              <a:solidFill>
                <a:srgbClr val="000000"/>
              </a:solidFill>
              <a:latin typeface="Segoe UI" pitchFamily="34" charset="0"/>
            </a:endParaRPr>
          </a:p>
        </p:txBody>
      </p:sp>
      <p:sp>
        <p:nvSpPr>
          <p:cNvPr id="21546" name="TextBox 45"/>
          <p:cNvSpPr txBox="1">
            <a:spLocks noChangeArrowheads="1"/>
          </p:cNvSpPr>
          <p:nvPr/>
        </p:nvSpPr>
        <p:spPr bwMode="auto">
          <a:xfrm>
            <a:off x="5654647" y="1482744"/>
            <a:ext cx="3357563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Offloading 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FastPath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, Cache)</a:t>
            </a:r>
          </a:p>
          <a:p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First Packet</a:t>
            </a: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SlowPath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방화벽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IPsec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엔진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에서 룰 탐색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SlowPath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, Offload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각 엔진에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세션 등록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Second Packet</a:t>
            </a: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- NPU(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Octeon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500" b="1" dirty="0" err="1">
                <a:latin typeface="맑은 고딕" pitchFamily="50" charset="-127"/>
                <a:ea typeface="맑은 고딕" pitchFamily="50" charset="-127"/>
              </a:rPr>
              <a:t>패킷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 프로세서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에서 고속 처리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- Crypto, DFA(Pattern Match)</a:t>
            </a:r>
          </a:p>
          <a:p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가속기 사용</a:t>
            </a:r>
            <a:endParaRPr lang="en-US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장점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고성능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, Latency 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최소화</a:t>
            </a:r>
          </a:p>
        </p:txBody>
      </p:sp>
      <p:sp>
        <p:nvSpPr>
          <p:cNvPr id="55" name="위쪽/아래쪽 화살표 54"/>
          <p:cNvSpPr/>
          <p:nvPr/>
        </p:nvSpPr>
        <p:spPr>
          <a:xfrm>
            <a:off x="2011335" y="4816494"/>
            <a:ext cx="214312" cy="327025"/>
          </a:xfrm>
          <a:prstGeom prst="up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위쪽/아래쪽 화살표 55"/>
          <p:cNvSpPr/>
          <p:nvPr/>
        </p:nvSpPr>
        <p:spPr>
          <a:xfrm>
            <a:off x="3868710" y="4811732"/>
            <a:ext cx="214312" cy="339725"/>
          </a:xfrm>
          <a:prstGeom prst="up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아키텍처 소개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Offloading</a:t>
            </a:r>
            <a:endParaRPr lang="en-US" altLang="ko-KR" sz="200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 소개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642938" y="1457344"/>
            <a:ext cx="75723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방화벽 룰 개수에 상관 없이 동일한 성능 </a:t>
            </a:r>
            <a:r>
              <a:rPr kumimoji="0" lang="en-US" altLang="ko-KR" sz="2000" b="1" dirty="0">
                <a:latin typeface="맑은 고딕" pitchFamily="50" charset="-127"/>
                <a:ea typeface="맑은 고딕" pitchFamily="50" charset="-127"/>
              </a:rPr>
              <a:t>(CPS, Throughput)</a:t>
            </a:r>
          </a:p>
          <a:p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2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en-US" altLang="ko-KR" sz="2000" b="1" dirty="0" err="1">
                <a:latin typeface="맑은 고딕" pitchFamily="50" charset="-127"/>
                <a:ea typeface="맑은 고딕" pitchFamily="50" charset="-127"/>
              </a:rPr>
              <a:t>Tuple</a:t>
            </a:r>
            <a:r>
              <a:rPr kumimoji="0"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기반 </a:t>
            </a:r>
            <a:r>
              <a:rPr kumimoji="0" lang="en-US" altLang="ko-KR" sz="2000" b="1" dirty="0">
                <a:latin typeface="맑은 고딕" pitchFamily="50" charset="-127"/>
                <a:ea typeface="맑은 고딕" pitchFamily="50" charset="-127"/>
              </a:rPr>
              <a:t>Hash Table </a:t>
            </a:r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</a:rPr>
              <a:t>생성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차트 14"/>
          <p:cNvGraphicFramePr>
            <a:graphicFrameLocks/>
          </p:cNvGraphicFramePr>
          <p:nvPr/>
        </p:nvGraphicFramePr>
        <p:xfrm>
          <a:off x="714404" y="2657494"/>
          <a:ext cx="3643313" cy="250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99" name="차트 15"/>
          <p:cNvGraphicFramePr>
            <a:graphicFrameLocks/>
          </p:cNvGraphicFramePr>
          <p:nvPr/>
        </p:nvGraphicFramePr>
        <p:xfrm>
          <a:off x="5143529" y="2657494"/>
          <a:ext cx="3643313" cy="2500313"/>
        </p:xfrm>
        <a:graphic>
          <a:graphicData uri="http://schemas.openxmlformats.org/presentationml/2006/ole">
            <p:oleObj spid="_x0000_s6146" r:id="rId5" imgW="3645724" imgH="2505673" progId="Excel.Sheet.8">
              <p:embed/>
            </p:oleObj>
          </a:graphicData>
        </a:graphic>
      </p:graphicFrame>
      <p:sp>
        <p:nvSpPr>
          <p:cNvPr id="22" name="위쪽 화살표 설명선 21"/>
          <p:cNvSpPr/>
          <p:nvPr/>
        </p:nvSpPr>
        <p:spPr>
          <a:xfrm>
            <a:off x="2428904" y="5229244"/>
            <a:ext cx="4572000" cy="914400"/>
          </a:xfrm>
          <a:prstGeom prst="up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vforce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2400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기준</a:t>
            </a:r>
          </a:p>
        </p:txBody>
      </p:sp>
      <p:sp>
        <p:nvSpPr>
          <p:cNvPr id="4102" name="TextBox 15"/>
          <p:cNvSpPr txBox="1">
            <a:spLocks noChangeArrowheads="1"/>
          </p:cNvSpPr>
          <p:nvPr/>
        </p:nvSpPr>
        <p:spPr bwMode="auto">
          <a:xfrm>
            <a:off x="2214592" y="5130819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룰 개수</a:t>
            </a:r>
          </a:p>
        </p:txBody>
      </p:sp>
      <p:sp>
        <p:nvSpPr>
          <p:cNvPr id="4103" name="TextBox 16"/>
          <p:cNvSpPr txBox="1">
            <a:spLocks noChangeArrowheads="1"/>
          </p:cNvSpPr>
          <p:nvPr/>
        </p:nvSpPr>
        <p:spPr bwMode="auto">
          <a:xfrm>
            <a:off x="142904" y="3643332"/>
            <a:ext cx="785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CPS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04" name="TextBox 17"/>
          <p:cNvSpPr txBox="1">
            <a:spLocks noChangeArrowheads="1"/>
          </p:cNvSpPr>
          <p:nvPr/>
        </p:nvSpPr>
        <p:spPr bwMode="auto">
          <a:xfrm>
            <a:off x="6643717" y="5130819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룰 개수</a:t>
            </a:r>
          </a:p>
        </p:txBody>
      </p:sp>
      <p:sp>
        <p:nvSpPr>
          <p:cNvPr id="4105" name="TextBox 18"/>
          <p:cNvSpPr txBox="1">
            <a:spLocks noChangeArrowheads="1"/>
          </p:cNvSpPr>
          <p:nvPr/>
        </p:nvSpPr>
        <p:spPr bwMode="auto">
          <a:xfrm>
            <a:off x="4357717" y="3571894"/>
            <a:ext cx="1000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b="1">
                <a:latin typeface="맑은 고딕" pitchFamily="50" charset="-127"/>
                <a:ea typeface="맑은 고딕" pitchFamily="50" charset="-127"/>
              </a:rPr>
              <a:t>Mbps</a:t>
            </a:r>
            <a:endParaRPr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아키텍처 소개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Packet Classification Algorithm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 소개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아키텍처 소개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Profile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보안 정책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제품 소개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596" y="1357298"/>
            <a:ext cx="828680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kumimoji="0" lang="en-US" altLang="ko-KR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smtClean="0">
                <a:latin typeface="맑은 고딕" pitchFamily="50" charset="-127"/>
                <a:ea typeface="맑은 고딕" pitchFamily="50" charset="-127"/>
              </a:rPr>
              <a:t>프로파일 객체를 사용한 효율적인 통합 보안 정책</a:t>
            </a:r>
            <a:endParaRPr lang="en-US" altLang="ko-KR" b="1" smtClean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200" b="1" smtClean="0">
                <a:latin typeface="+mn-ea"/>
                <a:ea typeface="맑은 고딕" pitchFamily="50" charset="-127"/>
              </a:rPr>
              <a:t>    </a:t>
            </a:r>
            <a:r>
              <a:rPr kumimoji="0" lang="en-US" altLang="ko-KR" sz="1200" b="1" smtClean="0">
                <a:latin typeface="맑은 고딕" pitchFamily="50" charset="-127"/>
                <a:ea typeface="맑은 고딕" pitchFamily="50" charset="-127"/>
              </a:rPr>
              <a:t>- UTM</a:t>
            </a:r>
            <a:r>
              <a:rPr kumimoji="0" lang="ko-KR" altLang="en-US" sz="1200" b="1" smtClean="0">
                <a:latin typeface="맑은 고딕" pitchFamily="50" charset="-127"/>
                <a:ea typeface="맑은 고딕" pitchFamily="50" charset="-127"/>
              </a:rPr>
              <a:t>의 각 보안 정책 별로 미리 설정한 프로파일을 </a:t>
            </a:r>
            <a:r>
              <a:rPr kumimoji="0" lang="en-US" altLang="ko-KR" sz="1200" b="1" smtClean="0">
                <a:latin typeface="맑은 고딕" pitchFamily="50" charset="-127"/>
                <a:ea typeface="맑은 고딕" pitchFamily="50" charset="-127"/>
              </a:rPr>
              <a:t>Rule </a:t>
            </a:r>
            <a:r>
              <a:rPr kumimoji="0" lang="ko-KR" altLang="en-US" sz="1200" b="1" smtClean="0">
                <a:latin typeface="맑은 고딕" pitchFamily="50" charset="-127"/>
                <a:ea typeface="맑은 고딕" pitchFamily="50" charset="-127"/>
              </a:rPr>
              <a:t>별로 선택 적용</a:t>
            </a:r>
            <a:endParaRPr kumimoji="0" lang="en-US" altLang="ko-KR" sz="1200" b="1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200" b="1" smtClean="0"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kumimoji="0" lang="ko-KR" altLang="en-US" sz="1200" b="1" smtClean="0">
                <a:latin typeface="맑은 고딕" pitchFamily="50" charset="-127"/>
                <a:ea typeface="맑은 고딕" pitchFamily="50" charset="-127"/>
              </a:rPr>
              <a:t>필요한 보안 정책만 </a:t>
            </a:r>
            <a:r>
              <a:rPr kumimoji="0" lang="en-US" altLang="ko-KR" sz="1200" b="1" smtClean="0">
                <a:latin typeface="맑은 고딕" pitchFamily="50" charset="-127"/>
                <a:ea typeface="맑은 고딕" pitchFamily="50" charset="-127"/>
              </a:rPr>
              <a:t>rule </a:t>
            </a:r>
            <a:r>
              <a:rPr kumimoji="0" lang="ko-KR" altLang="en-US" sz="1200" b="1" smtClean="0">
                <a:latin typeface="맑은 고딕" pitchFamily="50" charset="-127"/>
                <a:ea typeface="맑은 고딕" pitchFamily="50" charset="-127"/>
              </a:rPr>
              <a:t>별로 적용하여 불필요한 검사 제외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2" y="2571743"/>
            <a:ext cx="8643966" cy="3645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실습 구성도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전체 구성도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714356"/>
            <a:ext cx="8643998" cy="580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680829" y="1714488"/>
            <a:ext cx="346280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1.1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교육 커리큘럼 소개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1.2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교육 선수 조건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1.3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엔지니어 등록 및 소개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1.4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실습 구성도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Chapter 1. </a:t>
            </a:r>
            <a:r>
              <a:rPr kumimoji="0" lang="ko-KR" altLang="en-US" sz="2800" smtClean="0">
                <a:latin typeface="HY견고딕" pitchFamily="18" charset="-127"/>
                <a:ea typeface="HY견고딕" pitchFamily="18" charset="-127"/>
              </a:rPr>
              <a:t>오리엔테이션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C-UTM-1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장비 설정 정보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214423"/>
            <a:ext cx="8358246" cy="514353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800" smtClean="0"/>
              <a:t>C-UTM-1# sh run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clock timezone KST 9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hostname C-UTM-1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archive</a:t>
            </a:r>
          </a:p>
          <a:p>
            <a:r>
              <a:rPr lang="en-US" altLang="ko-KR" sz="800" smtClean="0"/>
              <a:t> path disk0:/config-bakup</a:t>
            </a:r>
          </a:p>
          <a:p>
            <a:r>
              <a:rPr lang="en-US" altLang="ko-KR" sz="800" smtClean="0"/>
              <a:t> maximum 20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logging local ips</a:t>
            </a:r>
          </a:p>
          <a:p>
            <a:r>
              <a:rPr lang="en-US" altLang="ko-KR" sz="800" smtClean="0"/>
              <a:t>logging local l7filter</a:t>
            </a:r>
          </a:p>
          <a:p>
            <a:r>
              <a:rPr lang="en-US" altLang="ko-KR" sz="800" smtClean="0"/>
              <a:t>logging local session</a:t>
            </a:r>
          </a:p>
          <a:p>
            <a:r>
              <a:rPr lang="en-US" altLang="ko-KR" sz="800" smtClean="0"/>
              <a:t>logging local appgw http</a:t>
            </a:r>
          </a:p>
          <a:p>
            <a:r>
              <a:rPr lang="en-US" altLang="ko-KR" sz="800" smtClean="0"/>
              <a:t>logging local appgw mail</a:t>
            </a:r>
          </a:p>
          <a:p>
            <a:r>
              <a:rPr lang="en-US" altLang="ko-KR" sz="800" smtClean="0"/>
              <a:t>logging local appgw im</a:t>
            </a:r>
          </a:p>
          <a:p>
            <a:r>
              <a:rPr lang="en-US" altLang="ko-KR" sz="800" smtClean="0"/>
              <a:t>logging local appgw ftp</a:t>
            </a:r>
          </a:p>
          <a:p>
            <a:r>
              <a:rPr lang="en-US" altLang="ko-KR" sz="800" smtClean="0"/>
              <a:t>logging local ipsec</a:t>
            </a:r>
          </a:p>
          <a:p>
            <a:r>
              <a:rPr lang="en-US" altLang="ko-KR" sz="800" smtClean="0"/>
              <a:t>logging local system</a:t>
            </a:r>
          </a:p>
          <a:p>
            <a:r>
              <a:rPr lang="en-US" altLang="ko-KR" sz="800" smtClean="0"/>
              <a:t>logging local audit</a:t>
            </a:r>
          </a:p>
          <a:p>
            <a:r>
              <a:rPr lang="en-US" altLang="ko-KR" sz="800" smtClean="0"/>
              <a:t>logging local path disk1:/c-utm-1</a:t>
            </a:r>
          </a:p>
          <a:p>
            <a:r>
              <a:rPr lang="en-US" altLang="ko-KR" sz="800" smtClean="0"/>
              <a:t>!         </a:t>
            </a:r>
          </a:p>
          <a:p>
            <a:r>
              <a:rPr lang="en-US" altLang="ko-KR" sz="800" smtClean="0"/>
              <a:t>ip domain-lookup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spanning-tree mode rstp-vlan-bridge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offloading schedule all atomic</a:t>
            </a:r>
          </a:p>
          <a:p>
            <a:r>
              <a:rPr lang="en-US" altLang="ko-KR" sz="800" smtClean="0"/>
              <a:t>ip offloading reorder all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eth0</a:t>
            </a:r>
          </a:p>
          <a:p>
            <a:r>
              <a:rPr lang="en-US" altLang="ko-KR" sz="800" smtClean="0"/>
              <a:t> ip address 1.1.1.1/24</a:t>
            </a:r>
          </a:p>
          <a:p>
            <a:r>
              <a:rPr lang="en-US" altLang="ko-KR" sz="800" smtClean="0"/>
              <a:t> nccsp 4 230.0.0.1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eth1</a:t>
            </a:r>
          </a:p>
          <a:p>
            <a:r>
              <a:rPr lang="en-US" altLang="ko-KR" sz="800" smtClean="0"/>
              <a:t> ip address 10.10.10.1/24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eth2</a:t>
            </a:r>
          </a:p>
          <a:p>
            <a:r>
              <a:rPr lang="en-US" altLang="ko-KR" sz="800" smtClean="0"/>
              <a:t> ip address 90.90.90.1/30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eth3</a:t>
            </a:r>
          </a:p>
          <a:p>
            <a:r>
              <a:rPr lang="en-US" altLang="ko-KR" sz="800" smtClean="0"/>
              <a:t> ip address dhcp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lo</a:t>
            </a:r>
          </a:p>
          <a:p>
            <a:r>
              <a:rPr lang="en-US" altLang="ko-KR" sz="800" smtClean="0"/>
              <a:t> ip address 127.0.0.1/8</a:t>
            </a:r>
          </a:p>
          <a:p>
            <a:r>
              <a:rPr lang="en-US" altLang="ko-KR" sz="800" smtClean="0"/>
              <a:t> ipv6 address ::1/128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eix0</a:t>
            </a:r>
          </a:p>
          <a:p>
            <a:r>
              <a:rPr lang="en-US" altLang="ko-KR" sz="800" smtClean="0"/>
              <a:t> eix source eth2</a:t>
            </a:r>
          </a:p>
          <a:p>
            <a:r>
              <a:rPr lang="en-US" altLang="ko-KR" sz="800" smtClean="0"/>
              <a:t> ip address 172.28.1.1/24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router ospf</a:t>
            </a:r>
          </a:p>
          <a:p>
            <a:r>
              <a:rPr lang="en-US" altLang="ko-KR" sz="800" smtClean="0"/>
              <a:t> redistribute static</a:t>
            </a:r>
          </a:p>
          <a:p>
            <a:r>
              <a:rPr lang="en-US" altLang="ko-KR" sz="800" smtClean="0"/>
              <a:t> network 10.10.10.0/24 area 0</a:t>
            </a:r>
          </a:p>
          <a:p>
            <a:r>
              <a:rPr lang="en-US" altLang="ko-KR" sz="800" smtClean="0"/>
              <a:t>!         </a:t>
            </a:r>
          </a:p>
          <a:p>
            <a:r>
              <a:rPr lang="en-US" altLang="ko-KR" sz="800" smtClean="0"/>
              <a:t>ip route policy 10 table 10 source eth2 90.90.90.2 eth2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route 192.168.1.0/24 172.28.1.11</a:t>
            </a:r>
          </a:p>
          <a:p>
            <a:r>
              <a:rPr lang="en-US" altLang="ko-KR" sz="800" smtClean="0"/>
              <a:t>ip route 192.168.2.0/24 172.28.1.12</a:t>
            </a:r>
          </a:p>
          <a:p>
            <a:r>
              <a:rPr lang="en-US" altLang="ko-KR" sz="800" smtClean="0"/>
              <a:t>ip route 192.168.3.0/24 172.28.1.13</a:t>
            </a:r>
          </a:p>
          <a:p>
            <a:r>
              <a:rPr lang="en-US" altLang="ko-KR" sz="800" smtClean="0"/>
              <a:t>ip route 192.168.4.0/24 172.28.1.14</a:t>
            </a:r>
          </a:p>
          <a:p>
            <a:r>
              <a:rPr lang="en-US" altLang="ko-KR" sz="800" smtClean="0"/>
              <a:t>ip route 192.168.5.0/24 172.28.1.15</a:t>
            </a:r>
          </a:p>
          <a:p>
            <a:r>
              <a:rPr lang="en-US" altLang="ko-KR" sz="800" smtClean="0"/>
              <a:t>ip route 192.168.6.0/24 172.28.1.16</a:t>
            </a:r>
          </a:p>
          <a:p>
            <a:r>
              <a:rPr lang="en-US" altLang="ko-KR" sz="800" smtClean="0"/>
              <a:t>ip route 192.168.7.0/24 172.28.1.17</a:t>
            </a:r>
          </a:p>
          <a:p>
            <a:r>
              <a:rPr lang="en-US" altLang="ko-KR" sz="800" smtClean="0"/>
              <a:t>ip route 192.168.8.0/24 172.28.1.18</a:t>
            </a:r>
          </a:p>
          <a:p>
            <a:r>
              <a:rPr lang="en-US" altLang="ko-KR" sz="800" smtClean="0"/>
              <a:t>ip route 192.168.9.0/24 172.28.1.19</a:t>
            </a:r>
          </a:p>
          <a:p>
            <a:r>
              <a:rPr lang="en-US" altLang="ko-KR" sz="800" smtClean="0"/>
              <a:t>ip route 192.168.10.0/24 172.28.1.20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http port 17877</a:t>
            </a:r>
          </a:p>
          <a:p>
            <a:r>
              <a:rPr lang="en-US" altLang="ko-KR" sz="800" smtClean="0"/>
              <a:t>ip http server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security parameters</a:t>
            </a:r>
          </a:p>
          <a:p>
            <a:r>
              <a:rPr lang="en-US" altLang="ko-KR" sz="800" smtClean="0"/>
              <a:t> remote-secret branch-vpn id-type fqdn id b-utm-1</a:t>
            </a:r>
          </a:p>
          <a:p>
            <a:r>
              <a:rPr lang="en-US" altLang="ko-KR" sz="800" smtClean="0"/>
              <a:t> remote-secret branch-vpn id-type fqdn id b-utm-10</a:t>
            </a:r>
          </a:p>
          <a:p>
            <a:r>
              <a:rPr lang="en-US" altLang="ko-KR" sz="800" smtClean="0"/>
              <a:t> remote-secret branch-vpn id-type fqdn id b-utm-2</a:t>
            </a:r>
          </a:p>
          <a:p>
            <a:r>
              <a:rPr lang="en-US" altLang="ko-KR" sz="800" smtClean="0"/>
              <a:t> remote-secret branch-vpn id-type fqdn id b-utm-3</a:t>
            </a:r>
          </a:p>
          <a:p>
            <a:r>
              <a:rPr lang="en-US" altLang="ko-KR" sz="800" smtClean="0"/>
              <a:t> remote-secret branch-vpn id-type fqdn id b-utm-4</a:t>
            </a:r>
          </a:p>
          <a:p>
            <a:r>
              <a:rPr lang="en-US" altLang="ko-KR" sz="800" smtClean="0"/>
              <a:t> remote-secret branch-vpn id-type fqdn id b-utm-5</a:t>
            </a:r>
          </a:p>
          <a:p>
            <a:r>
              <a:rPr lang="en-US" altLang="ko-KR" sz="800" smtClean="0"/>
              <a:t> remote-secret branch-vpn id-type fqdn id b-utm-6</a:t>
            </a:r>
          </a:p>
          <a:p>
            <a:r>
              <a:rPr lang="en-US" altLang="ko-KR" sz="800" smtClean="0"/>
              <a:t> remote-secret branch-vpn id-type fqdn id b-utm-7</a:t>
            </a:r>
          </a:p>
          <a:p>
            <a:r>
              <a:rPr lang="en-US" altLang="ko-KR" sz="800" smtClean="0"/>
              <a:t> remote-secret branch-vpn id-type fqdn id b-utm-8</a:t>
            </a:r>
          </a:p>
          <a:p>
            <a:r>
              <a:rPr lang="en-US" altLang="ko-KR" sz="800" smtClean="0"/>
              <a:t> remote-secret branch-vpn id-type fqdn id b-utm-9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crypto tunnel center</a:t>
            </a:r>
          </a:p>
          <a:p>
            <a:r>
              <a:rPr lang="en-US" altLang="ko-KR" sz="800" smtClean="0"/>
              <a:t> priority 255</a:t>
            </a:r>
          </a:p>
          <a:p>
            <a:r>
              <a:rPr lang="en-US" altLang="ko-KR" sz="800" smtClean="0"/>
              <a:t> local-identity fqdn c-utm-1</a:t>
            </a:r>
          </a:p>
          <a:p>
            <a:r>
              <a:rPr lang="en-US" altLang="ko-KR" sz="800" smtClean="0"/>
              <a:t> local-secret center-vpn</a:t>
            </a:r>
          </a:p>
          <a:p>
            <a:r>
              <a:rPr lang="en-US" altLang="ko-KR" sz="800" smtClean="0"/>
              <a:t> ipsec-mode transport</a:t>
            </a:r>
          </a:p>
          <a:p>
            <a:r>
              <a:rPr lang="en-US" altLang="ko-KR" sz="800" smtClean="0"/>
              <a:t> source interface eth2</a:t>
            </a:r>
          </a:p>
          <a:p>
            <a:r>
              <a:rPr lang="en-US" altLang="ko-KR" sz="800" smtClean="0"/>
              <a:t> destination any</a:t>
            </a:r>
          </a:p>
          <a:p>
            <a:r>
              <a:rPr lang="en-US" altLang="ko-KR" sz="800" smtClean="0"/>
              <a:t> protocol etherip</a:t>
            </a:r>
          </a:p>
          <a:p>
            <a:r>
              <a:rPr lang="en-US" altLang="ko-KR" sz="800" smtClean="0"/>
              <a:t> enable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rule 10</a:t>
            </a:r>
          </a:p>
          <a:p>
            <a:r>
              <a:rPr lang="en-US" altLang="ko-KR" sz="800" smtClean="0"/>
              <a:t> source interface eth2</a:t>
            </a:r>
          </a:p>
          <a:p>
            <a:r>
              <a:rPr lang="en-US" altLang="ko-KR" sz="800" smtClean="0"/>
              <a:t> destination any</a:t>
            </a:r>
          </a:p>
          <a:p>
            <a:r>
              <a:rPr lang="en-US" altLang="ko-KR" sz="800" smtClean="0"/>
              <a:t> protocol udp sport any dport eq 500</a:t>
            </a:r>
          </a:p>
          <a:p>
            <a:r>
              <a:rPr lang="en-US" altLang="ko-KR" sz="800" smtClean="0"/>
              <a:t> protocol esp</a:t>
            </a:r>
          </a:p>
          <a:p>
            <a:r>
              <a:rPr lang="en-US" altLang="ko-KR" sz="800" smtClean="0"/>
              <a:t> policy pass</a:t>
            </a:r>
          </a:p>
          <a:p>
            <a:r>
              <a:rPr lang="en-US" altLang="ko-KR" sz="800" smtClean="0"/>
              <a:t> enable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rule 999</a:t>
            </a:r>
          </a:p>
          <a:p>
            <a:r>
              <a:rPr lang="en-US" altLang="ko-KR" sz="800" smtClean="0"/>
              <a:t> source any</a:t>
            </a:r>
          </a:p>
          <a:p>
            <a:r>
              <a:rPr lang="en-US" altLang="ko-KR" sz="800" smtClean="0"/>
              <a:t> destination any</a:t>
            </a:r>
          </a:p>
          <a:p>
            <a:r>
              <a:rPr lang="en-US" altLang="ko-KR" sz="800" smtClean="0"/>
              <a:t> policy pass</a:t>
            </a:r>
          </a:p>
          <a:p>
            <a:r>
              <a:rPr lang="en-US" altLang="ko-KR" sz="800" smtClean="0"/>
              <a:t> enable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line con 0</a:t>
            </a:r>
          </a:p>
          <a:p>
            <a:r>
              <a:rPr lang="en-US" altLang="ko-KR" sz="800" smtClean="0"/>
              <a:t>line vty</a:t>
            </a:r>
          </a:p>
          <a:p>
            <a:r>
              <a:rPr lang="en-US" altLang="ko-KR" sz="800" smtClean="0"/>
              <a:t> no login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end</a:t>
            </a:r>
            <a:endParaRPr lang="ko-KR" altLang="en-US" sz="80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실습 구성도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C-UTM-2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장비 설정 정보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214423"/>
            <a:ext cx="8358246" cy="513986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800" smtClean="0"/>
              <a:t>C-UTM-2# sh run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clock timezone KST 9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hostname C-UTM-2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archive</a:t>
            </a:r>
          </a:p>
          <a:p>
            <a:r>
              <a:rPr lang="en-US" altLang="ko-KR" sz="800" smtClean="0"/>
              <a:t> path disk0:/config-bakup</a:t>
            </a:r>
          </a:p>
          <a:p>
            <a:r>
              <a:rPr lang="en-US" altLang="ko-KR" sz="800" smtClean="0"/>
              <a:t> maximum 20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logging local ips</a:t>
            </a:r>
          </a:p>
          <a:p>
            <a:r>
              <a:rPr lang="en-US" altLang="ko-KR" sz="800" smtClean="0"/>
              <a:t>logging local l7filter</a:t>
            </a:r>
          </a:p>
          <a:p>
            <a:r>
              <a:rPr lang="en-US" altLang="ko-KR" sz="800" smtClean="0"/>
              <a:t>logging local session</a:t>
            </a:r>
          </a:p>
          <a:p>
            <a:r>
              <a:rPr lang="en-US" altLang="ko-KR" sz="800" smtClean="0"/>
              <a:t>logging local appgw http</a:t>
            </a:r>
          </a:p>
          <a:p>
            <a:r>
              <a:rPr lang="en-US" altLang="ko-KR" sz="800" smtClean="0"/>
              <a:t>logging local appgw mail</a:t>
            </a:r>
          </a:p>
          <a:p>
            <a:r>
              <a:rPr lang="en-US" altLang="ko-KR" sz="800" smtClean="0"/>
              <a:t>logging local appgw im</a:t>
            </a:r>
          </a:p>
          <a:p>
            <a:r>
              <a:rPr lang="en-US" altLang="ko-KR" sz="800" smtClean="0"/>
              <a:t>logging local appgw ftp</a:t>
            </a:r>
          </a:p>
          <a:p>
            <a:r>
              <a:rPr lang="en-US" altLang="ko-KR" sz="800" smtClean="0"/>
              <a:t>logging local ipsec</a:t>
            </a:r>
          </a:p>
          <a:p>
            <a:r>
              <a:rPr lang="en-US" altLang="ko-KR" sz="800" smtClean="0"/>
              <a:t>logging local system</a:t>
            </a:r>
          </a:p>
          <a:p>
            <a:r>
              <a:rPr lang="en-US" altLang="ko-KR" sz="800" smtClean="0"/>
              <a:t>logging local audit</a:t>
            </a:r>
          </a:p>
          <a:p>
            <a:r>
              <a:rPr lang="en-US" altLang="ko-KR" sz="800" smtClean="0"/>
              <a:t>logging local path disk1:/c-utm-2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domain-lookup</a:t>
            </a:r>
          </a:p>
          <a:p>
            <a:r>
              <a:rPr lang="en-US" altLang="ko-KR" sz="800" smtClean="0"/>
              <a:t>!         </a:t>
            </a:r>
          </a:p>
          <a:p>
            <a:r>
              <a:rPr lang="en-US" altLang="ko-KR" sz="800" smtClean="0"/>
              <a:t>spanning-tree mode rstp-vlan-bridge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offloading schedule all atomic</a:t>
            </a:r>
          </a:p>
          <a:p>
            <a:r>
              <a:rPr lang="en-US" altLang="ko-KR" sz="800" smtClean="0"/>
              <a:t>ip offloading reorder all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eth0</a:t>
            </a:r>
          </a:p>
          <a:p>
            <a:r>
              <a:rPr lang="en-US" altLang="ko-KR" sz="800" smtClean="0"/>
              <a:t> ip address 1.1.1.2/24</a:t>
            </a:r>
          </a:p>
          <a:p>
            <a:r>
              <a:rPr lang="en-US" altLang="ko-KR" sz="800" smtClean="0"/>
              <a:t> nccsp 4 230.0.0.1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eth1</a:t>
            </a:r>
          </a:p>
          <a:p>
            <a:r>
              <a:rPr lang="en-US" altLang="ko-KR" sz="800" smtClean="0"/>
              <a:t> ip address 10.10.10.2/24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eth2</a:t>
            </a:r>
          </a:p>
          <a:p>
            <a:r>
              <a:rPr lang="en-US" altLang="ko-KR" sz="800" smtClean="0"/>
              <a:t> ip address 90.90.90.5/30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eth3</a:t>
            </a:r>
          </a:p>
          <a:p>
            <a:r>
              <a:rPr lang="en-US" altLang="ko-KR" sz="800" smtClean="0"/>
              <a:t> ip address dhcp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lo</a:t>
            </a:r>
          </a:p>
          <a:p>
            <a:r>
              <a:rPr lang="en-US" altLang="ko-KR" sz="800" smtClean="0"/>
              <a:t> ip address 127.0.0.1/8</a:t>
            </a:r>
          </a:p>
          <a:p>
            <a:r>
              <a:rPr lang="en-US" altLang="ko-KR" sz="800" smtClean="0"/>
              <a:t> ipv6 address ::1/128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eix0</a:t>
            </a:r>
          </a:p>
          <a:p>
            <a:r>
              <a:rPr lang="en-US" altLang="ko-KR" sz="800" smtClean="0"/>
              <a:t> eix source eth2</a:t>
            </a:r>
          </a:p>
          <a:p>
            <a:r>
              <a:rPr lang="en-US" altLang="ko-KR" sz="800" smtClean="0"/>
              <a:t> ip address 172.28.1.2/24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router ospf</a:t>
            </a:r>
          </a:p>
          <a:p>
            <a:r>
              <a:rPr lang="en-US" altLang="ko-KR" sz="800" smtClean="0"/>
              <a:t> redistribute static</a:t>
            </a:r>
          </a:p>
          <a:p>
            <a:r>
              <a:rPr lang="en-US" altLang="ko-KR" sz="800" smtClean="0"/>
              <a:t> network 10.10.10.0/24 area 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route policy 10 table 10 source eth2 90.90.90.6 eth2</a:t>
            </a:r>
          </a:p>
          <a:p>
            <a:r>
              <a:rPr lang="en-US" altLang="ko-KR" sz="800" smtClean="0"/>
              <a:t>!         </a:t>
            </a:r>
          </a:p>
          <a:p>
            <a:r>
              <a:rPr lang="en-US" altLang="ko-KR" sz="800" smtClean="0"/>
              <a:t>ip route 192.168.1.0/24 172.28.1.11</a:t>
            </a:r>
          </a:p>
          <a:p>
            <a:r>
              <a:rPr lang="en-US" altLang="ko-KR" sz="800" smtClean="0"/>
              <a:t>ip route 192.168.2.0/24 172.28.1.12</a:t>
            </a:r>
          </a:p>
          <a:p>
            <a:r>
              <a:rPr lang="en-US" altLang="ko-KR" sz="800" smtClean="0"/>
              <a:t>ip route 192.168.3.0/24 172.28.1.13</a:t>
            </a:r>
          </a:p>
          <a:p>
            <a:r>
              <a:rPr lang="en-US" altLang="ko-KR" sz="800" smtClean="0"/>
              <a:t>ip route 192.168.4.0/24 172.28.1.14</a:t>
            </a:r>
          </a:p>
          <a:p>
            <a:r>
              <a:rPr lang="en-US" altLang="ko-KR" sz="800" smtClean="0"/>
              <a:t>ip route 192.168.5.0/24 172.28.1.15</a:t>
            </a:r>
          </a:p>
          <a:p>
            <a:r>
              <a:rPr lang="en-US" altLang="ko-KR" sz="800" smtClean="0"/>
              <a:t>ip route 192.168.6.0/24 172.28.1.16</a:t>
            </a:r>
          </a:p>
          <a:p>
            <a:r>
              <a:rPr lang="en-US" altLang="ko-KR" sz="800" smtClean="0"/>
              <a:t>ip route 192.168.7.0/24 172.28.1.17</a:t>
            </a:r>
          </a:p>
          <a:p>
            <a:r>
              <a:rPr lang="en-US" altLang="ko-KR" sz="800" smtClean="0"/>
              <a:t>ip route 192.168.8.0/24 172.28.1.18</a:t>
            </a:r>
          </a:p>
          <a:p>
            <a:r>
              <a:rPr lang="en-US" altLang="ko-KR" sz="800" smtClean="0"/>
              <a:t>ip route 192.168.9.0/24 172.28.1.19</a:t>
            </a:r>
          </a:p>
          <a:p>
            <a:r>
              <a:rPr lang="en-US" altLang="ko-KR" sz="800" smtClean="0"/>
              <a:t>ip route 192.168.10.0/24 172.28.1.20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http port 17877</a:t>
            </a:r>
          </a:p>
          <a:p>
            <a:r>
              <a:rPr lang="en-US" altLang="ko-KR" sz="800" smtClean="0"/>
              <a:t>ip http server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security parameters</a:t>
            </a:r>
          </a:p>
          <a:p>
            <a:r>
              <a:rPr lang="en-US" altLang="ko-KR" sz="800" smtClean="0"/>
              <a:t> remote-secret branch-vpn id-type fqdn id b-utm-1</a:t>
            </a:r>
          </a:p>
          <a:p>
            <a:r>
              <a:rPr lang="en-US" altLang="ko-KR" sz="800" smtClean="0"/>
              <a:t> remote-secret branch-vpn id-type fqdn id b-utm-10</a:t>
            </a:r>
          </a:p>
          <a:p>
            <a:r>
              <a:rPr lang="en-US" altLang="ko-KR" sz="800" smtClean="0"/>
              <a:t> remote-secret branch-vpn id-type fqdn id b-utm-2</a:t>
            </a:r>
          </a:p>
          <a:p>
            <a:r>
              <a:rPr lang="en-US" altLang="ko-KR" sz="800" smtClean="0"/>
              <a:t> remote-secret branch-vpn id-type fqdn id b-utm-3</a:t>
            </a:r>
          </a:p>
          <a:p>
            <a:r>
              <a:rPr lang="en-US" altLang="ko-KR" sz="800" smtClean="0"/>
              <a:t> remote-secret branch-vpn id-type fqdn id b-utm-4</a:t>
            </a:r>
          </a:p>
          <a:p>
            <a:r>
              <a:rPr lang="en-US" altLang="ko-KR" sz="800" smtClean="0"/>
              <a:t> remote-secret branch-vpn id-type fqdn id b-utm-5</a:t>
            </a:r>
          </a:p>
          <a:p>
            <a:r>
              <a:rPr lang="en-US" altLang="ko-KR" sz="800" smtClean="0"/>
              <a:t> remote-secret branch-vpn id-type fqdn id b-utm-6</a:t>
            </a:r>
          </a:p>
          <a:p>
            <a:r>
              <a:rPr lang="en-US" altLang="ko-KR" sz="800" smtClean="0"/>
              <a:t> remote-secret branch-vpn id-type fqdn id b-utm-7</a:t>
            </a:r>
          </a:p>
          <a:p>
            <a:r>
              <a:rPr lang="en-US" altLang="ko-KR" sz="800" smtClean="0"/>
              <a:t> remote-secret branch-vpn id-type fqdn id b-utm-8</a:t>
            </a:r>
          </a:p>
          <a:p>
            <a:r>
              <a:rPr lang="en-US" altLang="ko-KR" sz="800" smtClean="0"/>
              <a:t> remote-secret branch-vpn id-type fqdn id b-utm-9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crypto tunnel center</a:t>
            </a:r>
          </a:p>
          <a:p>
            <a:r>
              <a:rPr lang="en-US" altLang="ko-KR" sz="800" smtClean="0"/>
              <a:t> priority 255</a:t>
            </a:r>
          </a:p>
          <a:p>
            <a:r>
              <a:rPr lang="en-US" altLang="ko-KR" sz="800" smtClean="0"/>
              <a:t> local-identity fqdn c-utm-2</a:t>
            </a:r>
          </a:p>
          <a:p>
            <a:r>
              <a:rPr lang="en-US" altLang="ko-KR" sz="800" smtClean="0"/>
              <a:t> local-secret center-vpn</a:t>
            </a:r>
          </a:p>
          <a:p>
            <a:r>
              <a:rPr lang="en-US" altLang="ko-KR" sz="800" smtClean="0"/>
              <a:t> ipsec-mode transport</a:t>
            </a:r>
          </a:p>
          <a:p>
            <a:r>
              <a:rPr lang="en-US" altLang="ko-KR" sz="800" smtClean="0"/>
              <a:t> source interface eth2</a:t>
            </a:r>
          </a:p>
          <a:p>
            <a:r>
              <a:rPr lang="en-US" altLang="ko-KR" sz="800" smtClean="0"/>
              <a:t> destination any</a:t>
            </a:r>
          </a:p>
          <a:p>
            <a:r>
              <a:rPr lang="en-US" altLang="ko-KR" sz="800" smtClean="0"/>
              <a:t> protocol etherip</a:t>
            </a:r>
          </a:p>
          <a:p>
            <a:r>
              <a:rPr lang="en-US" altLang="ko-KR" sz="800" smtClean="0"/>
              <a:t> enable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rule 10</a:t>
            </a:r>
          </a:p>
          <a:p>
            <a:r>
              <a:rPr lang="en-US" altLang="ko-KR" sz="800" smtClean="0"/>
              <a:t> source interface eth2</a:t>
            </a:r>
          </a:p>
          <a:p>
            <a:r>
              <a:rPr lang="en-US" altLang="ko-KR" sz="800" smtClean="0"/>
              <a:t> destination any</a:t>
            </a:r>
          </a:p>
          <a:p>
            <a:r>
              <a:rPr lang="en-US" altLang="ko-KR" sz="800" smtClean="0"/>
              <a:t> protocol udp sport any dport eq 500</a:t>
            </a:r>
          </a:p>
          <a:p>
            <a:r>
              <a:rPr lang="en-US" altLang="ko-KR" sz="800" smtClean="0"/>
              <a:t> protocol esp</a:t>
            </a:r>
          </a:p>
          <a:p>
            <a:r>
              <a:rPr lang="en-US" altLang="ko-KR" sz="800" smtClean="0"/>
              <a:t> policy pass</a:t>
            </a:r>
          </a:p>
          <a:p>
            <a:r>
              <a:rPr lang="en-US" altLang="ko-KR" sz="800" smtClean="0"/>
              <a:t> enable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rule 999</a:t>
            </a:r>
          </a:p>
          <a:p>
            <a:r>
              <a:rPr lang="en-US" altLang="ko-KR" sz="800" smtClean="0"/>
              <a:t> source any</a:t>
            </a:r>
          </a:p>
          <a:p>
            <a:r>
              <a:rPr lang="en-US" altLang="ko-KR" sz="800" smtClean="0"/>
              <a:t> destination any</a:t>
            </a:r>
          </a:p>
          <a:p>
            <a:r>
              <a:rPr lang="en-US" altLang="ko-KR" sz="800" smtClean="0"/>
              <a:t> policy pass</a:t>
            </a:r>
          </a:p>
          <a:p>
            <a:r>
              <a:rPr lang="en-US" altLang="ko-KR" sz="800" smtClean="0"/>
              <a:t> enable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line con 0</a:t>
            </a:r>
          </a:p>
          <a:p>
            <a:r>
              <a:rPr lang="en-US" altLang="ko-KR" sz="800" smtClean="0"/>
              <a:t>line vty</a:t>
            </a:r>
          </a:p>
          <a:p>
            <a:r>
              <a:rPr lang="en-US" altLang="ko-KR" sz="800" smtClean="0"/>
              <a:t> no login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end</a:t>
            </a:r>
            <a:endParaRPr lang="ko-KR" altLang="en-US" sz="80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실습 구성도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DHCP-Router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장비 설정 정보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214423"/>
            <a:ext cx="8358246" cy="513986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800" smtClean="0"/>
              <a:t>DHCP-Router# sh run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hostname DHCP-Router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domain-lookup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spanning-tree mode rstp-vlan-bridge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offloading schedule all atomic</a:t>
            </a:r>
          </a:p>
          <a:p>
            <a:r>
              <a:rPr lang="en-US" altLang="ko-KR" sz="800" smtClean="0"/>
              <a:t>ip offloading reorder all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eth0</a:t>
            </a:r>
          </a:p>
          <a:p>
            <a:r>
              <a:rPr lang="en-US" altLang="ko-KR" sz="800" smtClean="0"/>
              <a:t> ip address 40.40.40.254/24</a:t>
            </a:r>
          </a:p>
          <a:p>
            <a:r>
              <a:rPr lang="en-US" altLang="ko-KR" sz="800" smtClean="0"/>
              <a:t> ip address 50.50.50.254/24 secondary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eth1</a:t>
            </a:r>
          </a:p>
          <a:p>
            <a:r>
              <a:rPr lang="en-US" altLang="ko-KR" sz="800" smtClean="0"/>
              <a:t> ip address 90.90.90.2/30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eth2</a:t>
            </a:r>
          </a:p>
          <a:p>
            <a:r>
              <a:rPr lang="en-US" altLang="ko-KR" sz="800" smtClean="0"/>
              <a:t> ip address 90.90.90.6/30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eth3</a:t>
            </a:r>
          </a:p>
          <a:p>
            <a:r>
              <a:rPr lang="en-US" altLang="ko-KR" sz="800" smtClean="0"/>
              <a:t> ip address dhcp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lo</a:t>
            </a:r>
          </a:p>
          <a:p>
            <a:r>
              <a:rPr lang="en-US" altLang="ko-KR" sz="800" smtClean="0"/>
              <a:t> ip address 127.0.0.1/8</a:t>
            </a:r>
          </a:p>
          <a:p>
            <a:r>
              <a:rPr lang="en-US" altLang="ko-KR" sz="800" smtClean="0"/>
              <a:t> ipv6 address ::1/128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eix0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lan1</a:t>
            </a:r>
          </a:p>
          <a:p>
            <a:r>
              <a:rPr lang="en-US" altLang="ko-KR" sz="800" smtClean="0"/>
              <a:t> switchport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lan2</a:t>
            </a:r>
          </a:p>
          <a:p>
            <a:r>
              <a:rPr lang="en-US" altLang="ko-KR" sz="800" smtClean="0"/>
              <a:t> switchport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lan3</a:t>
            </a:r>
          </a:p>
          <a:p>
            <a:r>
              <a:rPr lang="en-US" altLang="ko-KR" sz="800" smtClean="0"/>
              <a:t> switchport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lan4</a:t>
            </a:r>
          </a:p>
          <a:p>
            <a:r>
              <a:rPr lang="en-US" altLang="ko-KR" sz="800" smtClean="0"/>
              <a:t> switchport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vlan0.1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route 0.0.0.0/0 eth3 dhcp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         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rule 10000</a:t>
            </a:r>
          </a:p>
          <a:p>
            <a:r>
              <a:rPr lang="en-US" altLang="ko-KR" sz="800" smtClean="0"/>
              <a:t> source any</a:t>
            </a:r>
          </a:p>
          <a:p>
            <a:r>
              <a:rPr lang="en-US" altLang="ko-KR" sz="800" smtClean="0"/>
              <a:t> destination any</a:t>
            </a:r>
          </a:p>
          <a:p>
            <a:r>
              <a:rPr lang="en-US" altLang="ko-KR" sz="800" smtClean="0"/>
              <a:t> policy pass</a:t>
            </a:r>
          </a:p>
          <a:p>
            <a:r>
              <a:rPr lang="en-US" altLang="ko-KR" sz="800" smtClean="0"/>
              <a:t> enable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nat 100</a:t>
            </a:r>
          </a:p>
          <a:p>
            <a:r>
              <a:rPr lang="en-US" altLang="ko-KR" sz="800" smtClean="0"/>
              <a:t> source 40.40.40.0/24</a:t>
            </a:r>
          </a:p>
          <a:p>
            <a:r>
              <a:rPr lang="en-US" altLang="ko-KR" sz="800" smtClean="0"/>
              <a:t> source 50.50.50.0/24</a:t>
            </a:r>
          </a:p>
          <a:p>
            <a:r>
              <a:rPr lang="en-US" altLang="ko-KR" sz="800" smtClean="0"/>
              <a:t> destination any</a:t>
            </a:r>
          </a:p>
          <a:p>
            <a:r>
              <a:rPr lang="en-US" altLang="ko-KR" sz="800" smtClean="0"/>
              <a:t> nat source eth3 auto</a:t>
            </a:r>
          </a:p>
          <a:p>
            <a:r>
              <a:rPr lang="en-US" altLang="ko-KR" sz="800" smtClean="0"/>
              <a:t> enable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dhcp pool dhcp</a:t>
            </a:r>
          </a:p>
          <a:p>
            <a:r>
              <a:rPr lang="en-US" altLang="ko-KR" sz="800" smtClean="0"/>
              <a:t> network 40.40.40.0 255.255.255.0</a:t>
            </a:r>
          </a:p>
          <a:p>
            <a:r>
              <a:rPr lang="en-US" altLang="ko-KR" sz="800" smtClean="0"/>
              <a:t> range 40.40.40.1 40.40.40.100</a:t>
            </a:r>
          </a:p>
          <a:p>
            <a:r>
              <a:rPr lang="en-US" altLang="ko-KR" sz="800" smtClean="0"/>
              <a:t> dns-server 168.126.63.1</a:t>
            </a:r>
          </a:p>
          <a:p>
            <a:r>
              <a:rPr lang="en-US" altLang="ko-KR" sz="800" smtClean="0"/>
              <a:t> dns-server 168.126.63.2</a:t>
            </a:r>
          </a:p>
          <a:p>
            <a:r>
              <a:rPr lang="en-US" altLang="ko-KR" sz="800" smtClean="0"/>
              <a:t> default-router 40.40.40.254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dhcp server eth0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line con 0</a:t>
            </a:r>
          </a:p>
          <a:p>
            <a:r>
              <a:rPr lang="en-US" altLang="ko-KR" sz="800" smtClean="0"/>
              <a:t>line vty</a:t>
            </a:r>
          </a:p>
          <a:p>
            <a:r>
              <a:rPr lang="en-US" altLang="ko-KR" sz="800" smtClean="0"/>
              <a:t> no login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end</a:t>
            </a:r>
            <a:endParaRPr lang="ko-KR" altLang="en-US" sz="8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실습 구성도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L3-SWITCH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장비 설정 정보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214423"/>
            <a:ext cx="8358246" cy="513986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800" smtClean="0"/>
              <a:t>L3-SWITCH# sh run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hostname L3-SWITCH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domain-lookup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spanning-tree mode rstp-vlan-bridge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offloading schedule all atomic</a:t>
            </a:r>
          </a:p>
          <a:p>
            <a:r>
              <a:rPr lang="en-US" altLang="ko-KR" sz="800" smtClean="0"/>
              <a:t>ip offloading reorder all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eth0</a:t>
            </a:r>
          </a:p>
          <a:p>
            <a:r>
              <a:rPr lang="en-US" altLang="ko-KR" sz="800" smtClean="0"/>
              <a:t> ip address 10.10.10.254/24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eth1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eth2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eth3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lo</a:t>
            </a:r>
          </a:p>
          <a:p>
            <a:r>
              <a:rPr lang="en-US" altLang="ko-KR" sz="800" smtClean="0"/>
              <a:t> ip address 127.0.0.1/8</a:t>
            </a:r>
          </a:p>
          <a:p>
            <a:r>
              <a:rPr lang="en-US" altLang="ko-KR" sz="800" smtClean="0"/>
              <a:t> ipv6 address ::1/128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eix0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lan1</a:t>
            </a:r>
          </a:p>
          <a:p>
            <a:r>
              <a:rPr lang="en-US" altLang="ko-KR" sz="800" smtClean="0"/>
              <a:t> switchport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lan2</a:t>
            </a:r>
          </a:p>
          <a:p>
            <a:r>
              <a:rPr lang="en-US" altLang="ko-KR" sz="800" smtClean="0"/>
              <a:t> switchport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lan3</a:t>
            </a:r>
          </a:p>
          <a:p>
            <a:r>
              <a:rPr lang="en-US" altLang="ko-KR" sz="800" smtClean="0"/>
              <a:t> switchport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lan4</a:t>
            </a:r>
          </a:p>
          <a:p>
            <a:r>
              <a:rPr lang="en-US" altLang="ko-KR" sz="800" smtClean="0"/>
              <a:t> switchport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interface vlan0.1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router ospf 100</a:t>
            </a:r>
          </a:p>
          <a:p>
            <a:r>
              <a:rPr lang="en-US" altLang="ko-KR" sz="800" smtClean="0"/>
              <a:t> network 10.10.10.0/24 area 0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         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ip rule 10000</a:t>
            </a:r>
          </a:p>
          <a:p>
            <a:r>
              <a:rPr lang="en-US" altLang="ko-KR" sz="800" smtClean="0"/>
              <a:t> source any</a:t>
            </a:r>
          </a:p>
          <a:p>
            <a:r>
              <a:rPr lang="en-US" altLang="ko-KR" sz="800" smtClean="0"/>
              <a:t> destination any</a:t>
            </a:r>
          </a:p>
          <a:p>
            <a:r>
              <a:rPr lang="en-US" altLang="ko-KR" sz="800" smtClean="0"/>
              <a:t> policy pass</a:t>
            </a:r>
          </a:p>
          <a:p>
            <a:r>
              <a:rPr lang="en-US" altLang="ko-KR" sz="800" smtClean="0"/>
              <a:t> enable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line con 0</a:t>
            </a:r>
          </a:p>
          <a:p>
            <a:r>
              <a:rPr lang="en-US" altLang="ko-KR" sz="800" smtClean="0"/>
              <a:t>line vty</a:t>
            </a:r>
          </a:p>
          <a:p>
            <a:r>
              <a:rPr lang="en-US" altLang="ko-KR" sz="800" smtClean="0"/>
              <a:t> no login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!</a:t>
            </a:r>
          </a:p>
          <a:p>
            <a:r>
              <a:rPr lang="en-US" altLang="ko-KR" sz="800" smtClean="0"/>
              <a:t>end</a:t>
            </a:r>
            <a:endParaRPr lang="ko-KR" altLang="en-US" sz="80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실습 구성도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680829" y="1714488"/>
            <a:ext cx="3462807" cy="4298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3.1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콘솔 연결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3.2 CLI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명령어 사용법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3.3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원격접속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Telnet, SSH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연결 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원격접속 허용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3.4 WebUI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6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HTTP, HTTPS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접속 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WebUI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사용법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ea typeface="+mn-ea"/>
                <a:cs typeface="Arial" charset="0"/>
              </a:rPr>
              <a:t>3.5 </a:t>
            </a:r>
            <a:r>
              <a:rPr kumimoji="0" lang="ko-KR" altLang="en-US" b="1" smtClean="0">
                <a:latin typeface="+mn-ea"/>
                <a:ea typeface="+mn-ea"/>
                <a:cs typeface="Arial" charset="0"/>
              </a:rPr>
              <a:t>실습 교육</a:t>
            </a:r>
            <a:endParaRPr kumimoji="0" lang="en-US" altLang="ko-KR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1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2</a:t>
            </a:r>
            <a:endParaRPr kumimoji="0" lang="en-US" altLang="ko-KR" sz="1400" b="1">
              <a:latin typeface="+mn-ea"/>
              <a:ea typeface="+mn-ea"/>
              <a:cs typeface="Arial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Chapter 4. </a:t>
            </a:r>
            <a:r>
              <a:rPr kumimoji="0" lang="ko-KR" altLang="en-US" sz="2800" smtClean="0">
                <a:latin typeface="HY견고딕" pitchFamily="18" charset="-127"/>
                <a:ea typeface="HY견고딕" pitchFamily="18" charset="-127"/>
              </a:rPr>
              <a:t>시스템 접속 및 설정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콘솔 연결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0930" y="1214422"/>
            <a:ext cx="5572165" cy="5572140"/>
            <a:chOff x="80930" y="1214422"/>
            <a:chExt cx="5572165" cy="557214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0930" y="1214422"/>
              <a:ext cx="5562640" cy="5572140"/>
            </a:xfrm>
            <a:prstGeom prst="roundRect">
              <a:avLst>
                <a:gd name="adj" fmla="val 3556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89287" y="1214422"/>
              <a:ext cx="5563808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Console connection(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콘솔 연결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9" name="그림 24" descr="1400fro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357430"/>
            <a:ext cx="3000396" cy="374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25" descr="1400fro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5357826"/>
            <a:ext cx="3143272" cy="6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26" descr="1400front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3286124"/>
            <a:ext cx="3105177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4143380"/>
            <a:ext cx="31384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2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7686" y="3643314"/>
            <a:ext cx="914400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자유형 13"/>
          <p:cNvSpPr/>
          <p:nvPr/>
        </p:nvSpPr>
        <p:spPr>
          <a:xfrm>
            <a:off x="2914650" y="2609850"/>
            <a:ext cx="1609725" cy="1609725"/>
          </a:xfrm>
          <a:custGeom>
            <a:avLst/>
            <a:gdLst>
              <a:gd name="connsiteX0" fmla="*/ 0 w 1609725"/>
              <a:gd name="connsiteY0" fmla="*/ 0 h 1609725"/>
              <a:gd name="connsiteX1" fmla="*/ 1085850 w 1609725"/>
              <a:gd name="connsiteY1" fmla="*/ 257175 h 1609725"/>
              <a:gd name="connsiteX2" fmla="*/ 1285875 w 1609725"/>
              <a:gd name="connsiteY2" fmla="*/ 1390650 h 1609725"/>
              <a:gd name="connsiteX3" fmla="*/ 1609725 w 1609725"/>
              <a:gd name="connsiteY3" fmla="*/ 15716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09725">
                <a:moveTo>
                  <a:pt x="0" y="0"/>
                </a:moveTo>
                <a:cubicBezTo>
                  <a:pt x="435769" y="12700"/>
                  <a:pt x="871538" y="25400"/>
                  <a:pt x="1085850" y="257175"/>
                </a:cubicBezTo>
                <a:cubicBezTo>
                  <a:pt x="1300162" y="488950"/>
                  <a:pt x="1198563" y="1171575"/>
                  <a:pt x="1285875" y="1390650"/>
                </a:cubicBezTo>
                <a:cubicBezTo>
                  <a:pt x="1373188" y="1609725"/>
                  <a:pt x="1491456" y="1590675"/>
                  <a:pt x="1609725" y="1571625"/>
                </a:cubicBezTo>
              </a:path>
            </a:pathLst>
          </a:cu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2400300" y="3495675"/>
            <a:ext cx="2066925" cy="704850"/>
          </a:xfrm>
          <a:custGeom>
            <a:avLst/>
            <a:gdLst>
              <a:gd name="connsiteX0" fmla="*/ 0 w 2066925"/>
              <a:gd name="connsiteY0" fmla="*/ 0 h 704850"/>
              <a:gd name="connsiteX1" fmla="*/ 457200 w 2066925"/>
              <a:gd name="connsiteY1" fmla="*/ 419100 h 704850"/>
              <a:gd name="connsiteX2" fmla="*/ 1352550 w 2066925"/>
              <a:gd name="connsiteY2" fmla="*/ 323850 h 704850"/>
              <a:gd name="connsiteX3" fmla="*/ 1619250 w 2066925"/>
              <a:gd name="connsiteY3" fmla="*/ 628650 h 704850"/>
              <a:gd name="connsiteX4" fmla="*/ 2066925 w 2066925"/>
              <a:gd name="connsiteY4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6925" h="704850">
                <a:moveTo>
                  <a:pt x="0" y="0"/>
                </a:moveTo>
                <a:cubicBezTo>
                  <a:pt x="115887" y="182562"/>
                  <a:pt x="231775" y="365125"/>
                  <a:pt x="457200" y="419100"/>
                </a:cubicBezTo>
                <a:cubicBezTo>
                  <a:pt x="682625" y="473075"/>
                  <a:pt x="1158875" y="288925"/>
                  <a:pt x="1352550" y="323850"/>
                </a:cubicBezTo>
                <a:cubicBezTo>
                  <a:pt x="1546225" y="358775"/>
                  <a:pt x="1500188" y="565150"/>
                  <a:pt x="1619250" y="628650"/>
                </a:cubicBezTo>
                <a:cubicBezTo>
                  <a:pt x="1738312" y="692150"/>
                  <a:pt x="1902618" y="698500"/>
                  <a:pt x="2066925" y="704850"/>
                </a:cubicBezTo>
              </a:path>
            </a:pathLst>
          </a:cu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616075" y="4165600"/>
            <a:ext cx="2879725" cy="1006475"/>
          </a:xfrm>
          <a:custGeom>
            <a:avLst/>
            <a:gdLst>
              <a:gd name="connsiteX0" fmla="*/ 22225 w 2879725"/>
              <a:gd name="connsiteY0" fmla="*/ 539750 h 1006475"/>
              <a:gd name="connsiteX1" fmla="*/ 327025 w 2879725"/>
              <a:gd name="connsiteY1" fmla="*/ 939800 h 1006475"/>
              <a:gd name="connsiteX2" fmla="*/ 1984375 w 2879725"/>
              <a:gd name="connsiteY2" fmla="*/ 873125 h 1006475"/>
              <a:gd name="connsiteX3" fmla="*/ 2384425 w 2879725"/>
              <a:gd name="connsiteY3" fmla="*/ 139700 h 1006475"/>
              <a:gd name="connsiteX4" fmla="*/ 2879725 w 2879725"/>
              <a:gd name="connsiteY4" fmla="*/ 34925 h 100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9725" h="1006475">
                <a:moveTo>
                  <a:pt x="22225" y="539750"/>
                </a:moveTo>
                <a:cubicBezTo>
                  <a:pt x="11112" y="711993"/>
                  <a:pt x="0" y="884237"/>
                  <a:pt x="327025" y="939800"/>
                </a:cubicBezTo>
                <a:cubicBezTo>
                  <a:pt x="654050" y="995363"/>
                  <a:pt x="1641475" y="1006475"/>
                  <a:pt x="1984375" y="873125"/>
                </a:cubicBezTo>
                <a:cubicBezTo>
                  <a:pt x="2327275" y="739775"/>
                  <a:pt x="2235200" y="279400"/>
                  <a:pt x="2384425" y="139700"/>
                </a:cubicBezTo>
                <a:cubicBezTo>
                  <a:pt x="2533650" y="0"/>
                  <a:pt x="2706687" y="17462"/>
                  <a:pt x="2879725" y="34925"/>
                </a:cubicBezTo>
              </a:path>
            </a:pathLst>
          </a:cu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602377" y="4110445"/>
            <a:ext cx="2847703" cy="2393407"/>
          </a:xfrm>
          <a:custGeom>
            <a:avLst/>
            <a:gdLst>
              <a:gd name="connsiteX0" fmla="*/ 0 w 2847703"/>
              <a:gd name="connsiteY0" fmla="*/ 1785258 h 2393407"/>
              <a:gd name="connsiteX1" fmla="*/ 478972 w 2847703"/>
              <a:gd name="connsiteY1" fmla="*/ 2151018 h 2393407"/>
              <a:gd name="connsiteX2" fmla="*/ 2090057 w 2847703"/>
              <a:gd name="connsiteY2" fmla="*/ 2090058 h 2393407"/>
              <a:gd name="connsiteX3" fmla="*/ 2377440 w 2847703"/>
              <a:gd name="connsiteY3" fmla="*/ 330926 h 2393407"/>
              <a:gd name="connsiteX4" fmla="*/ 2847703 w 2847703"/>
              <a:gd name="connsiteY4" fmla="*/ 104504 h 2393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7703" h="2393407">
                <a:moveTo>
                  <a:pt x="0" y="1785258"/>
                </a:moveTo>
                <a:cubicBezTo>
                  <a:pt x="65314" y="1942738"/>
                  <a:pt x="130629" y="2100218"/>
                  <a:pt x="478972" y="2151018"/>
                </a:cubicBezTo>
                <a:cubicBezTo>
                  <a:pt x="827315" y="2201818"/>
                  <a:pt x="1773646" y="2393407"/>
                  <a:pt x="2090057" y="2090058"/>
                </a:cubicBezTo>
                <a:cubicBezTo>
                  <a:pt x="2406468" y="1786709"/>
                  <a:pt x="2251166" y="661852"/>
                  <a:pt x="2377440" y="330926"/>
                </a:cubicBezTo>
                <a:cubicBezTo>
                  <a:pt x="2503714" y="0"/>
                  <a:pt x="2675708" y="52252"/>
                  <a:pt x="2847703" y="104504"/>
                </a:cubicBezTo>
              </a:path>
            </a:pathLst>
          </a:cu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5777737" y="1214422"/>
            <a:ext cx="3248467" cy="2928958"/>
            <a:chOff x="5777979" y="1571612"/>
            <a:chExt cx="3248467" cy="292895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777979" y="1571612"/>
              <a:ext cx="3240000" cy="2928958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80000"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180000"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1"/>
              <a:r>
                <a:rPr lang="en-US" smtClean="0">
                  <a:solidFill>
                    <a:srgbClr val="C00000"/>
                  </a:solidFill>
                </a:rPr>
                <a:t>115200 baud</a:t>
              </a:r>
            </a:p>
            <a:p>
              <a:pPr lvl="1"/>
              <a:r>
                <a:rPr lang="en-US" smtClean="0"/>
                <a:t>8 data bits</a:t>
              </a:r>
            </a:p>
            <a:p>
              <a:pPr lvl="1"/>
              <a:r>
                <a:rPr lang="en-US" smtClean="0"/>
                <a:t>no parity</a:t>
              </a:r>
            </a:p>
            <a:p>
              <a:pPr lvl="1"/>
              <a:r>
                <a:rPr lang="en-US" smtClean="0"/>
                <a:t>1 stop bit</a:t>
              </a:r>
            </a:p>
            <a:p>
              <a:pPr lvl="1"/>
              <a:r>
                <a:rPr lang="en-US" smtClean="0"/>
                <a:t>no flow control</a:t>
              </a:r>
              <a:endParaRPr lang="en-US"/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5786446" y="1571612"/>
              <a:ext cx="324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 Console Setup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CLI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사용법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CLI Mode</a:t>
            </a:r>
          </a:p>
        </p:txBody>
      </p:sp>
      <p:grpSp>
        <p:nvGrpSpPr>
          <p:cNvPr id="2" name="그룹 5"/>
          <p:cNvGrpSpPr/>
          <p:nvPr/>
        </p:nvGrpSpPr>
        <p:grpSpPr>
          <a:xfrm>
            <a:off x="214282" y="1214422"/>
            <a:ext cx="4324380" cy="5143536"/>
            <a:chOff x="4605338" y="1428736"/>
            <a:chExt cx="4324380" cy="514353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605338" y="1428736"/>
              <a:ext cx="4320000" cy="5143536"/>
            </a:xfrm>
            <a:prstGeom prst="roundRect">
              <a:avLst>
                <a:gd name="adj" fmla="val 4608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Setting interval between checks to 0 seconds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ZINIT[217]: logd will be started</a:t>
              </a: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Please press Enter to activate this console.</a:t>
              </a: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NexG VOS Software, Version 4.2 08/03/09 08:06:18 </a:t>
              </a: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vforce# ?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Exec commands: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boot         Select boot process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cat          Concatenate files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cd           Change directory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clear        Reset functions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clock        clock setting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configure    Enter configuration mode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copy         Copy one file from another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crypto       Cryptographic module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debug        Debugging functions (see also 'undebug')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delete       Delete a file or a directory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df           Report file system disk space usage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disable      Turn off privileged mode command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dot1x        IEEE 802.1X Port-Based Access Control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du           Estimate file system usage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enable       Turn on privileged mode command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exit         End current mode and down to previous mode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--More-- </a:t>
              </a: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Global Mode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6" name="그룹 5"/>
          <p:cNvGrpSpPr/>
          <p:nvPr/>
        </p:nvGrpSpPr>
        <p:grpSpPr>
          <a:xfrm>
            <a:off x="4714876" y="1214422"/>
            <a:ext cx="4324380" cy="5143536"/>
            <a:chOff x="4605338" y="1428736"/>
            <a:chExt cx="4324380" cy="5143536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605338" y="1428736"/>
              <a:ext cx="4320000" cy="5143536"/>
            </a:xfrm>
            <a:prstGeom prst="roundRect">
              <a:avLst>
                <a:gd name="adj" fmla="val 4193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Setting interval between checks to 0 seconds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ZINIT[217]: logd will be started</a:t>
              </a: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Please press Enter to activate this console.</a:t>
              </a: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NexG VOS Software, Version 4.2 08/03/09 08:06:18 </a:t>
              </a:r>
            </a:p>
            <a:p>
              <a:pPr lvl="0">
                <a:defRPr/>
              </a:pPr>
              <a:endParaRPr lang="en-US" altLang="ko-KR" sz="11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vforce# configure terminal  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또는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conf t</a:t>
              </a:r>
            </a:p>
            <a:p>
              <a:pPr lvl="0">
                <a:defRPr/>
              </a:pP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 (config)# ?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Configure commands: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access-list        Add an access list entry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appgw              Application level gateway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archive            Enter configuration archive mode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arp                Address Resolution Protocol (ARP)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auth-mac           IPI MAC-Based Authentication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banner             Define a login banner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bridge             Bridge group commands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bypass             Bypass Function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checksum           OS Files checksum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clock              Time-of-day clock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crypto             Cryptographic module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cvlan              Configure C-VLAN parameters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debug              Debugging functions (see also 'undebug')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dot1x              IEEE 802.1X Port-Based Access Control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enable             Modify enable password parameters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exit               End current mode and down to previous mode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--More-- </a:t>
              </a: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Config Mode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5" name="모서리가 둥근 사각형 설명선 34"/>
          <p:cNvSpPr/>
          <p:nvPr/>
        </p:nvSpPr>
        <p:spPr>
          <a:xfrm>
            <a:off x="1285852" y="2928934"/>
            <a:ext cx="2714644" cy="285752"/>
          </a:xfrm>
          <a:prstGeom prst="wedgeRoundRectCallout">
            <a:avLst>
              <a:gd name="adj1" fmla="val -56417"/>
              <a:gd name="adj2" fmla="val 3027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시스템 상태 보기 및 기타 설정 모드</a:t>
            </a:r>
            <a:endParaRPr lang="en-US" altLang="ko-KR" sz="1200" b="1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34"/>
          <p:cNvSpPr/>
          <p:nvPr/>
        </p:nvSpPr>
        <p:spPr>
          <a:xfrm>
            <a:off x="6357950" y="3143248"/>
            <a:ext cx="1785950" cy="285752"/>
          </a:xfrm>
          <a:prstGeom prst="wedgeRoundRectCallout">
            <a:avLst>
              <a:gd name="adj1" fmla="val -58318"/>
              <a:gd name="adj2" fmla="val -2933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시스템 기능 설정 모드</a:t>
            </a:r>
            <a:endParaRPr lang="en-US" altLang="ko-KR" sz="1200" b="1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CLI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사용법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기본 설명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4282" y="1214422"/>
            <a:ext cx="4324380" cy="2357454"/>
            <a:chOff x="4605338" y="1428736"/>
            <a:chExt cx="4324380" cy="235745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605338" y="1428736"/>
              <a:ext cx="4320000" cy="2357454"/>
            </a:xfrm>
            <a:prstGeom prst="roundRect">
              <a:avLst>
                <a:gd name="adj" fmla="val 6902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show ?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access-list     List IP access lists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appgw           Application level gateway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archive         Archive config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arp             Address Resolution Protocol (ARP)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boot            Boot image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clock           show current time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dhcp            dhcp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- </a:t>
              </a:r>
              <a:r>
                <a:rPr lang="ko-KR" altLang="en-US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생략 </a:t>
              </a: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-</a:t>
              </a: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명령어 입력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05351" y="1214422"/>
            <a:ext cx="4324380" cy="2357454"/>
            <a:chOff x="4605338" y="1428736"/>
            <a:chExt cx="4324380" cy="23574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605338" y="1428736"/>
              <a:ext cx="4320000" cy="2357454"/>
            </a:xfrm>
            <a:prstGeom prst="roundRect">
              <a:avLst>
                <a:gd name="adj" fmla="val 6445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+mj-lt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+mj-lt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rPr>
                <a:t>vforce# configure ?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rPr>
                <a:t>  replace   Replace configure from archive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rPr>
                <a:t>  terminal  Configure from the terminal</a:t>
              </a:r>
            </a:p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+mj-lt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rPr>
                <a:t>vforce#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+mj-lt"/>
                  <a:ea typeface="Tahoma" pitchFamily="34" charset="0"/>
                  <a:cs typeface="Tahoma" pitchFamily="34" charset="0"/>
                </a:rPr>
                <a:t>configure te[TAB]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rPr>
                <a:t>vforce#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+mj-lt"/>
                  <a:ea typeface="Tahoma" pitchFamily="34" charset="0"/>
                  <a:cs typeface="Tahoma" pitchFamily="34" charset="0"/>
                </a:rPr>
                <a:t>configure terminal ?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rPr>
                <a:t>  &lt;cr&gt;</a:t>
              </a:r>
              <a:endParaRPr lang="en-US" altLang="ko-KR" sz="1100" smtClean="0">
                <a:solidFill>
                  <a:srgbClr val="000000"/>
                </a:solidFill>
                <a:latin typeface="+mj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+mj-lt"/>
                  <a:ea typeface="Tahoma" pitchFamily="34" charset="0"/>
                  <a:cs typeface="Tahoma" pitchFamily="34" charset="0"/>
                </a:rPr>
                <a:t>2. </a:t>
              </a:r>
              <a:r>
                <a:rPr lang="en-US" altLang="ko-KR" sz="1200" b="1" smtClean="0">
                  <a:latin typeface="+mj-lt"/>
                  <a:cs typeface="Tahoma" pitchFamily="34" charset="0"/>
                </a:rPr>
                <a:t> </a:t>
              </a:r>
              <a:r>
                <a:rPr lang="ko-KR" altLang="en-US" sz="1200" b="1" smtClean="0">
                  <a:latin typeface="+mj-lt"/>
                  <a:cs typeface="Tahoma" pitchFamily="34" charset="0"/>
                </a:rPr>
                <a:t>명령어 자동 완성 기능</a:t>
              </a:r>
              <a:endParaRPr lang="ko-KR" altLang="en-US" sz="1200" b="1">
                <a:latin typeface="+mj-lt"/>
                <a:cs typeface="Tahoma" pitchFamily="34" charset="0"/>
              </a:endParaRPr>
            </a:p>
          </p:txBody>
        </p:sp>
      </p:grpSp>
      <p:sp>
        <p:nvSpPr>
          <p:cNvPr id="17" name="모서리가 둥근 사각형 설명선 34"/>
          <p:cNvSpPr/>
          <p:nvPr/>
        </p:nvSpPr>
        <p:spPr>
          <a:xfrm>
            <a:off x="1571604" y="1643050"/>
            <a:ext cx="2571768" cy="428628"/>
          </a:xfrm>
          <a:prstGeom prst="wedgeRoundRectCallout">
            <a:avLst>
              <a:gd name="adj1" fmla="val -56417"/>
              <a:gd name="adj2" fmla="val 3027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명령어를 입력후 </a:t>
            </a:r>
            <a:r>
              <a:rPr lang="en-US" altLang="ko-KR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Space + </a:t>
            </a: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? </a:t>
            </a: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입력하면 실행 가능한 세부 항목 출력</a:t>
            </a:r>
            <a:r>
              <a:rPr lang="en-US" altLang="ko-KR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모서리가 둥근 사각형 설명선 34"/>
          <p:cNvSpPr/>
          <p:nvPr/>
        </p:nvSpPr>
        <p:spPr>
          <a:xfrm>
            <a:off x="7000892" y="2500306"/>
            <a:ext cx="2000264" cy="369900"/>
          </a:xfrm>
          <a:prstGeom prst="wedgeRoundRectCallout">
            <a:avLst>
              <a:gd name="adj1" fmla="val -56417"/>
              <a:gd name="adj2" fmla="val 3027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실행 명령어 약자를 입력후 </a:t>
            </a:r>
            <a:r>
              <a:rPr lang="en-US" altLang="ko-KR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TAB </a:t>
            </a: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실행시 명령어 자동 완성</a:t>
            </a:r>
            <a:r>
              <a:rPr lang="en-US" altLang="ko-KR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14282" y="3786190"/>
            <a:ext cx="4324380" cy="2500330"/>
            <a:chOff x="4605338" y="1428736"/>
            <a:chExt cx="4324380" cy="250033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605338" y="1428736"/>
              <a:ext cx="4320000" cy="2500330"/>
            </a:xfrm>
            <a:prstGeom prst="roundRect">
              <a:avLst>
                <a:gd name="adj" fmla="val 10712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vforce# configure terminal 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vforce(config)#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end [CTRL + z]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vforce# conf t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vforce(config)#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exit [CTRL + d]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vforce# 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show ip route 1.1.1.33 [CTRL + u]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</a:t>
              </a:r>
            </a:p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buFont typeface="Arial" charset="0"/>
                <a:buChar char="•"/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ea typeface="Tahoma" pitchFamily="34" charset="0"/>
                  <a:cs typeface="Tahoma" pitchFamily="34" charset="0"/>
                </a:rPr>
                <a:t> [CTRL + a] </a:t>
              </a:r>
              <a:r>
                <a:rPr lang="ko-KR" altLang="en-US" sz="1100" smtClean="0">
                  <a:solidFill>
                    <a:srgbClr val="000000"/>
                  </a:solidFill>
                  <a:ea typeface="Tahoma" pitchFamily="34" charset="0"/>
                  <a:cs typeface="Tahoma" pitchFamily="34" charset="0"/>
                </a:rPr>
                <a:t>현재줄의 제일 첫번째 글자로 이동</a:t>
              </a:r>
              <a:endParaRPr lang="en-US" altLang="ko-KR" sz="1100" smtClean="0">
                <a:solidFill>
                  <a:srgbClr val="000000"/>
                </a:solidFill>
                <a:ea typeface="Tahoma" pitchFamily="34" charset="0"/>
                <a:cs typeface="Tahoma" pitchFamily="34" charset="0"/>
              </a:endParaRPr>
            </a:p>
            <a:p>
              <a:pPr>
                <a:buFont typeface="Arial" charset="0"/>
                <a:buChar char="•"/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ea typeface="Tahoma" pitchFamily="34" charset="0"/>
                  <a:cs typeface="Tahoma" pitchFamily="34" charset="0"/>
                </a:rPr>
                <a:t> [CTRL + e] </a:t>
              </a:r>
              <a:r>
                <a:rPr lang="ko-KR" altLang="en-US" sz="1100" smtClean="0">
                  <a:solidFill>
                    <a:srgbClr val="000000"/>
                  </a:solidFill>
                  <a:ea typeface="Tahoma" pitchFamily="34" charset="0"/>
                  <a:cs typeface="Tahoma" pitchFamily="34" charset="0"/>
                </a:rPr>
                <a:t>현재줄의 제일 마지막 글자로 이동</a:t>
              </a:r>
              <a:endParaRPr lang="en-US" altLang="ko-KR" sz="1100" smtClean="0">
                <a:solidFill>
                  <a:srgbClr val="000000"/>
                </a:solidFill>
                <a:ea typeface="Tahoma" pitchFamily="34" charset="0"/>
                <a:cs typeface="Tahoma" pitchFamily="34" charset="0"/>
              </a:endParaRPr>
            </a:p>
            <a:p>
              <a:pPr>
                <a:buFont typeface="Arial" charset="0"/>
                <a:buChar char="•"/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ea typeface="Tahoma" pitchFamily="34" charset="0"/>
                  <a:cs typeface="Tahoma" pitchFamily="34" charset="0"/>
                </a:rPr>
                <a:t> [CTRL + p] </a:t>
              </a:r>
              <a:r>
                <a:rPr lang="ko-KR" altLang="en-US" sz="1100" smtClean="0">
                  <a:solidFill>
                    <a:srgbClr val="000000"/>
                  </a:solidFill>
                  <a:ea typeface="Tahoma" pitchFamily="34" charset="0"/>
                  <a:cs typeface="Tahoma" pitchFamily="34" charset="0"/>
                </a:rPr>
                <a:t>이전 실행 명령어 찾기</a:t>
              </a:r>
              <a:endParaRPr lang="en-US" altLang="ko-KR" sz="1100" smtClean="0">
                <a:solidFill>
                  <a:srgbClr val="000000"/>
                </a:solidFill>
                <a:ea typeface="Tahoma" pitchFamily="34" charset="0"/>
                <a:cs typeface="Tahoma" pitchFamily="34" charset="0"/>
              </a:endParaRPr>
            </a:p>
            <a:p>
              <a:pPr>
                <a:buFont typeface="Arial" charset="0"/>
                <a:buChar char="•"/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ea typeface="Tahoma" pitchFamily="34" charset="0"/>
                  <a:cs typeface="Tahoma" pitchFamily="34" charset="0"/>
                </a:rPr>
                <a:t> [CTRL + w] </a:t>
              </a:r>
              <a:r>
                <a:rPr lang="ko-KR" altLang="en-US" sz="1100" smtClean="0">
                  <a:solidFill>
                    <a:srgbClr val="000000"/>
                  </a:solidFill>
                  <a:ea typeface="Tahoma" pitchFamily="34" charset="0"/>
                  <a:cs typeface="Tahoma" pitchFamily="34" charset="0"/>
                </a:rPr>
                <a:t>앞에 단어 지우기</a:t>
              </a:r>
              <a:endParaRPr lang="en-US" altLang="ko-KR" sz="1100" smtClean="0">
                <a:solidFill>
                  <a:srgbClr val="000000"/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 CLI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단축키 기능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5" name="모서리가 둥근 사각형 설명선 34"/>
          <p:cNvSpPr/>
          <p:nvPr/>
        </p:nvSpPr>
        <p:spPr>
          <a:xfrm>
            <a:off x="2857488" y="4786322"/>
            <a:ext cx="1571636" cy="285752"/>
          </a:xfrm>
          <a:prstGeom prst="wedgeRoundRectCallout">
            <a:avLst>
              <a:gd name="adj1" fmla="val -64605"/>
              <a:gd name="adj2" fmla="val 5410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현재 입력줄 모두 삭제</a:t>
            </a:r>
            <a:endParaRPr lang="en-US" altLang="ko-KR" sz="100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714876" y="3786190"/>
            <a:ext cx="4324380" cy="2500330"/>
            <a:chOff x="4605338" y="1428736"/>
            <a:chExt cx="4324380" cy="250033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4605338" y="1428736"/>
              <a:ext cx="4320000" cy="2500330"/>
            </a:xfrm>
            <a:prstGeom prst="roundRect">
              <a:avLst>
                <a:gd name="adj" fmla="val 10712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vforce# conf t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vforce(config)#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hostname B-UTM-[</a:t>
              </a:r>
              <a:r>
                <a:rPr lang="ko-KR" altLang="en-US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지점 번호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]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*B-UTM-1(config)# end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1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wr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Building configuration...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[OK]</a:t>
              </a:r>
            </a:p>
            <a:p>
              <a:pPr lvl="0">
                <a:defRPr/>
              </a:pPr>
              <a:r>
                <a:rPr lang="en-US" altLang="ko-KR" sz="110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</a:t>
              </a:r>
              <a:endParaRPr lang="en-US" altLang="ko-KR" sz="1100" smtClean="0">
                <a:solidFill>
                  <a:srgbClr val="000000"/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4.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설정 수정 상태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5" name="모서리가 둥근 사각형 설명선 34"/>
          <p:cNvSpPr/>
          <p:nvPr/>
        </p:nvSpPr>
        <p:spPr>
          <a:xfrm>
            <a:off x="6858016" y="4357694"/>
            <a:ext cx="1643074" cy="428628"/>
          </a:xfrm>
          <a:prstGeom prst="wedgeRoundRectCallout">
            <a:avLst>
              <a:gd name="adj1" fmla="val -61133"/>
              <a:gd name="adj2" fmla="val 488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설정 수정 내용이 있으면 </a:t>
            </a:r>
            <a:r>
              <a:rPr lang="en-US" altLang="ko-KR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Hostname </a:t>
            </a: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앞에 </a:t>
            </a:r>
            <a:r>
              <a:rPr lang="en-US" altLang="ko-KR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100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34"/>
          <p:cNvSpPr/>
          <p:nvPr/>
        </p:nvSpPr>
        <p:spPr>
          <a:xfrm>
            <a:off x="6072198" y="5143512"/>
            <a:ext cx="928694" cy="285752"/>
          </a:xfrm>
          <a:prstGeom prst="wedgeRoundRectCallout">
            <a:avLst>
              <a:gd name="adj1" fmla="val -70745"/>
              <a:gd name="adj2" fmla="val -2223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저장 명령어</a:t>
            </a:r>
            <a:endParaRPr lang="en-US" altLang="ko-KR" sz="100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8596" y="1233058"/>
            <a:ext cx="62846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Begin / exlude / include / match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화면 출력 필터링 기능 지원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428596" y="1714488"/>
          <a:ext cx="8358246" cy="4600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462"/>
                <a:gridCol w="4857784"/>
              </a:tblGrid>
              <a:tr h="253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파이프</a:t>
                      </a:r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( | )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출력 기능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| 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begin    Begin with the line that matches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exclude  Exclude lines that match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include  Include lines that match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match    Include mode that match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| begin interface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eth2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입력 </a:t>
                      </a:r>
                      <a:r>
                        <a:rPr lang="ko-KR" altLang="en-US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문자의해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매칭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되는 줄부터 화면에 출력함</a:t>
                      </a:r>
                      <a:endParaRPr lang="ko-KR" altLang="en-US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474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 eth2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 eth3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| exclude !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입력 문자가 포함한 줄을 제외한 나머지 줄을 출력함</a:t>
                      </a:r>
                      <a:endParaRPr lang="ko-KR" altLang="en-US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474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hostname B-UTM-1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 domain-lookup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spanning-tree mode rstp-vlan-bridge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 eth0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| in hostname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입력한 문자가 매칭되는 줄을 화면에 출력함</a:t>
                      </a:r>
                      <a:endParaRPr lang="ko-KR" altLang="en-US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hostname B-UTM-1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| match vty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정규 </a:t>
                      </a:r>
                      <a:r>
                        <a:rPr lang="ko-KR" altLang="en-US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표현식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또는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Prefix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으로 설정 블록의 내용을 화면에 출력함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.</a:t>
                      </a:r>
                      <a:endParaRPr lang="ko-KR" altLang="en-US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58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line vty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login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CLI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사용법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출력 화면 필터링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원격 접속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사용자 추가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8596" y="1233058"/>
            <a:ext cx="7993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일반 관리자 계정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최대 접속 실패 횟수 지정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계정별 권한 지정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, OTP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계정 생성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428596" y="1853232"/>
          <a:ext cx="8358246" cy="40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36"/>
                <a:gridCol w="3214710"/>
              </a:tblGrid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사용자 추가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latin typeface="+mn-ea"/>
                          <a:ea typeface="+mn-ea"/>
                        </a:rPr>
                        <a:t>B-UTM-1# conf 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Mode 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latin typeface="+mn-ea"/>
                          <a:ea typeface="+mn-ea"/>
                        </a:rPr>
                        <a:t>B-UTM-1(config)# </a:t>
                      </a:r>
                      <a:r>
                        <a:rPr lang="en-US" sz="1100" b="1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username root secret admin1234    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일반 관리자 계정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설정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접속 실패 횟수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기본값 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3)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latin typeface="+mn-ea"/>
                          <a:ea typeface="+mn-ea"/>
                        </a:rPr>
                        <a:t>*B-UTM-1(</a:t>
                      </a:r>
                      <a:r>
                        <a:rPr lang="en-US" sz="1100" u="none" strike="noStrike" dirty="0" err="1"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sz="1100" u="none" strike="noStrike" dirty="0">
                          <a:latin typeface="+mn-ea"/>
                          <a:ea typeface="+mn-ea"/>
                        </a:rPr>
                        <a:t>)# username root2 max-fail 6 secret admin1234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(3)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계정 생성 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+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접속 실패 횟수 지정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latin typeface="+mn-ea"/>
                          <a:ea typeface="+mn-ea"/>
                        </a:rPr>
                        <a:t>*B-UTM-1(</a:t>
                      </a:r>
                      <a:r>
                        <a:rPr lang="en-US" sz="1100" u="none" strike="noStrike" dirty="0" err="1"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sz="1100" u="none" strike="noStrike" dirty="0">
                          <a:latin typeface="+mn-ea"/>
                          <a:ea typeface="+mn-ea"/>
                        </a:rPr>
                        <a:t>)# username root3 privilege 1 secret admin1234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(4)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접속 권한 설정 계정 생성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latin typeface="+mn-ea"/>
                          <a:ea typeface="+mn-ea"/>
                        </a:rPr>
                        <a:t>*B-UTM-1(</a:t>
                      </a:r>
                      <a:r>
                        <a:rPr lang="en-US" sz="1100" u="none" strike="noStrike" dirty="0" err="1"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sz="1100" u="none" strike="noStrike" dirty="0">
                          <a:latin typeface="+mn-ea"/>
                          <a:ea typeface="+mn-ea"/>
                        </a:rPr>
                        <a:t>)# username root4 secret </a:t>
                      </a:r>
                      <a:r>
                        <a:rPr lang="en-US" sz="1100" u="none" strike="noStrike" dirty="0" err="1">
                          <a:latin typeface="+mn-ea"/>
                          <a:ea typeface="+mn-ea"/>
                        </a:rPr>
                        <a:t>otp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OTP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계정 생성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run hosts 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사용자 계정 설정 상태 보기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latin typeface="+mn-ea"/>
                          <a:ea typeface="+mn-ea"/>
                        </a:rPr>
                        <a:t>hostname B-UTM-1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u="none" strike="noStrike">
                          <a:latin typeface="+mn-ea"/>
                          <a:ea typeface="+mn-ea"/>
                        </a:rPr>
                        <a:t>!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latin typeface="+mn-ea"/>
                          <a:ea typeface="+mn-ea"/>
                        </a:rPr>
                        <a:t>username root secret </a:t>
                      </a:r>
                      <a:r>
                        <a:rPr lang="en-US" sz="1100" b="1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5 $1$Lqun8/Lq$jKPdIQZ/1jfliQxWV2UMS/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(7)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암호 화된 비밀번호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latin typeface="+mn-ea"/>
                          <a:ea typeface="+mn-ea"/>
                        </a:rPr>
                        <a:t>username root2 max-fail 6 secret 5 $1$hGxn8/hG$BEso8uOePWk5SsJVNnZZ7.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latin typeface="+mn-ea"/>
                          <a:ea typeface="+mn-ea"/>
                        </a:rPr>
                        <a:t>username root3 privilege 1 secret 5 $1$4jzn8/4j$tALRAA8JU6dGGJAmN3dbR1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latin typeface="+mn-ea"/>
                          <a:ea typeface="+mn-ea"/>
                        </a:rPr>
                        <a:t>username root4 secret otp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u="none" strike="noStrike">
                          <a:latin typeface="+mn-ea"/>
                          <a:ea typeface="+mn-ea"/>
                        </a:rPr>
                        <a:t>!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latin typeface="+mn-ea"/>
                          <a:ea typeface="+mn-ea"/>
                        </a:rPr>
                        <a:t>ip domain-lookup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오리엔테이션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교육 커리큘럼 소개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00100" y="1323679"/>
          <a:ext cx="7143800" cy="462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22"/>
                <a:gridCol w="3405211"/>
                <a:gridCol w="2381267"/>
              </a:tblGrid>
              <a:tr h="292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일정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내용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비고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1351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1</a:t>
                      </a:r>
                      <a:r>
                        <a:rPr lang="ko-KR" altLang="en-US" sz="1100" smtClean="0"/>
                        <a:t>일 째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1. </a:t>
                      </a:r>
                      <a:r>
                        <a:rPr kumimoji="0" lang="ko-KR" altLang="en-US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오리엔테이션</a:t>
                      </a:r>
                      <a:endParaRPr kumimoji="0" lang="en-US" altLang="ko-KR" sz="1100" b="1" smtClean="0">
                        <a:latin typeface="맑은 고딕" pitchFamily="50" charset="-127"/>
                        <a:ea typeface="맑은 고딕" pitchFamily="50" charset="-127"/>
                        <a:cs typeface="Lucida Sans Unicode" pitchFamily="34" charset="0"/>
                      </a:endParaRP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2. </a:t>
                      </a:r>
                      <a:r>
                        <a:rPr kumimoji="0" lang="ko-KR" altLang="en-US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제품 소개</a:t>
                      </a:r>
                      <a:endParaRPr kumimoji="0" lang="en-US" altLang="ko-KR" sz="1100" b="1" smtClean="0">
                        <a:latin typeface="맑은 고딕" pitchFamily="50" charset="-127"/>
                        <a:ea typeface="맑은 고딕" pitchFamily="50" charset="-127"/>
                        <a:cs typeface="Lucida Sans Unicode" pitchFamily="34" charset="0"/>
                      </a:endParaRP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3. </a:t>
                      </a:r>
                      <a:r>
                        <a:rPr kumimoji="0" lang="ko-KR" altLang="en-US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시스템 접속및 설정</a:t>
                      </a:r>
                      <a:endParaRPr kumimoji="0" lang="en-US" altLang="ko-KR" sz="1100" smtClean="0">
                        <a:latin typeface="맑은 고딕" pitchFamily="50" charset="-127"/>
                        <a:ea typeface="맑은 고딕" pitchFamily="50" charset="-127"/>
                        <a:cs typeface="Lucida Sans Unicode" pitchFamily="34" charset="0"/>
                      </a:endParaRP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4. </a:t>
                      </a:r>
                      <a:r>
                        <a:rPr kumimoji="0" lang="ko-KR" altLang="en-US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시스템 설정및 관리</a:t>
                      </a:r>
                      <a:endParaRPr kumimoji="0" lang="en-US" altLang="ko-KR" sz="1100" b="1" smtClean="0">
                        <a:latin typeface="맑은 고딕" pitchFamily="50" charset="-127"/>
                        <a:ea typeface="맑은 고딕" pitchFamily="50" charset="-127"/>
                        <a:cs typeface="Lucida Sans Unicode" pitchFamily="34" charset="0"/>
                      </a:endParaRP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5. </a:t>
                      </a:r>
                      <a:r>
                        <a:rPr kumimoji="0" lang="ko-KR" altLang="en-US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네트웍 설정및 관리</a:t>
                      </a:r>
                      <a:endParaRPr kumimoji="0" lang="en-US" altLang="ko-KR" sz="1100" b="1" smtClean="0">
                        <a:latin typeface="맑은 고딕" pitchFamily="50" charset="-127"/>
                        <a:ea typeface="맑은 고딕" pitchFamily="50" charset="-127"/>
                        <a:cs typeface="Lucida Sans Unicode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</a:tr>
              <a:tr h="1091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2</a:t>
                      </a:r>
                      <a:r>
                        <a:rPr lang="ko-KR" altLang="en-US" sz="1100" smtClean="0"/>
                        <a:t>일 째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dirty="0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6. Firewall</a:t>
                      </a:r>
                    </a:p>
                    <a:p>
                      <a:pPr marL="360000" marR="0" indent="-3600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dirty="0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7. HA</a:t>
                      </a: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dirty="0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8. Contents Filter</a:t>
                      </a:r>
                    </a:p>
                    <a:p>
                      <a:pPr marL="360000" marR="0" indent="-3600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dirty="0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9. IPS / Anti-Virus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</a:tr>
              <a:tr h="1870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3</a:t>
                      </a:r>
                      <a:r>
                        <a:rPr lang="ko-KR" altLang="en-US" sz="1100" smtClean="0"/>
                        <a:t>일 째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10. VPN</a:t>
                      </a: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11. </a:t>
                      </a:r>
                      <a:r>
                        <a:rPr kumimoji="0" lang="ko-KR" altLang="en-US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보안 정책 설정및 관리</a:t>
                      </a:r>
                      <a:endParaRPr kumimoji="0" lang="en-US" altLang="ko-KR" sz="1100" b="1" smtClean="0">
                        <a:latin typeface="맑은 고딕" pitchFamily="50" charset="-127"/>
                        <a:ea typeface="맑은 고딕" pitchFamily="50" charset="-127"/>
                        <a:cs typeface="Lucida Sans Unicode" pitchFamily="34" charset="0"/>
                      </a:endParaRP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12. </a:t>
                      </a:r>
                      <a:r>
                        <a:rPr kumimoji="0" lang="ko-KR" altLang="en-US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로깅 설정및 관리</a:t>
                      </a:r>
                      <a:endParaRPr kumimoji="0" lang="en-US" altLang="ko-KR" sz="1100" b="1" smtClean="0">
                        <a:latin typeface="맑은 고딕" pitchFamily="50" charset="-127"/>
                        <a:ea typeface="맑은 고딕" pitchFamily="50" charset="-127"/>
                        <a:cs typeface="Lucida Sans Unicode" pitchFamily="34" charset="0"/>
                      </a:endParaRP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13. </a:t>
                      </a:r>
                      <a:r>
                        <a:rPr kumimoji="0" lang="ko-KR" altLang="en-US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멀티 캐스트</a:t>
                      </a:r>
                      <a:endParaRPr kumimoji="0" lang="en-US" altLang="ko-KR" sz="1100" b="1" smtClean="0">
                        <a:latin typeface="맑은 고딕" pitchFamily="50" charset="-127"/>
                        <a:ea typeface="맑은 고딕" pitchFamily="50" charset="-127"/>
                        <a:cs typeface="Lucida Sans Unicode" pitchFamily="34" charset="0"/>
                      </a:endParaRP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14. QoS</a:t>
                      </a: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15. NMS</a:t>
                      </a:r>
                    </a:p>
                    <a:p>
                      <a:pPr marL="360000" indent="-36000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17. </a:t>
                      </a:r>
                      <a:r>
                        <a:rPr kumimoji="0" lang="ko-KR" altLang="en-US" sz="1100" b="1" smtClean="0">
                          <a:latin typeface="맑은 고딕" pitchFamily="50" charset="-127"/>
                          <a:ea typeface="맑은 고딕" pitchFamily="50" charset="-127"/>
                          <a:cs typeface="Lucida Sans Unicode" pitchFamily="34" charset="0"/>
                        </a:rPr>
                        <a:t>구성 사례</a:t>
                      </a:r>
                      <a:endParaRPr kumimoji="0" lang="en-US" altLang="ko-KR" sz="1100" b="1" smtClean="0">
                        <a:latin typeface="맑은 고딕" pitchFamily="50" charset="-127"/>
                        <a:ea typeface="맑은 고딕" pitchFamily="50" charset="-127"/>
                        <a:cs typeface="Lucida Sans Unicode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1071538" y="6072206"/>
            <a:ext cx="27446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12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mtClean="0">
                <a:latin typeface="맑은 고딕" pitchFamily="50" charset="-127"/>
                <a:ea typeface="맑은 고딕" pitchFamily="50" charset="-127"/>
              </a:rPr>
              <a:t>교육일 정에 따라 변경 될 수 있음</a:t>
            </a:r>
            <a:endParaRPr lang="en-US" altLang="ko-KR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원격 접속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원격 접속 로그인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428596" y="1712596"/>
          <a:ext cx="8358246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4786346"/>
              </a:tblGrid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원격 접속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 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Mode 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line vty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원격 접속 관련 설정 모드 진입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*B-UTM-1(config-line)#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login 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local  Local password checking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&lt;cr&gt;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*B-UTM-1(config-line)#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login local 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&lt;cr&gt;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*B-UTM-1(config-line)#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login local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(3)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등록된 사용자 계정으로 원격 접속 허용</a:t>
                      </a:r>
                      <a:endParaRPr lang="ko-KR" altLang="en-US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*B-UTM-1(config-line)#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end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28596" y="1233058"/>
            <a:ext cx="6845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원격 접속 로그인 허용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/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차단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tacacs+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로그인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계정 없이 로그인 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28596" y="4500570"/>
          <a:ext cx="8358246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4786346"/>
              </a:tblGrid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Line</a:t>
                      </a:r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 vty 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기타 옵션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 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line vty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*B-UTM-1(config-line)#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콘솔 접속만 허용</a:t>
                      </a:r>
                      <a:endParaRPr lang="ko-KR" altLang="en-US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*B-UTM-1(config-line)#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login local </a:t>
                      </a: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원격 접속  허용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*B-UTM-1(config-line)#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login tacacs+</a:t>
                      </a: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Tacacs+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를 통한 접속 허용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*B-UTM-1(config-line)#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no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login</a:t>
                      </a:r>
                      <a:endParaRPr lang="en-US" altLang="ko-KR" sz="10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계정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비밀번호 없이 로그인 허용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원격 접속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인터페이스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28596" y="1643050"/>
          <a:ext cx="8358246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404"/>
                <a:gridCol w="4214842"/>
              </a:tblGrid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방화벽 정책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 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interface eth0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eth0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인터페이스 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*B-UTM-1(config-if)#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address 192.168.[UTM-Number].1/24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IP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주소 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*B-UTM-1(config-if)# end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wr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 t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logging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local all</a:t>
                      </a:r>
                      <a:endParaRPr lang="en-US" altLang="ko-KR" sz="1000" b="1" i="0" u="none" strike="noStrike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로컬에 모든 로그 저장 옵션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logging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local path disk1:/B-UTM</a:t>
                      </a:r>
                      <a:endParaRPr lang="en-US" altLang="ko-KR" sz="1000" b="1" i="0" u="none" strike="noStrike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로그 로컬 저장 위치 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*B-UTM-1(config-if)# end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wr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28596" y="1233058"/>
            <a:ext cx="5902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장비에 접근 할 수 있도록 모든 정책에 대해 접속 허용 설정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596" y="4643446"/>
            <a:ext cx="7637027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위에서 설정한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IP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대역으로 </a:t>
            </a:r>
            <a:r>
              <a:rPr lang="ko-KR" altLang="en-US" sz="1600" b="1" smtClean="0">
                <a:latin typeface="+mn-ea"/>
                <a:cs typeface="Tahoma" pitchFamily="34" charset="0"/>
              </a:rPr>
              <a:t>사용자 </a:t>
            </a:r>
            <a:r>
              <a:rPr lang="en-US" altLang="ko-KR" sz="1600" b="1" smtClean="0">
                <a:latin typeface="+mn-ea"/>
                <a:cs typeface="Tahoma" pitchFamily="34" charset="0"/>
              </a:rPr>
              <a:t>PC</a:t>
            </a:r>
            <a:r>
              <a:rPr lang="ko-KR" altLang="en-US" sz="1600" b="1" smtClean="0">
                <a:latin typeface="+mn-ea"/>
                <a:cs typeface="Tahoma" pitchFamily="34" charset="0"/>
              </a:rPr>
              <a:t>에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IP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를 설정하고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ping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테스트르 하시오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.</a:t>
            </a:r>
          </a:p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예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 B-UTM-1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 예제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     IP : 192.168.1.55</a:t>
            </a:r>
          </a:p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     Subnet mask : 255.255.255.0</a:t>
            </a:r>
          </a:p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     Gateway : 192.168.1.1</a:t>
            </a:r>
          </a:p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     DNS : 168.126.63.1</a:t>
            </a:r>
          </a:p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     DNS : 168.126.63.2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원격 접속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방화벽 접속 허용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28596" y="1643050"/>
          <a:ext cx="835824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4786346"/>
              </a:tblGrid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방화벽 정책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 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Config Mode 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rule 1000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방화벽 임의 정책 번호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*B-UTM-1(config-ip-rule)#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source any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출발지 아이피를 모든 아이피로 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*B-UTM-1(config-ip-rule)#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destination any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(4)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목적지 아이피를 모든 아이피로 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*B-UTM-1(config-ip-rule)#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policy 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정책을 통과로 설정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(all pass rule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은 양방향으로 통과 정책이 생성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*B-UTM-1(config-ip-rule)#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 connections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해당 방화벽 정책의 로그를 기록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*B-UTM-1(config-ip-rule)#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enable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(7)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해당 정책을 동작 시킴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rule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변경후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초뒤 정책 자동 재시작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*B-UTM-1(config-ip-rule)# end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28596" y="1233058"/>
            <a:ext cx="5902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장비에 접근 할 수 있도록 모든 정책에 대해 접속 허용 설정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28596" y="4327828"/>
          <a:ext cx="8358246" cy="1870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4786346"/>
              </a:tblGrid>
              <a:tr h="315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시간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 설정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 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B-UTM-1(config)#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clock timezone KST 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한국 표준시 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end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 모드 종료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clock set 14:52:00 22 7 2009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(3)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: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시간 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clock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현재 시간 보기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2363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Wed Jul 22 14:53:02 KST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현재 시간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28596" y="1981263"/>
          <a:ext cx="8358246" cy="167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4786346"/>
              </a:tblGrid>
              <a:tr h="297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Rsa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key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생성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31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generate crypto key rsa label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abcd</a:t>
                      </a:r>
                    </a:p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This command might take a while to process...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SSH rsa label abcd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이름으로 생성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531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crypto key mypubkey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rsa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현재 생성되어 있는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rsa key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보기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676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Private key </a:t>
                      </a:r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latin typeface="+mn-ea"/>
                          <a:ea typeface="+mn-ea"/>
                        </a:rPr>
                        <a:t>abcd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Usage: General purpose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Algorithm: 2048-bit RSA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Generated at: 2009-05-19 11:06:20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abcd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rsa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key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28596" y="1233058"/>
            <a:ext cx="669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dirty="0" smtClean="0">
                <a:solidFill>
                  <a:srgbClr val="00B050"/>
                </a:solidFill>
                <a:latin typeface="+mn-ea"/>
                <a:ea typeface="+mn-ea"/>
                <a:cs typeface="Tahoma" pitchFamily="34" charset="0"/>
              </a:rPr>
              <a:t>Telnet </a:t>
            </a:r>
            <a:r>
              <a:rPr lang="en-US" altLang="ko-KR" sz="1600" b="1" dirty="0" err="1" smtClean="0">
                <a:solidFill>
                  <a:srgbClr val="00B050"/>
                </a:solidFill>
                <a:latin typeface="+mn-ea"/>
                <a:ea typeface="+mn-ea"/>
                <a:cs typeface="Tahoma" pitchFamily="34" charset="0"/>
              </a:rPr>
              <a:t>tcp</a:t>
            </a:r>
            <a:r>
              <a:rPr lang="en-US" altLang="ko-KR" sz="1600" b="1" dirty="0" smtClean="0">
                <a:solidFill>
                  <a:srgbClr val="00B050"/>
                </a:solidFill>
                <a:latin typeface="+mn-ea"/>
                <a:ea typeface="+mn-ea"/>
                <a:cs typeface="Tahoma" pitchFamily="34" charset="0"/>
              </a:rPr>
              <a:t> 2650 </a:t>
            </a:r>
            <a:r>
              <a:rPr lang="ko-KR" altLang="en-US" sz="1600" b="1" dirty="0" smtClean="0">
                <a:solidFill>
                  <a:srgbClr val="00B050"/>
                </a:solidFill>
                <a:latin typeface="+mn-ea"/>
                <a:ea typeface="+mn-ea"/>
                <a:cs typeface="Tahoma" pitchFamily="34" charset="0"/>
              </a:rPr>
              <a:t>포트 기본 지원</a:t>
            </a:r>
            <a:r>
              <a:rPr lang="en-US" altLang="ko-KR" sz="1600" b="1" dirty="0" smtClean="0">
                <a:solidFill>
                  <a:srgbClr val="00B050"/>
                </a:solidFill>
                <a:latin typeface="+mn-ea"/>
                <a:ea typeface="+mn-ea"/>
                <a:cs typeface="Tahoma" pitchFamily="34" charset="0"/>
              </a:rPr>
              <a:t>(</a:t>
            </a:r>
            <a:r>
              <a:rPr lang="ko-KR" altLang="en-US" sz="1600" b="1" dirty="0" smtClean="0">
                <a:solidFill>
                  <a:srgbClr val="00B050"/>
                </a:solidFill>
                <a:latin typeface="+mn-ea"/>
                <a:ea typeface="+mn-ea"/>
                <a:cs typeface="Tahoma" pitchFamily="34" charset="0"/>
              </a:rPr>
              <a:t>현재 변경 불가능</a:t>
            </a:r>
            <a:r>
              <a:rPr lang="en-US" altLang="ko-KR" sz="1600" b="1" dirty="0" smtClean="0">
                <a:solidFill>
                  <a:srgbClr val="00B050"/>
                </a:solidFill>
                <a:latin typeface="+mn-ea"/>
                <a:ea typeface="+mn-ea"/>
                <a:cs typeface="Tahoma" pitchFamily="34" charset="0"/>
              </a:rPr>
              <a:t>)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, SSH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서버 지원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</a:b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 장비 시간 </a:t>
            </a:r>
            <a:r>
              <a:rPr lang="ko-KR" altLang="en-US" sz="1600" b="1" dirty="0" err="1" smtClean="0">
                <a:latin typeface="+mn-ea"/>
                <a:ea typeface="+mn-ea"/>
                <a:cs typeface="Tahoma" pitchFamily="34" charset="0"/>
              </a:rPr>
              <a:t>변경시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sz="1600" b="1" dirty="0" err="1" smtClean="0">
                <a:latin typeface="+mn-ea"/>
                <a:ea typeface="+mn-ea"/>
                <a:cs typeface="Tahoma" pitchFamily="34" charset="0"/>
              </a:rPr>
              <a:t>rsa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key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재 생성 필요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  <a:ea typeface="+mn-ea"/>
                <a:cs typeface="Tahoma" pitchFamily="34" charset="0"/>
              </a:rPr>
              <a:t>(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+mn-ea"/>
                <a:ea typeface="+mn-ea"/>
                <a:cs typeface="Tahoma" pitchFamily="34" charset="0"/>
              </a:rPr>
              <a:t>rsa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  <a:ea typeface="+mn-ea"/>
                <a:cs typeface="Tahoma" pitchFamily="34" charset="0"/>
              </a:rPr>
              <a:t> key </a:t>
            </a:r>
            <a:r>
              <a:rPr lang="ko-KR" altLang="en-US" sz="1600" b="1" smtClean="0">
                <a:solidFill>
                  <a:srgbClr val="C00000"/>
                </a:solidFill>
                <a:latin typeface="+mn-ea"/>
                <a:ea typeface="+mn-ea"/>
                <a:cs typeface="Tahoma" pitchFamily="34" charset="0"/>
              </a:rPr>
              <a:t>지우는 명령어 없음</a:t>
            </a:r>
            <a:r>
              <a:rPr lang="en-US" altLang="ko-KR" sz="1600" b="1" smtClean="0">
                <a:solidFill>
                  <a:srgbClr val="C00000"/>
                </a:solidFill>
                <a:latin typeface="+mn-ea"/>
                <a:ea typeface="+mn-ea"/>
                <a:cs typeface="Tahoma" pitchFamily="34" charset="0"/>
              </a:rPr>
              <a:t>)</a:t>
            </a:r>
            <a:endParaRPr lang="en-US" altLang="ko-KR" sz="1600" b="1" dirty="0" smtClean="0">
              <a:solidFill>
                <a:srgbClr val="C00000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원격 접속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Telnet &amp; SSH(Secure Shell)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28596" y="3871334"/>
          <a:ext cx="8358246" cy="2415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4786346"/>
              </a:tblGrid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SSH 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서버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10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conf 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10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ssh rsa keypair-name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abcd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SSH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서버에서 사용할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등록된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rsa key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10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ssh port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SSH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서버에서 사용할 접속 포트 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10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ssh server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SSH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서버 실행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10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end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10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ip ssh server status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SSH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서버 상태 보기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559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SSH server status: Enabled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SSH server port: 22</a:t>
                      </a:r>
                    </a:p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SSH server keypair: /media/disk0/.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ssh/abcd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WebUI 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웹서버 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8596" y="1233058"/>
            <a:ext cx="5688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HTTP, HTTPS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웹서버 지원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웹서버 포트 지정 필수 및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Wall-known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포트 설정 불가능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28596" y="1970374"/>
          <a:ext cx="8358246" cy="2030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2577"/>
                <a:gridCol w="5305669"/>
              </a:tblGrid>
              <a:tr h="34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CLI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81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run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http 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웹서버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설정 보기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81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http port 17877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웹서버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접속 포트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81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http server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(3)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: HTTP </a:t>
                      </a:r>
                      <a:r>
                        <a:rPr lang="ko-KR" altLang="en-US" sz="11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웹서버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실행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81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http session-timeout 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(4) : </a:t>
                      </a:r>
                      <a:r>
                        <a:rPr lang="ko-KR" altLang="en-US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웹서버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접속 유지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시간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(300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분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)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81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http secure-port 8888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보안이 강화된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HTTPS </a:t>
                      </a:r>
                      <a:r>
                        <a:rPr lang="ko-KR" altLang="en-US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웹서버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포트 설정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81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http secure-server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보안이 강화된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HTTPS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웹서버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실행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28596" y="4100180"/>
          <a:ext cx="8358246" cy="2257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8246"/>
              </a:tblGrid>
              <a:tr h="340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웹서버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상태 보기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91748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*B-UTM-1#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http server status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HTTP server status: Enabled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HTTP server port: 17877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HTTP server authentication method: local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HTTP server access </a:t>
                      </a:r>
                      <a:r>
                        <a:rPr lang="en-US" altLang="ko-KR" sz="110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access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HTTP server base path: /</a:t>
                      </a:r>
                      <a:r>
                        <a:rPr lang="en-US" altLang="ko-KR" sz="110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usr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/share/</a:t>
                      </a:r>
                      <a:r>
                        <a:rPr lang="en-US" altLang="ko-KR" sz="110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httpd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/html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Maximum number of concurrent server connections allowed: 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Server idle time-out: seconds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HTTP secure server capability: Present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HTTP secure server status: Enabled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HTTP secure server port: 8888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WebUI 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웹서버 접속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8596" y="1233058"/>
            <a:ext cx="44916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MS-IE 7.0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이상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Firefox 2.0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이상 사용 권장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.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3" y="1643050"/>
            <a:ext cx="7643866" cy="466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4929198"/>
            <a:ext cx="38290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WebUI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WebUI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사용법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9" y="1285860"/>
            <a:ext cx="6858048" cy="508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71538" y="1500174"/>
            <a:ext cx="1143008" cy="3857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1406" y="1500174"/>
            <a:ext cx="1214446" cy="285752"/>
          </a:xfrm>
          <a:prstGeom prst="wedgeRoundRectCallout">
            <a:avLst>
              <a:gd name="adj1" fmla="val 37210"/>
              <a:gd name="adj2" fmla="val 1328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3 Depth Menu</a:t>
            </a:r>
            <a:endParaRPr lang="ko-KR" altLang="en-US" sz="1100"/>
          </a:p>
        </p:txBody>
      </p:sp>
      <p:sp>
        <p:nvSpPr>
          <p:cNvPr id="9" name="직사각형 8"/>
          <p:cNvSpPr/>
          <p:nvPr/>
        </p:nvSpPr>
        <p:spPr>
          <a:xfrm>
            <a:off x="5429256" y="1285860"/>
            <a:ext cx="571504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86314" y="1571612"/>
            <a:ext cx="1000132" cy="285752"/>
          </a:xfrm>
          <a:prstGeom prst="wedgeRoundRectCallout">
            <a:avLst>
              <a:gd name="adj1" fmla="val 37210"/>
              <a:gd name="adj2" fmla="val -7318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Dashboard</a:t>
            </a:r>
            <a:endParaRPr lang="ko-KR" altLang="en-US" sz="1100"/>
          </a:p>
        </p:txBody>
      </p:sp>
      <p:sp>
        <p:nvSpPr>
          <p:cNvPr id="11" name="직사각형 10"/>
          <p:cNvSpPr/>
          <p:nvPr/>
        </p:nvSpPr>
        <p:spPr>
          <a:xfrm>
            <a:off x="6357950" y="1285860"/>
            <a:ext cx="571504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29388" y="857232"/>
            <a:ext cx="857256" cy="285752"/>
          </a:xfrm>
          <a:prstGeom prst="wedgeRoundRectCallout">
            <a:avLst>
              <a:gd name="adj1" fmla="val -25535"/>
              <a:gd name="adj2" fmla="val 9622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언어 변환</a:t>
            </a:r>
            <a:endParaRPr lang="ko-KR" altLang="en-US" sz="1100"/>
          </a:p>
        </p:txBody>
      </p:sp>
      <p:sp>
        <p:nvSpPr>
          <p:cNvPr id="13" name="직사각형 12"/>
          <p:cNvSpPr/>
          <p:nvPr/>
        </p:nvSpPr>
        <p:spPr>
          <a:xfrm>
            <a:off x="2566973" y="1285860"/>
            <a:ext cx="214314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928926" y="1500174"/>
            <a:ext cx="1285884" cy="285752"/>
          </a:xfrm>
          <a:prstGeom prst="wedgeRoundRectCallout">
            <a:avLst>
              <a:gd name="adj1" fmla="val -66276"/>
              <a:gd name="adj2" fmla="val -5377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현재 접속 사용자</a:t>
            </a:r>
            <a:endParaRPr lang="ko-KR" altLang="en-US" sz="1100"/>
          </a:p>
        </p:txBody>
      </p:sp>
      <p:sp>
        <p:nvSpPr>
          <p:cNvPr id="15" name="직사각형 14"/>
          <p:cNvSpPr/>
          <p:nvPr/>
        </p:nvSpPr>
        <p:spPr>
          <a:xfrm>
            <a:off x="6315087" y="1571612"/>
            <a:ext cx="785818" cy="142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000892" y="1857364"/>
            <a:ext cx="1143008" cy="285752"/>
          </a:xfrm>
          <a:prstGeom prst="wedgeRoundRectCallout">
            <a:avLst>
              <a:gd name="adj1" fmla="val -60427"/>
              <a:gd name="adj2" fmla="val -9651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설정 정장 버튼</a:t>
            </a:r>
            <a:endParaRPr lang="ko-KR" altLang="en-US" sz="1100"/>
          </a:p>
        </p:txBody>
      </p:sp>
      <p:sp>
        <p:nvSpPr>
          <p:cNvPr id="18" name="직사각형 17"/>
          <p:cNvSpPr/>
          <p:nvPr/>
        </p:nvSpPr>
        <p:spPr>
          <a:xfrm>
            <a:off x="5624520" y="3929066"/>
            <a:ext cx="2214578" cy="2428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8000992" y="3786190"/>
            <a:ext cx="1143008" cy="285752"/>
          </a:xfrm>
          <a:prstGeom prst="wedgeRoundRectCallout">
            <a:avLst>
              <a:gd name="adj1" fmla="val -60721"/>
              <a:gd name="adj2" fmla="val 10622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기능 동작 상태</a:t>
            </a:r>
            <a:endParaRPr lang="ko-KR" altLang="en-US" sz="1100"/>
          </a:p>
        </p:txBody>
      </p:sp>
      <p:sp>
        <p:nvSpPr>
          <p:cNvPr id="20" name="직사각형 19"/>
          <p:cNvSpPr/>
          <p:nvPr/>
        </p:nvSpPr>
        <p:spPr>
          <a:xfrm>
            <a:off x="2285984" y="3714752"/>
            <a:ext cx="3286148" cy="2000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2571736" y="5857892"/>
            <a:ext cx="1428760" cy="285752"/>
          </a:xfrm>
          <a:prstGeom prst="wedgeRoundRectCallout">
            <a:avLst>
              <a:gd name="adj1" fmla="val 28612"/>
              <a:gd name="adj2" fmla="val -8710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기능별 통계 그래프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관리자 인증 실패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1785926"/>
            <a:ext cx="4052895" cy="1718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4619304"/>
          <a:ext cx="8429684" cy="107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801"/>
                <a:gridCol w="862665"/>
                <a:gridCol w="1622120"/>
                <a:gridCol w="1643074"/>
                <a:gridCol w="1714512"/>
                <a:gridCol w="1714512"/>
              </a:tblGrid>
              <a:tr h="2143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Username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Last login 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Locked 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Fail-attempts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Status</a:t>
                      </a:r>
                    </a:p>
                  </a:txBody>
                  <a:tcPr marL="9525" marR="9525" marT="9525" marB="0" anchor="ctr"/>
                </a:tc>
              </a:tr>
              <a:tr h="2143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root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secret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2009-08-03 14:17:40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00/03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</a:tr>
              <a:tr h="2143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root2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secret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00/06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</a:tr>
              <a:tr h="2143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root3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secret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2009-08-07 17:02:26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04/03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smtClean="0"/>
                        <a:t>Locked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143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root4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otp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00/03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25470" y="4357694"/>
            <a:ext cx="16882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rPr>
              <a:t>B-UTM-1#  </a:t>
            </a:r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sh user all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8596" y="1233058"/>
            <a:ext cx="7360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WebUI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에서 관리자 인증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3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회 이상 실패시 계정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Locked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되며 로그인 불가능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596" y="3714752"/>
            <a:ext cx="8493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CLI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에서 관리자 인증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3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회 이상 실패시 계정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Locked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기능은 동작 하지 않음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.</a:t>
            </a:r>
            <a:br>
              <a:rPr lang="en-US" altLang="ko-KR" sz="1600" b="1" smtClean="0">
                <a:latin typeface="+mn-ea"/>
                <a:ea typeface="+mn-ea"/>
                <a:cs typeface="Tahoma" pitchFamily="34" charset="0"/>
              </a:rPr>
            </a:br>
            <a:r>
              <a:rPr lang="ko-KR" altLang="en-US" sz="1600" b="1" smtClean="0">
                <a:latin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CLI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에서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Locked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된 계정을 정상 로그인시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Account unlocked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메시지 나오며 로그인 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5470" y="5786454"/>
            <a:ext cx="37337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mtClean="0">
                <a:latin typeface="Tahoma" pitchFamily="34" charset="0"/>
                <a:ea typeface="Tahoma" pitchFamily="34" charset="0"/>
                <a:cs typeface="Tahoma" pitchFamily="34" charset="0"/>
              </a:rPr>
              <a:t>B-UTM-1#  </a:t>
            </a:r>
            <a:r>
              <a:rPr lang="en-US" altLang="ko-KR" sz="11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clear user fail attempts username root3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43504" y="2643182"/>
            <a:ext cx="1214446" cy="285752"/>
          </a:xfrm>
          <a:prstGeom prst="wedgeRoundRectCallout">
            <a:avLst>
              <a:gd name="adj1" fmla="val -62642"/>
              <a:gd name="adj2" fmla="val -5573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계정 </a:t>
            </a:r>
            <a:r>
              <a:rPr lang="en-US" altLang="ko-KR" sz="1100" smtClean="0"/>
              <a:t>Lock </a:t>
            </a:r>
            <a:r>
              <a:rPr lang="ko-KR" altLang="en-US" sz="1100" smtClean="0"/>
              <a:t>화면</a:t>
            </a:r>
            <a:endParaRPr lang="ko-KR" altLang="en-US" sz="110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143372" y="6000768"/>
            <a:ext cx="1357322" cy="285752"/>
          </a:xfrm>
          <a:prstGeom prst="wedgeRoundRectCallout">
            <a:avLst>
              <a:gd name="adj1" fmla="val -62642"/>
              <a:gd name="adj2" fmla="val -5573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Locked </a:t>
            </a:r>
            <a:r>
              <a:rPr lang="ko-KR" altLang="en-US" sz="1100" smtClean="0"/>
              <a:t>계정 풀기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실습 교육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접속 및 설정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7224" y="1714488"/>
            <a:ext cx="73581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SSH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서버를 동작 시키고 로그인 접속을 확인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WEB SERVER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를 동작 시키고 정상 접속을 확인</a:t>
            </a: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sh run ip route | include 0.0.0.0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명령어를 실행후 동작을 확인 하시오</a:t>
            </a: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sh run ip route | exclude 0.0.0.0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명령어를 실행후 동작을 확인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  <a:b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</a:b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sh run | begin interface eth1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명령어를 실행후 동작을 확인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sh run | match route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명령어를 실행후 동작을 확인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1109193" y="2071678"/>
            <a:ext cx="3462807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4.1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사용자 관리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사용자 등록 및 권한 설정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OTP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 및 로그인 화면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4.2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업그레이드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VOS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업그레이드 및 변경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(1)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VOS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업그레이드 및 변경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(2)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4.3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설정 관리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백업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/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삭제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/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복원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설정 변경 이력 백업</a:t>
            </a:r>
            <a:endParaRPr kumimoji="0" lang="en-US" altLang="ko-KR" sz="1400" b="1">
              <a:latin typeface="+mn-ea"/>
              <a:ea typeface="+mn-ea"/>
              <a:cs typeface="Arial" charset="0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786314" y="2071678"/>
            <a:ext cx="3462807" cy="351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4.4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시스템 상태 모니터링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6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CPU Process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Memory Process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4.4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패스워드 복구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복구 모드 부팅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패스워드 변경 방법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ea typeface="+mn-ea"/>
                <a:cs typeface="Arial" charset="0"/>
              </a:rPr>
              <a:t>4.5 </a:t>
            </a:r>
            <a:r>
              <a:rPr kumimoji="0" lang="ko-KR" altLang="en-US" b="1" smtClean="0">
                <a:latin typeface="+mn-ea"/>
                <a:ea typeface="+mn-ea"/>
                <a:cs typeface="Arial" charset="0"/>
              </a:rPr>
              <a:t>실습 교육</a:t>
            </a:r>
            <a:endParaRPr kumimoji="0" lang="en-US" altLang="ko-KR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1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2</a:t>
            </a:r>
            <a:endParaRPr kumimoji="0" lang="en-US" altLang="ko-KR" sz="1400" b="1">
              <a:latin typeface="+mn-ea"/>
              <a:ea typeface="+mn-ea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Chapter 4. </a:t>
            </a:r>
            <a:r>
              <a:rPr kumimoji="0" lang="ko-KR" altLang="en-US" sz="2800" smtClean="0">
                <a:latin typeface="HY견고딕" pitchFamily="18" charset="-127"/>
                <a:ea typeface="HY견고딕" pitchFamily="18" charset="-127"/>
              </a:rPr>
              <a:t>시스템 설정 및 관리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42911" y="1571612"/>
            <a:ext cx="8286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주요 프로토콜</a:t>
            </a:r>
            <a:r>
              <a:rPr lang="en-US" altLang="ko-KR" b="1" smtClean="0">
                <a:latin typeface="맑은 고딕" pitchFamily="50" charset="-127"/>
                <a:ea typeface="맑은 고딕" pitchFamily="50" charset="-127"/>
              </a:rPr>
              <a:t>(TCP, UDP, ICMP, Etc)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b="1" smtClean="0">
                <a:latin typeface="맑은 고딕" pitchFamily="50" charset="-127"/>
                <a:ea typeface="맑은 고딕" pitchFamily="50" charset="-127"/>
              </a:rPr>
              <a:t> IP routing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b="1" smtClean="0">
                <a:latin typeface="맑은 고딕" pitchFamily="50" charset="-127"/>
                <a:ea typeface="맑은 고딕" pitchFamily="50" charset="-127"/>
              </a:rPr>
              <a:t> Firewall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오리엔테이션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교육 선수 조건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사용자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사용자 등록 및 권한 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7921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일반 관리자 계정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최대 접속 실패 횟수 지정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계정별 권한 지정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, OTP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계정 생성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158" y="1714488"/>
          <a:ext cx="8358246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3470"/>
                <a:gridCol w="3714776"/>
              </a:tblGrid>
              <a:tr h="210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사용자 등록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 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Mode 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B-UTM-1(config)# </a:t>
                      </a: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username root secret admin1234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일반 관리자 계정 설정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접속 실패 횟수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기본값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3)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username root2 max-fail 6 secret admin1234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(3)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계정 생성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+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접속 실패 횟수 지정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username root3 privilege 1 secret admin1234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(4) : </a:t>
                      </a:r>
                      <a:r>
                        <a:rPr lang="ko-KR" altLang="en-US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접속 권한 설정 계정 생성</a:t>
                      </a:r>
                      <a:endParaRPr lang="ko-KR" altLang="en-US" sz="1100" b="1" i="0" u="none" strike="noStrike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)# username root4 secret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otp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OTP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계정 생성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3857628"/>
          <a:ext cx="8358246" cy="261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52"/>
                <a:gridCol w="4500594"/>
              </a:tblGrid>
              <a:tr h="210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Privilege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기능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conf 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privilege exec all level 1 ping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등급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계정에 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ping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기능의 서브 모든 기능 사용 허용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)# privilege exec level 1 configure terminal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등급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계정에 설정 모드 진입 명령어만 사용 허용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privilege configure level 1 interface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등급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계정에 설정 모드에서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interface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명령어만 사용 허용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28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privilege interface all level 1 ip 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등급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계정에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interface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모드에서 </a:t>
                      </a:r>
                      <a:r>
                        <a:rPr lang="en-US" altLang="ko-KR" sz="11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address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서브 모든 기능 허용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2861">
                <a:tc gridSpan="2">
                  <a:txBody>
                    <a:bodyPr/>
                    <a:lstStyle/>
                    <a:p>
                      <a:endParaRPr lang="en-US" altLang="ko-KR" sz="1100" b="1" dirty="0" smtClean="0"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◆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privilege 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기능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) all (</a:t>
                      </a:r>
                      <a:r>
                        <a:rPr lang="en-US" altLang="ko-KR" sz="1100" b="1" dirty="0" err="1" smtClean="0">
                          <a:latin typeface="+mn-ea"/>
                          <a:ea typeface="+mn-ea"/>
                          <a:cs typeface="Tahoma" pitchFamily="34" charset="0"/>
                        </a:rPr>
                        <a:t>level|reset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) 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등급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) 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명령어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) :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서브 모든 기능 허용 및 초기화</a:t>
                      </a:r>
                      <a:endParaRPr lang="en-US" altLang="ko-KR" sz="1100" b="1" dirty="0" smtClean="0"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◆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privilege 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기능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) level 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등급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) 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명령어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) :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명령어에 입력한 서브 항목만 권한 허용</a:t>
                      </a:r>
                      <a:endParaRPr lang="en-US" altLang="ko-KR" sz="1100" b="1" dirty="0" smtClean="0"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◆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privilege 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기능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) reset 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명령어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) :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명령어에 입력한 항목만 초기화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endParaRPr lang="en-US" altLang="ko-KR" sz="1100" b="1" dirty="0" smtClean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28596" y="3429000"/>
            <a:ext cx="6675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기본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privilege 1 (show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명령어가능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), privilege 15 (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모든 권한 가능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사용자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OTP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및 로그인 화면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603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OPT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사용자 계정 생성시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30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초 정도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CLI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멈춤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(OTP Key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생성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</a:t>
            </a:r>
            <a:endParaRPr lang="ko-KR" altLang="en-US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1714488"/>
          <a:ext cx="8358246" cy="4643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4974"/>
                <a:gridCol w="3143272"/>
              </a:tblGrid>
              <a:tr h="310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사용자 등록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)# 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username 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root4 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secret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otp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OTP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계정 생성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464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000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MWo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/ 3REZ  001 D9Vw =VJ2  002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LViu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RhJw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003 v28S 8ruq  004 IbT6 Qy4Y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005 A4Xs 7/5o  006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WIYg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bwWL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007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mpte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YjL4  008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CpDg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K7Q4  009 7BWM r9BH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010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OgAn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8IqP  011 ZA9i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xoQt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012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rDbn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B4nN  013 mz7K E+6g  014 VWST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NgcG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015 ebw8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QvVL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016 V=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Eb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iaWE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017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Ynp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/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cd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=z  018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pjBo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SyTb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019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Dvar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Z4Mn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020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OsnK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WDPf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021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uRXc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mRqg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022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BaoW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jgRw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023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sfyQ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srir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024 t=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wB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y2y6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025 IY8R Egb3  026 4nYw 7%zv  027 JQ78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ehQC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028 /Ku/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cEns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029 CIFY 4K6+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030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yfco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pAoE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031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rZqJ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F=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032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ZBt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= m3v8  033 k:Qe g/n/  034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eLKI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XGDP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035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edKZ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TmPG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036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aCCB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4swx  037 UEF/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Ixqc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038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DTWh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MSMq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039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yFKD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5P+t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040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UvZy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C8d/  041 ot5C :=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Xz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042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UfYN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ry5d  043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VwsC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iTdD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044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ZhLy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RNXF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045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Oxsu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TcuM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046 =3KM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EDMp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047 +C2j zH3A  048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GBVt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3D8S  049 6ufn 6mZ: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050 %b=p T/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Az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051 /z=V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rfKU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052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ZsJY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ayrI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053 6X=u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SHw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=  054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FFer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NBIa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055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KiK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%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KaUV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056 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eTZ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jdC4  057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gyFK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F2W=  058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ZK+v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uiDR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059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rA%e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5eoC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060 AUA7 HXOS  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061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Pehh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3fub 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062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roWD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N4NQ  063 7yjC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KahE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064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ShjI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tb9G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065 :ra6 m=5q  066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AdJO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qck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=  067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bpyd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ptHb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068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rpkg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gqLA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069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YLnx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R8MA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070 ec6X AHJG  071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XtmJ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QTkj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072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NCqZ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pFKT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073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b%KI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GBfQ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074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zDWI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%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zYf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075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pJd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+ 5XAv  076 %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xAL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+G28  077 kb4g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ck+U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078 g=4I tsG4  079 ZK7F q+4Z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OTP Key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테이블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인쇄후 보관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Please press Enter to activate this console.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User Access Verification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Username: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root4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Password(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061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):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Pehh 3fub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(2)</a:t>
                      </a:r>
                      <a:r>
                        <a:rPr lang="en-US" altLang="ko-KR" sz="1100" b="1" i="0" u="none" strike="noStrike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: OTP Key </a:t>
                      </a:r>
                      <a:r>
                        <a:rPr lang="ko-KR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입력</a:t>
                      </a:r>
                      <a:endParaRPr lang="ko-KR" altLang="en-US" sz="1100" b="1" i="0" u="none" strike="noStrike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OTP Passwords are left 79.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사용자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OTP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비밀번호 분실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3142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OTP Key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분실시 재생성 가능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1714488"/>
          <a:ext cx="8358246" cy="4643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726"/>
                <a:gridCol w="2857520"/>
              </a:tblGrid>
              <a:tr h="310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OTP Key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재생성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generate otp root4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OTP Key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재생성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464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000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hRCb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M5+/  001 /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rp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% 96QP  002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UGSz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%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rFe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003 bfG3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vdOK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004 8t7K AS:R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005 cq9R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EiPP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006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DYJk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wKbc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007 4WkU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GbPH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008 o7Fz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jGxh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009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NPaF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6k6c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010 9aPV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SfeE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011 Z=Sq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wzxb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012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Ofme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t4pE  013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KWQc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6p8m  014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gwuz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kOgH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015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NFoc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aYo8  016 d8xb +V6R  017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unHf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bFQr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018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jbQd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rw7Q  019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DfyL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6bb6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020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rdDK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3:Tq  021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KEHa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z/4R  022 ETSF 4Rk=  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023 </a:t>
                      </a:r>
                      <a:r>
                        <a:rPr lang="en-US" sz="1100" b="1" i="0" u="none" strike="noStrike" dirty="0" err="1" smtClean="0">
                          <a:solidFill>
                            <a:srgbClr val="C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okc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= 3qzC 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024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FeNn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KSi8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025 3Z+G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RQgH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026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PLkL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=W/L  027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m+o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: +9oY  028 =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tTx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/PFC  029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wyt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: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Pbba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030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qyOL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tG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=S  031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wg%w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7RPd  032 +o8/ 4C+t  033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xHwI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6sX5  034 49aD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eM:s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035 MAs4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ngFW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036 UD3H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CZwX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037 Nq4y w5SY  038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hJRG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8keu  039 dF34 n%:c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040 I9gF h5IY  041 j8SR R2mT  042 Lc6Y xxm7  043 T+YY x3LX  044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sIih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a7XD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045 Wg9i 4yo%  046 RN/B POV5  047 2HMO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XUFj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048 7+E= :EDY  049 HA4t e9pY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050 qrq7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nMhu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051 Dj7g 6Srv  052 UKDJ kz9R  053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QeqC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jbcs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054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nmWm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9YAJ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055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njB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= 8wWe  056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kctW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Hx4K  057 h%C8 3p7V  058 B7cS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JjEv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059 Gk/a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sjHY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060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BAZq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tMZr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061 A2xm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tkHH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062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AJPq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=XEX  063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BWux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Erry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064 aSM8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sVbS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065 C4YM LV3R  066 6dCV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sMBK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067 OiL6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gV+v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068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r%Gp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TUQo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069 anM6 gX8f</a:t>
                      </a: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070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zJMh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rsOS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071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pxXF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gX:x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072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PbvP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Zj%z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073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PsWP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9a9h  074 633N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nwmC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075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Y+ya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9/q4  076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yWWi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vuWm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077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xAzQ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=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hUZ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 078 HO=T 7yz%  079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QGPb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SimSun-ExtB" pitchFamily="49" charset="-122"/>
                          <a:ea typeface="SimSun-ExtB" pitchFamily="49" charset="-122"/>
                        </a:rPr>
                        <a:t> sfA7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SimSun-ExtB" pitchFamily="49" charset="-122"/>
                        <a:ea typeface="SimSun-ExtB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OTP Key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테이블 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인쇄후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보관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Please press Enter to activate this console.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User Access Verification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Username: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root4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Password(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023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):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okc=</a:t>
                      </a:r>
                      <a:r>
                        <a:rPr lang="en-US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3qzC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(2)</a:t>
                      </a:r>
                      <a:r>
                        <a:rPr lang="en-US" altLang="ko-KR" sz="1100" b="1" i="0" u="none" strike="noStrike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: OTP Key </a:t>
                      </a:r>
                      <a:r>
                        <a:rPr lang="ko-KR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입력</a:t>
                      </a:r>
                      <a:endParaRPr lang="ko-KR" altLang="en-US" sz="1100" b="1" i="0" u="none" strike="noStrike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643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OTP Passwords are left 79.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업그레이드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 &gt; </a:t>
            </a:r>
            <a:r>
              <a:rPr lang="en-US" altLang="ko-KR" sz="2000" b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VOS </a:t>
            </a:r>
            <a:r>
              <a:rPr lang="ko-KR" altLang="en-US" sz="2000" b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업그레이드 및 변경 </a:t>
            </a:r>
            <a:r>
              <a:rPr lang="en-US" altLang="ko-KR" sz="2000" b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8596" y="1233058"/>
            <a:ext cx="5275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다양한 업그레이드 방식 지원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다운로드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/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업로드 가능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158" y="1714488"/>
          <a:ext cx="8358246" cy="4621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164"/>
                <a:gridCol w="2786082"/>
              </a:tblGrid>
              <a:tr h="210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파일 다운로드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copy 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복사 명령어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2522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disk0:    Copy from disk0: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disk1:    Copy from disk1: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flash:    Copy from flash: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ftp:      Copy from ftp: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http:     Copy from http: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tftp:     Copy from tftp: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usbdisk:  Copy from usbdisk: file 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파일 복사 지원 방식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B-UTM-1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copy ftp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://50.50.50.250/vos-4.2-octeon.bin 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disk0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:/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ftp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에 있는 파일을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disk0: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으로 복사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B-UTM-1# 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copy ftp://id@50.50.50.250/vos-4.2-octeon.bin disk0:/ /f</a:t>
                      </a:r>
                    </a:p>
                    <a:p>
                      <a:pPr algn="l" rtl="0" fontAlgn="ctr"/>
                      <a:r>
                        <a:rPr lang="en-US" sz="1100" b="0" i="0" u="none" strike="no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login to ftp://50.50.50.250</a:t>
                      </a:r>
                    </a:p>
                    <a:p>
                      <a:pPr algn="l" rtl="0" fontAlgn="ctr"/>
                      <a:r>
                        <a:rPr lang="en-US" sz="1100" b="0" i="0" u="none" strike="no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password: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사용자 인증후 다운로드 방식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/f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옵션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같은 파일 이 있을경우 덥어쓰기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984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!!!!!!!!!!!!!!!!!!!!!!!!!!!!!!!!!!!!!!!!!!!!!!!!!!!!!!!!!!!!!!!!</a:t>
                      </a:r>
                    </a:p>
                    <a:p>
                      <a:pPr algn="l" rtl="0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 생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략 *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!!!!!!!!!!!!!!!!!!!!!!!!!!!!!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26682994 bytes transferred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142875" marR="9525" marT="9525" marB="0" anchor="ctr"/>
                </a:tc>
              </a:tr>
              <a:tr h="2804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disk0:/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정상적으로 다운로드 받은 파일 확인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142875" marR="9525" marT="9525" marB="0" anchor="ctr"/>
                </a:tc>
              </a:tr>
              <a:tr h="1073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-#- --type--  nlen ---length--- -------date/time-------- name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  Directory 5    16384        Mon Nov 17 18:22:18 2008 certs</a:t>
                      </a:r>
                    </a:p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  File      14   5390         Mon Jul 13 07:17:47 2009 startup-config</a:t>
                      </a:r>
                    </a:p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  File      21   41           Mon Jul 13 07:17:47 2009 startup-config.chksum</a:t>
                      </a:r>
                    </a:p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  File      25   </a:t>
                      </a:r>
                      <a:r>
                        <a:rPr lang="fr-F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26342258     Mon 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Jul 13 07:35:55 2009 </a:t>
                      </a:r>
                      <a:r>
                        <a:rPr lang="fr-F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vos-4.2-octeon.bin 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  File      7    26342258     Mon Jul  6 08:55:36 2009 vos.bin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업그레이드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 &gt; </a:t>
            </a:r>
            <a:r>
              <a:rPr lang="en-US" altLang="ko-KR" sz="2000" b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VOS </a:t>
            </a:r>
            <a:r>
              <a:rPr lang="ko-KR" altLang="en-US" sz="2000" b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업그레이드 및 변경 </a:t>
            </a:r>
            <a:r>
              <a:rPr lang="en-US" altLang="ko-KR" sz="2000" b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(2)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6486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부팅 가능하도록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boot system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명령어를 통하여 부팅 이미지 변경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1697370"/>
          <a:ext cx="8358246" cy="4589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164"/>
                <a:gridCol w="2786082"/>
              </a:tblGrid>
              <a:tr h="336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/>
                        <a:t>부팅 이미지 파일 변경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861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boot system vos-4.2-octeon.bin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boot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이미지를 변경하기 위한 설정</a:t>
                      </a:r>
                      <a:endParaRPr lang="ko-KR" altLang="en-US" sz="10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18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Set boot system... Wait a moment</a:t>
                      </a:r>
                    </a:p>
                    <a:p>
                      <a:pPr algn="l" rtl="0" fontAlgn="ctr"/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checking checksum... ok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vos-4.2-octeon.bin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무결성 검사 정상 메시지</a:t>
                      </a:r>
                      <a:endParaRPr lang="ko-KR" altLang="en-US" sz="10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861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861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sz="10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boot system 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02860"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Selected boot image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  <a:cs typeface="Tahoma" pitchFamily="34" charset="0"/>
                        </a:rPr>
                        <a:t>: vos-4.2-octeon.bin</a:t>
                      </a:r>
                      <a:endParaRPr lang="en-US" altLang="ko-KR" sz="1000" dirty="0" smtClean="0"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boot 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이미지 선택 완료 화면</a:t>
                      </a:r>
                      <a:endParaRPr lang="ko-KR" alt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0885"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B-UTM-1# reload</a:t>
                      </a:r>
                    </a:p>
                    <a:p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Proceed with reload? [yes/no] 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yes</a:t>
                      </a:r>
                      <a:endParaRPr lang="en-US" altLang="ko-KR" sz="10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장비 </a:t>
                      </a:r>
                      <a:r>
                        <a:rPr lang="ko-KR" altLang="en-US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재부팅</a:t>
                      </a:r>
                      <a:endParaRPr lang="ko-KR" alt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0682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sz="10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version </a:t>
                      </a:r>
                      <a:endParaRPr lang="en-US" sz="1000" b="1" i="0" u="none" strike="noStrike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000" dirty="0" err="1" smtClean="0"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 VOS Software, Version 4.2</a:t>
                      </a:r>
                    </a:p>
                    <a:p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TAC support: http://www.nexg.net</a:t>
                      </a:r>
                    </a:p>
                    <a:p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Copyright (c) 2007-2009 </a:t>
                      </a:r>
                      <a:r>
                        <a:rPr lang="en-US" altLang="ko-KR" sz="1000" dirty="0" err="1" smtClean="0"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 All Rights Reserved</a:t>
                      </a:r>
                    </a:p>
                    <a:p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Compiled 07/06/09 16:12:16</a:t>
                      </a:r>
                    </a:p>
                    <a:p>
                      <a:endParaRPr lang="en-US" altLang="ko-KR" sz="1000" dirty="0" smtClean="0"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B-UTM-1 uptime is 6 days 22:45:40</a:t>
                      </a:r>
                    </a:p>
                    <a:p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System image file is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"vos-4.2-octeon.bin“ </a:t>
                      </a:r>
                    </a:p>
                    <a:p>
                      <a:endParaRPr lang="en-US" altLang="ko-KR" sz="1000" dirty="0" smtClean="0"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1000" dirty="0" err="1" smtClean="0"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 VOS (</a:t>
                      </a:r>
                      <a:r>
                        <a:rPr lang="en-US" altLang="ko-KR" sz="1000" dirty="0" err="1" smtClean="0">
                          <a:latin typeface="+mn-ea"/>
                          <a:ea typeface="+mn-ea"/>
                          <a:cs typeface="Tahoma" pitchFamily="34" charset="0"/>
                        </a:rPr>
                        <a:t>Cavium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 Networks </a:t>
                      </a:r>
                      <a:r>
                        <a:rPr lang="en-US" altLang="ko-KR" sz="1000" dirty="0" err="1" smtClean="0">
                          <a:latin typeface="+mn-ea"/>
                          <a:ea typeface="+mn-ea"/>
                          <a:cs typeface="Tahoma" pitchFamily="34" charset="0"/>
                        </a:rPr>
                        <a:t>Octeon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 V0.2) Processor (VF2400 (CN3120p1.1-500-NSP) board, revision 2.0) with 1024M DRAM at 266MHz</a:t>
                      </a:r>
                    </a:p>
                    <a:p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Processor board serial number VF24000800023</a:t>
                      </a:r>
                    </a:p>
                    <a:p>
                      <a:r>
                        <a:rPr lang="en-US" altLang="ko-KR" sz="1000" dirty="0" err="1" smtClean="0">
                          <a:latin typeface="+mn-ea"/>
                          <a:ea typeface="+mn-ea"/>
                          <a:cs typeface="Tahoma" pitchFamily="34" charset="0"/>
                        </a:rPr>
                        <a:t>Cavium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 Networks </a:t>
                      </a:r>
                      <a:r>
                        <a:rPr lang="en-US" altLang="ko-KR" sz="1000" dirty="0" err="1" smtClean="0">
                          <a:latin typeface="+mn-ea"/>
                          <a:ea typeface="+mn-ea"/>
                          <a:cs typeface="Tahoma" pitchFamily="34" charset="0"/>
                        </a:rPr>
                        <a:t>Octeon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  <a:cs typeface="Tahoma" pitchFamily="34" charset="0"/>
                        </a:rPr>
                        <a:t> V0.2 CPU (2 cores) at 500MHz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부팅 </a:t>
                      </a:r>
                      <a:r>
                        <a:rPr lang="ko-KR" altLang="en-US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완료후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버전 확인</a:t>
                      </a:r>
                      <a:endParaRPr lang="ko-KR" alt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업그레이드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 &gt; </a:t>
            </a:r>
            <a:r>
              <a:rPr lang="en-US" altLang="ko-KR" sz="2000" b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Signature </a:t>
            </a:r>
            <a:r>
              <a:rPr lang="ko-KR" altLang="en-US" sz="2000" b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업그레이드 및 복사</a:t>
            </a:r>
            <a:endParaRPr lang="en-US" altLang="ko-KR" sz="2000" b="1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5275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다양한 업그레이드 방식 지원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다운로드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/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업로드 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1714488"/>
          <a:ext cx="8358246" cy="4621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4974"/>
                <a:gridCol w="3143272"/>
              </a:tblGrid>
              <a:tr h="210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파일 다운로드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copy 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복사 명령어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2522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disk0:    Copy from disk0: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disk1:    Copy from disk1: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flash:    Copy from flash: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ftp:      Copy from ftp: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http:     Copy from http: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tftp:     Copy from tftp: file system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usbdisk:  Copy from usbdisk: file 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파일 복사 지원 방식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B-UTM-1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copy ftp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://50.50.50.250</a:t>
                      </a:r>
                      <a:r>
                        <a:rPr lang="en-US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NSIG_2400UX_E002.sig disk1:/</a:t>
                      </a:r>
                      <a:endParaRPr lang="en-US" sz="1100" b="1" i="0" u="none" strike="noStrike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ftp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에 있는 파일을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disk1: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으로 복사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B-UTM-1# 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copy ftp://id@50.50.50.250</a:t>
                      </a:r>
                      <a:r>
                        <a:rPr lang="en-US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NSIG_2400UX_E002.sig disk1:/ /f</a:t>
                      </a:r>
                      <a:endParaRPr lang="en-US" sz="1100" b="1" i="0" u="none" strike="noStrike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rtl="0" fontAlgn="ctr"/>
                      <a:r>
                        <a:rPr lang="en-US" sz="1100" b="0" i="0" u="none" strike="no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login to ftp://50.50.50.250</a:t>
                      </a:r>
                    </a:p>
                    <a:p>
                      <a:pPr algn="l" rtl="0" fontAlgn="ctr"/>
                      <a:r>
                        <a:rPr lang="en-US" sz="1100" b="0" i="0" u="none" strike="no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password: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사용자 인증후 다운로드 방식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/f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옵션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같은 파일 이 있을경우 덥어쓰기</a:t>
                      </a:r>
                      <a:endParaRPr lang="ko-KR" altLang="en-US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984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!!!!!!!!!!!!!!!!!!!!!!!!!!!!!!!!!!!!!!!!!!!!!!!!!!!!!!!!!!!!!!!!</a:t>
                      </a:r>
                    </a:p>
                    <a:p>
                      <a:pPr algn="l" rtl="0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 생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략 *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!!!!!!!!!!!!!!!!!!!!!!!!!!!!!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26682994 bytes transferred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142875" marR="9525" marT="9525" marB="0" anchor="ctr"/>
                </a:tc>
              </a:tr>
              <a:tr h="2804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disk1:/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정상적으로 다운로드 받은 파일 확인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142875" marR="9525" marT="9525" marB="0" anchor="ctr"/>
                </a:tc>
              </a:tr>
              <a:tr h="1073352">
                <a:tc>
                  <a:txBody>
                    <a:bodyPr/>
                    <a:lstStyle/>
                    <a:p>
                      <a:r>
                        <a:rPr lang="en-US" altLang="ko-KR" sz="1100" smtClean="0">
                          <a:latin typeface="+mn-ea"/>
                          <a:ea typeface="+mn-ea"/>
                          <a:cs typeface="Tahoma" pitchFamily="34" charset="0"/>
                        </a:rPr>
                        <a:t>-#- --type--  nlen ---length--- -------date/time-------- name</a:t>
                      </a:r>
                    </a:p>
                    <a:p>
                      <a:r>
                        <a:rPr lang="en-US" altLang="ko-KR" sz="1100" smtClean="0">
                          <a:latin typeface="+mn-ea"/>
                          <a:ea typeface="+mn-ea"/>
                          <a:cs typeface="Tahoma" pitchFamily="34" charset="0"/>
                        </a:rPr>
                        <a:t>1   Directory 10   4096         Mon Jul  6 09:10:30 2009 B-UTM-1</a:t>
                      </a:r>
                    </a:p>
                    <a:p>
                      <a:r>
                        <a:rPr lang="en-US" altLang="ko-KR" sz="1100" smtClean="0">
                          <a:latin typeface="+mn-ea"/>
                          <a:ea typeface="+mn-ea"/>
                          <a:cs typeface="Tahoma" pitchFamily="34" charset="0"/>
                        </a:rPr>
                        <a:t>1   Directory 10   16384        Tue Nov 18 09:53:51 2008 lost+found</a:t>
                      </a:r>
                    </a:p>
                    <a:p>
                      <a:r>
                        <a:rPr lang="en-US" altLang="ko-KR" sz="1100" smtClean="0">
                          <a:latin typeface="+mn-ea"/>
                          <a:ea typeface="+mn-ea"/>
                          <a:cs typeface="Tahoma" pitchFamily="34" charset="0"/>
                        </a:rPr>
                        <a:t>1   File      20   144921600    Wed Jun 17 03:11:51 2009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NSIG_2400UX_E002.sig</a:t>
                      </a:r>
                    </a:p>
                    <a:p>
                      <a:r>
                        <a:rPr lang="en-US" altLang="ko-KR" sz="1100" smtClean="0">
                          <a:latin typeface="+mn-ea"/>
                          <a:ea typeface="+mn-ea"/>
                          <a:cs typeface="Tahoma" pitchFamily="34" charset="0"/>
                        </a:rPr>
                        <a:t>1   File      10   11264        Wed Jul  8 01:21:44 2009 custom.ndb</a:t>
                      </a:r>
                    </a:p>
                    <a:p>
                      <a:r>
                        <a:rPr lang="en-US" altLang="ko-KR" sz="1100" smtClean="0">
                          <a:latin typeface="+mn-ea"/>
                          <a:ea typeface="+mn-ea"/>
                          <a:cs typeface="Tahoma" pitchFamily="34" charset="0"/>
                        </a:rPr>
                        <a:t>1   File      13   404739888    Wed Dec 17 00:53:26 2008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nipeiprule.db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(6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NSIC_2400UX_E002.sig(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Signature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파일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</a:p>
                    <a:p>
                      <a:pPr marL="228600" indent="-228600">
                        <a:buNone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(7)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: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nipeiprule.db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압축이 풀린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Signature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파일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(IPS </a:t>
                      </a:r>
                      <a:r>
                        <a:rPr lang="ko-KR" altLang="en-US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구동시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풀림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설정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백업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복원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삭제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4358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수동 백업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기능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수동 복원 기능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파일 삭제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1714489"/>
          <a:ext cx="8358246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6346"/>
                <a:gridCol w="3571900"/>
              </a:tblGrid>
              <a:tr h="281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/>
                        <a:t>파일 백업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389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copy disk0:/startup-config disk0:/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startup-config.bak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현재 설정을 다른 파일이름 으로 복사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89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89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5390 bytes transferred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89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disk0:/startup-config.bak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백업된 설정 파일 보기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89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-#- --type--  nlen ---length--- -------date/time--------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8907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  File      18   5390         Mon Jul 13 09:03:13 2009 startup-config.bak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158" y="3813830"/>
          <a:ext cx="8358246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6346"/>
                <a:gridCol w="35719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설정 복원 및 삭제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copy disk0:/startup-config.bak disk0:/startup-config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백업된 파일을 현재 설정으로 복원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error: `/media/disk0//startup-config' destination already exists </a:t>
                      </a:r>
                      <a:r>
                        <a:rPr lang="en-US" sz="1100" b="0" i="0" u="none" strike="noStrike" kern="12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2)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현재 파일이 존재 할경우 경고 메시지 발생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copy disk0:/startup-config.bak disk0:/startup-config /f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기존 파일을 무시하고 덥어쓰기 가능 한 옵션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5390 bytes transferred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delete disk0:/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startup-config.bak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파일 삭제 명령어</a:t>
                      </a:r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14287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sh disk0:/startup-config.bak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14287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% disk0:/startup-config.bak: No such file or directory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설정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 변경 이력 백업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57158" y="1600221"/>
          <a:ext cx="8358246" cy="4779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36"/>
                <a:gridCol w="3214710"/>
              </a:tblGrid>
              <a:tr h="286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설정 자동 백업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37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archive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9756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archive</a:t>
                      </a:r>
                    </a:p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path disk0:/B-UTM-1 </a:t>
                      </a:r>
                    </a:p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maximum 20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변경 내역이 저장될 파일이름 경로및 지정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보관할 수 있는 최대 이력 내용 파일 개수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2437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conf 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014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hostname B-UTM-1-1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(3)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이력 내용 변경 확인을 위한 테스트 설정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변경후 저장 필수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</a:p>
                  </a:txBody>
                  <a:tcPr anchor="ctr"/>
                </a:tc>
              </a:tr>
              <a:tr h="2437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*B-UTM-1-1(config)# end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37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*B-UTM-1-1# wr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244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Building configuration...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[OK]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37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archive config differences disk0:/B-UTM-1-1 running-config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현재 설정과 보관된 설정 내용 비교 출력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12707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--- disk0:/B-UTM-1-1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+++ running-config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@@ -1,7 +1,7 @@</a:t>
                      </a:r>
                    </a:p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no service advanced-vty</a:t>
                      </a:r>
                    </a:p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-hostname B-UTM-1 </a:t>
                      </a:r>
                    </a:p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+hostname B-UTM-1-1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375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archive config differences startup-config running-config </a:t>
                      </a:r>
                      <a:endParaRPr lang="en-US" altLang="ko-KR" sz="11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현재 운영 설정과 저장 되기 전 설정 비교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28596" y="1233058"/>
            <a:ext cx="6008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Archive (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자동 백업 기능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지원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 변경 내용 비교 해보기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시스템 상태 모니터링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CPU Process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57158" y="1714491"/>
          <a:ext cx="8358246" cy="4444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412"/>
                <a:gridCol w="3071834"/>
              </a:tblGrid>
              <a:tr h="269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CPU 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 process cpu detail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각 데몬별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CPU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상세 정보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30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CPU 0.3%</a:t>
                      </a:r>
                    </a:p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0 0.3%</a:t>
                      </a:r>
                    </a:p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1 0.3%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Memory 55.3% (566/1024 MB)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Total 40 processes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PID  PPID %CPU %MEM ST CPU PRI  NI    VSZ   RSS       UPTIME COMMAND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1     0  </a:t>
                      </a:r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0.2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0.6  S   1  15   0  43288  7272   0-01:12:20 </a:t>
                      </a:r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/init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CPU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사용율이 가장 높은 프로세스 정보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3     1  0.2  0.0  S   0  34  19      0     0   0-01:12:20 [ksoftirqd/0]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5     1  0.1  0.0  S   1  35  19      0     0   0-01:12:20 [ksoftirqd/1]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233     1  0.1  0.7  S   0  34  19  43852  8160   0-01:12:06 </a:t>
                      </a:r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/usr/sbin/statd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장비에서 사용중인 각종 프로세스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217     1  0.0  1.2  S   1  15   0  90948 13004   </a:t>
                      </a:r>
                      <a:r>
                        <a:rPr lang="pt-BR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0-01:12:07 </a:t>
                      </a: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/usr/sbin/logd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프로세스의 데몬의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UPTIME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225     1  0.0  0.7  S   0  15   0  39632  7928   0-01:12:06 /usr/sbin/pimd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226     1  0.0  1.1  R   1  15   0  58560 11868   0-01:12:06 /usr/sbin/imi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227     1  0.0  0.7  S   0  15   0  39744  8176   0-01:12:06 /usr/sbin/ospfd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234     1  0.0  0.7  S   1  15   0  35280  7492   0-01:12:06 /usr/sbin/snmpd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90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236     1  0.0  0.7  S   1  15   0  51620  7456   0-01:12:06 /usr/sbin/httpd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28596" y="1233058"/>
            <a:ext cx="6627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CPU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기본 상태 보기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/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상세 상태 보기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프로세스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Uptime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상태 확인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596" y="6215082"/>
            <a:ext cx="39789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smtClean="0">
                <a:latin typeface="+mn-ea"/>
                <a:ea typeface="+mn-ea"/>
                <a:cs typeface="Tahoma" pitchFamily="34" charset="0"/>
              </a:rPr>
              <a:t>◆ 각 데몬의 </a:t>
            </a:r>
            <a:r>
              <a:rPr lang="en-US" altLang="ko-KR" sz="1100" b="1" smtClean="0">
                <a:latin typeface="+mn-ea"/>
                <a:ea typeface="+mn-ea"/>
                <a:cs typeface="Tahoma" pitchFamily="34" charset="0"/>
              </a:rPr>
              <a:t>UPTIME </a:t>
            </a:r>
            <a:r>
              <a:rPr lang="ko-KR" altLang="en-US" sz="1100" b="1" smtClean="0">
                <a:latin typeface="+mn-ea"/>
                <a:ea typeface="+mn-ea"/>
                <a:cs typeface="Tahoma" pitchFamily="34" charset="0"/>
              </a:rPr>
              <a:t>시간이 차이가 많이 나는지 확인 필요</a:t>
            </a:r>
            <a:endParaRPr lang="en-US" altLang="ko-KR" sz="11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시스템 상태 모니터링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Memory Process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57158" y="1714491"/>
          <a:ext cx="8358246" cy="4444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412"/>
                <a:gridCol w="3071834"/>
              </a:tblGrid>
              <a:tr h="119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Memory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 process memory detail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각 데몬별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Memory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상세 정보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CPU 0.3%</a:t>
                      </a:r>
                    </a:p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0 0.3%</a:t>
                      </a:r>
                    </a:p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1 0.3%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Memory 55.3% (566/1024 MB)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Total 40 processes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PID  PPID %CPU %MEM ST CPU PRI  NI    VSZ   RSS       UPTIME COMMAND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217     1  0.0  </a:t>
                      </a:r>
                      <a:r>
                        <a:rPr lang="pt-BR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1.2 </a:t>
                      </a: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S   1  15   0  90948 13004   0-01:18:24 </a:t>
                      </a:r>
                      <a:r>
                        <a:rPr lang="pt-BR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/usr/sbin/logd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CPU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사용율이 가장 높은 프로세스 정보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226     1  0.0  1.1  R   1  15   0  58560 11868   0-01:18:23 /usr/sbin/imi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장비에서 사용중인 각종 데몬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228     1  0.0  0.9  S   1  15   0  39408 10052   0-01:18:23 /usr/sbin/nsm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227     1  0.0  0.7  S   0  15   0  39744  8176   </a:t>
                      </a:r>
                      <a:r>
                        <a:rPr lang="pt-BR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0-01:18:23</a:t>
                      </a: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/usr/sbin/ospfd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프로세스의 데몬의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UPTIME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233     1  0.1  0.7  S   0  34  19  43852  8160   0-01:18:23 /usr/sbin/statd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231     1  0.0  0.7  S   0  15   0  46836  8108   0-01:18:23 /usr/sbin/authd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225     1  0.0  0.7  S   0  15   0  39632  7928   0-01:18:23 /usr/sbin/pimd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229     1  0.0  0.7  S   1  15   0  38804  7848   0-01:18:23 /usr/sbin/ripd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232     1  0.0  0.7  S   1  15   0  38816  7704   0-01:18:23 /usr/sbin/mstpd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234     1  0.0  0.7  S   1  15   0  35280  7492   0-01:18:23 /usr/sbin/snmpd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28596" y="1233058"/>
            <a:ext cx="7043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Memory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기본 상태 보기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/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상세 상태 보기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프로세스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Uptime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상태 확인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596" y="6215082"/>
            <a:ext cx="39789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smtClean="0">
                <a:latin typeface="+mn-ea"/>
                <a:ea typeface="+mn-ea"/>
                <a:cs typeface="Tahoma" pitchFamily="34" charset="0"/>
              </a:rPr>
              <a:t>◆ 각 데몬의 </a:t>
            </a:r>
            <a:r>
              <a:rPr lang="en-US" altLang="ko-KR" sz="1100" b="1" smtClean="0">
                <a:latin typeface="+mn-ea"/>
                <a:ea typeface="+mn-ea"/>
                <a:cs typeface="Tahoma" pitchFamily="34" charset="0"/>
              </a:rPr>
              <a:t>UPTIME </a:t>
            </a:r>
            <a:r>
              <a:rPr lang="ko-KR" altLang="en-US" sz="1100" b="1" smtClean="0">
                <a:latin typeface="+mn-ea"/>
                <a:ea typeface="+mn-ea"/>
                <a:cs typeface="Tahoma" pitchFamily="34" charset="0"/>
              </a:rPr>
              <a:t>시간이 차이가 많이 나는지 확인 필요</a:t>
            </a:r>
            <a:endParaRPr lang="en-US" altLang="ko-KR" sz="11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475" y="0"/>
            <a:ext cx="82280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오리엔테이션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엔지니어 등록 및 소개</a:t>
            </a:r>
            <a:endParaRPr lang="en-US" altLang="ko-KR" sz="20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2911" y="1571612"/>
            <a:ext cx="8286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엔지니어 소개</a:t>
            </a:r>
            <a:endParaRPr lang="en-US" altLang="ko-KR" b="1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엔지니어 등록 카드 작성</a:t>
            </a:r>
            <a:endParaRPr lang="en-US" altLang="ko-KR" b="1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  <a:defRPr/>
            </a:pPr>
            <a:endParaRPr lang="en-US" altLang="ko-KR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패스워드 복구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복구 모드로 부팅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1714491"/>
          <a:ext cx="8358246" cy="463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412"/>
                <a:gridCol w="3071834"/>
              </a:tblGrid>
              <a:tr h="119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U-Boot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모드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U-Boot 1.1.1 (Development build) (Build time: Jul 15 2008 - 21:13:03)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장비 전원 리부팅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CUST_VF2400 board revision major:2, minor:0, serial #: VF24000800023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OCTEON CN31XX-NSP revision: 2, Core clock: 500 MHz, DDR clock: 266 MHz (532 Mhz data rate)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Hareware Monitor:  Winbond w83792d.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Programming Vitesse switch .... done.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Disabling switch port .............. done. </a:t>
                      </a:r>
                      <a:endParaRPr lang="en-US" altLang="ko-KR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CTRL + C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키 입력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하여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boot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모드 진입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DRAM:  1024 MB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Flash:  8 MB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Clearing DRAM........ done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BIST check passed.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Starting PCI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PCI Status: PCI 32-bit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PCI BAR 0: 0x08000000, PCI BAR 1: Memory 0x00000000  PCI 0x00000000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Net:   octeth0, octeth1, octeth2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Bus 0 (CF Card): OK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ide 0: Model: SanDisk SDCFH-1024 Firm: HDX 4.07 Ser#: 012204K1607R0830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        Type: Removable Hard Disk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        Capacity: 977.4 MB = 0.9 GB (2001888 x 512)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VF2400# &lt;INTERRUPT&gt;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VF2400#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setenv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$(bootcmd)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single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비밀번호 복구 부팅 명령어 생성 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VF2400#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run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생성된 복구 명령어 실행 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reading vos.bin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28596" y="1233058"/>
            <a:ext cx="4261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U-Boot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모드 진입후 비밀번호 복구 모드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패스워드 복구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패스워드 변경 방법 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85720" y="1714490"/>
          <a:ext cx="8572560" cy="398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36"/>
                <a:gridCol w="3429024"/>
              </a:tblGrid>
              <a:tr h="332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U-Boot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모드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810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생략 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INIT[194]: logd will be started</a:t>
                      </a:r>
                    </a:p>
                    <a:p>
                      <a:pPr algn="l" rtl="0" fontAlgn="ctr"/>
                      <a:endParaRPr lang="en-US" altLang="ko-KR" sz="11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endParaRPr lang="en-US" altLang="ko-KR" sz="11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The loading might take a while to process... Wait a moment</a:t>
                      </a:r>
                    </a:p>
                    <a:p>
                      <a:pPr algn="l" rtl="0" fontAlgn="ctr"/>
                      <a:endParaRPr lang="en-US" altLang="ko-KR" sz="11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Please press Enter to activate this console.</a:t>
                      </a:r>
                    </a:p>
                    <a:p>
                      <a:pPr algn="l" rtl="0" fontAlgn="ctr"/>
                      <a:endParaRPr lang="en-US" altLang="ko-KR" sz="11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NexG VOS Software, Version 4.2-r22029 10/06/09 11:56:19</a:t>
                      </a:r>
                    </a:p>
                    <a:p>
                      <a:pPr algn="l" rtl="0" fontAlgn="ctr"/>
                      <a:endParaRPr lang="en-US" altLang="ko-KR" sz="11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B-UTM-1&gt; 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B-UTM-1&gt;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비밀번호 없이 로그인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324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B-UTM-1&gt; res pri</a:t>
                      </a:r>
                    </a:p>
                    <a:p>
                      <a:pPr algn="l" rtl="0" fontAlgn="ctr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B-UTM-1#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저장 가능 모드로 진입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59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*B-UTM-1 (config)# username root secret admin1234</a:t>
                      </a:r>
                    </a:p>
                    <a:p>
                      <a:pPr algn="l" rtl="0" fontAlgn="ctr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*B-UTM-1 (config)# end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비밀번호 변경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59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*B-UTM-1# wr</a:t>
                      </a:r>
                    </a:p>
                    <a:p>
                      <a:pPr algn="l" rtl="0" fontAlgn="ctr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Building configuration...</a:t>
                      </a:r>
                    </a:p>
                    <a:p>
                      <a:pPr algn="l" rtl="0" fontAlgn="ctr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[OK]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변경된 설정 저장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59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B-UTM-1# reload </a:t>
                      </a:r>
                    </a:p>
                    <a:p>
                      <a:pPr algn="l" rtl="0" fontAlgn="ctr"/>
                      <a:r>
                        <a:rPr lang="en-US" altLang="ko-KR" sz="11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Proceed with reload? [yes/no] 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장비 리부팅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28596" y="1233058"/>
            <a:ext cx="2331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ID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없이 원격 로그인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6)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실습 교육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시스템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224" y="1714488"/>
            <a:ext cx="68580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관리자 계정과 운영자 계정을 생성하고 원격으로 접속이 가능 하도록 설정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.(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단 운영자 계정은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show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명령어와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ping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만 가능하도록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)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VOS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를 다운로드 받고 업그레이드를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패스워드를 알지 못하는 암호로 변경후 복구 모드를 진행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1037755" y="1500175"/>
            <a:ext cx="3962873" cy="512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5.1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글로벌 설정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Offloading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Network parameters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5.2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네트워크 연결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고정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IP / DHCP / PPPoE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5.3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인터페이스 상태 감시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Link-timeout (1)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Link-timeout (2)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cs typeface="Arial" charset="0"/>
              </a:rPr>
              <a:t>5.4 </a:t>
            </a:r>
            <a:r>
              <a:rPr kumimoji="0" lang="ko-KR" altLang="en-US" b="1" smtClean="0">
                <a:latin typeface="+mn-ea"/>
                <a:cs typeface="Arial" charset="0"/>
              </a:rPr>
              <a:t>라우팅</a:t>
            </a:r>
            <a:endParaRPr kumimoji="0" lang="en-US" altLang="ko-KR" b="1" smtClean="0">
              <a:latin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Static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RIP / OSPF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PBR (1)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PBR (2)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cs typeface="Arial" charset="0"/>
              </a:rPr>
              <a:t>	ECMP(Equal Cost Multipath Protocol)</a:t>
            </a: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714876" y="1643050"/>
            <a:ext cx="346280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5.5 SLA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interface track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ip sla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cs typeface="Arial" charset="0"/>
              </a:rPr>
              <a:t>5.5 DHCP Server </a:t>
            </a:r>
            <a:r>
              <a:rPr kumimoji="0" lang="ko-KR" altLang="en-US" b="1" smtClean="0">
                <a:latin typeface="+mn-ea"/>
                <a:cs typeface="Arial" charset="0"/>
              </a:rPr>
              <a:t>설정</a:t>
            </a:r>
            <a:endParaRPr kumimoji="0" lang="en-US" altLang="ko-KR" b="1" smtClean="0">
              <a:latin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ea typeface="+mn-ea"/>
                <a:cs typeface="Arial" charset="0"/>
              </a:rPr>
              <a:t>5.6 </a:t>
            </a:r>
            <a:r>
              <a:rPr kumimoji="0" lang="ko-KR" altLang="en-US" b="1" smtClean="0">
                <a:latin typeface="+mn-ea"/>
                <a:ea typeface="+mn-ea"/>
                <a:cs typeface="Arial" charset="0"/>
              </a:rPr>
              <a:t>실습 교육</a:t>
            </a:r>
            <a:endParaRPr kumimoji="0" lang="en-US" altLang="ko-KR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1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2</a:t>
            </a:r>
            <a:endParaRPr kumimoji="0" lang="en-US" altLang="ko-KR" sz="1400" b="1">
              <a:latin typeface="+mn-ea"/>
              <a:ea typeface="+mn-ea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Chapter 5. </a:t>
            </a:r>
            <a:r>
              <a:rPr kumimoji="0" lang="ko-KR" altLang="en-US" sz="2800" smtClean="0">
                <a:latin typeface="HY견고딕" pitchFamily="18" charset="-127"/>
                <a:ea typeface="HY견고딕" pitchFamily="18" charset="-127"/>
              </a:rPr>
              <a:t>네트워크 설정 및 관리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글로벌 설정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Offloading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1857364"/>
          <a:ext cx="8358246" cy="451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4786346"/>
              </a:tblGrid>
              <a:tr h="289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Offload </a:t>
                      </a:r>
                      <a:r>
                        <a:rPr lang="ko-KR" altLang="en-US" sz="1400" smtClean="0"/>
                        <a:t>설정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offloading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reorder   Ip offloading reorder protocol set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기본 설정값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off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schedule  Ip offloading schedule set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기본 설정값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off (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사용 권장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&lt;cr&gt;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offloading reorder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IPS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엔진 통과후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reorder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처리후 통과 시킴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4565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all   All(Tcp|Udp|Icmp) set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icmp  Icmp set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tcp   Tcp set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udp   Udp set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offloading schedule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4565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all     All(Tcp4|Ipv4|Non-ip) set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ip      Ipv4 set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non-ip  Non-ip set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tcp     Tcp4 set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offloading schedule all atomic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멀티 코어 상태에서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re-orderd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를 줄일수 있도록 세션 기반으로 처리 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B-UTM-1(config)#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offloading reorder all  </a:t>
                      </a:r>
                      <a:endParaRPr lang="en-US" altLang="ko-KR" sz="11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IPS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엔진 통과후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re-orderd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발생을 줄이는 기능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B-UTM-1(config)#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no ip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offloading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offloading off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1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sh ip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offloading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(7) : </a:t>
                      </a:r>
                      <a:r>
                        <a:rPr lang="en-US" altLang="ko-KR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Offloading </a:t>
                      </a:r>
                      <a:r>
                        <a:rPr lang="ko-KR" alt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동작 상태 확인 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59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 offloading is 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(8)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기본 설정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ON, CLI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 안보임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28596" y="1233058"/>
            <a:ext cx="8417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offloading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을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off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시 모든 패킷을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CPU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에서 처리 하기 때문에 트래픽이 많은 환경에서는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600" b="1" smtClean="0">
                <a:latin typeface="+mn-ea"/>
                <a:ea typeface="+mn-ea"/>
                <a:cs typeface="Tahoma" pitchFamily="34" charset="0"/>
              </a:rPr>
            </a:b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되도록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off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하지 않도록 권장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글로벌 설정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Offloading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1714488"/>
          <a:ext cx="8358246" cy="4444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94"/>
                <a:gridCol w="385765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Offloading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offloading statistics 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Offloading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동작 상태 상세 정보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Offloading Status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ON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Mem used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SEQ       :           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FLOW      :         1953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SESS      :           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SEQ       :           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FLOW      :         1922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BLACKLIST :           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Traffic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sv-SE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XMIT</a:t>
                      </a:r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  : packet -      4290395     bytes -   2426869825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Offload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의해 전송된 데이터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SLOW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  : packet -       257299     bytes -      1563620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CPU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의해 처리된 데이터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sv-SE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BLACKLIST</a:t>
                      </a:r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: packet -            0     bytes -           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BLACKLIST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의해 차단된 패킷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sv-SE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DROP</a:t>
                      </a:r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  : packet -          506     bytes -           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(5)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Drop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된 패킷 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sv-SE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DEPOSIT</a:t>
                      </a:r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: packet -      2286374     bytes -   2150976678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: Offload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의해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얻어진 이익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(IPS, L7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동작시 표시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됨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)</a:t>
                      </a:r>
                      <a:endParaRPr lang="ko-KR" altLang="en-US" sz="11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28596" y="1233058"/>
            <a:ext cx="59811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Offloading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상태를 보고 대략적인 패킷 포워딩 상태를 확인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글로벌 설정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Network parameters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57158" y="1714487"/>
          <a:ext cx="8358246" cy="3229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206"/>
                <a:gridCol w="5715040"/>
              </a:tblGrid>
              <a:tr h="318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Network</a:t>
                      </a:r>
                      <a:r>
                        <a:rPr lang="en-US" altLang="ko-KR" sz="1400" baseline="0" dirty="0" smtClean="0"/>
                        <a:t> parameters </a:t>
                      </a:r>
                      <a:r>
                        <a:rPr lang="ko-KR" altLang="en-US" sz="1400" dirty="0" smtClean="0"/>
                        <a:t>상태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707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network parameters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Network parameters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 보기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707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707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network parameters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707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icmp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idle-timeout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icmp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idle-timeout </a:t>
                      </a:r>
                      <a:r>
                        <a:rPr lang="ko-KR" altLang="en-US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설정값을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10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초로 설정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707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707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network parameters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51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global idle-timeout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600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(3) : </a:t>
                      </a:r>
                      <a:r>
                        <a:rPr lang="ko-KR" altLang="en-US" sz="1100" b="1" i="0" u="none" strike="noStrike" kern="120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네트웍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기본 </a:t>
                      </a:r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idle-timeout 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값 설정 상태 </a:t>
                      </a:r>
                    </a:p>
                  </a:txBody>
                  <a:tcPr marL="72000" marR="0" marT="0" marB="0" anchor="ctr"/>
                </a:tc>
              </a:tr>
              <a:tr h="1851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icmp idle-timeout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10 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(4) :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u="none" strike="noStrike" kern="12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icmp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idle-timeout 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값 설정 상태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기본값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0" marT="0" marB="0" anchor="ctr"/>
                </a:tc>
              </a:tr>
              <a:tr h="1851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udp idle-timeout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(5) : </a:t>
                      </a:r>
                      <a:r>
                        <a:rPr lang="en-US" altLang="ko-KR" sz="1100" b="1" i="0" u="none" strike="noStrike" kern="12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udp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idle-timeout 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값 설정 상태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기본값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0" marT="0" marB="0" anchor="ctr"/>
                </a:tc>
              </a:tr>
              <a:tr h="1851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tcp idle-timeout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3600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(6) : </a:t>
                      </a:r>
                      <a:r>
                        <a:rPr lang="en-US" altLang="ko-KR" sz="1100" b="1" i="0" u="none" strike="noStrike" kern="12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tcp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idle-timeout 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값 설정 상태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기본값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3600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0" marT="0" marB="0" anchor="ctr"/>
                </a:tc>
              </a:tr>
              <a:tr h="3604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no tcp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strict-handle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(7) :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TCP </a:t>
                      </a:r>
                      <a:r>
                        <a:rPr lang="ko-KR" altLang="en-US" sz="1100" b="1" i="0" u="none" strike="noStrike" kern="12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패킷이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Three Hand shaking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을 과정을 무시하고 전송 되는 패킷을 제한 </a:t>
                      </a:r>
                      <a:r>
                        <a:rPr lang="ko-KR" altLang="en-US" sz="1100" b="1" i="0" u="none" strike="noStrike" kern="12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할때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사용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기본값 설정 없음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0" marT="0" marB="0" anchor="ctr"/>
                </a:tc>
              </a:tr>
              <a:tr h="1851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tcp mss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none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(8) :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TCP Max Segment Size 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값 설정 상태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기본값 설정 없음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28596" y="1233058"/>
            <a:ext cx="4327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Network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에 사용되는 기본 설정값을 확인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57158" y="5445112"/>
          <a:ext cx="8358246" cy="912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0858"/>
                <a:gridCol w="1857388"/>
              </a:tblGrid>
              <a:tr h="338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Session</a:t>
                      </a:r>
                      <a:r>
                        <a:rPr lang="en-US" altLang="ko-KR" sz="1400" baseline="0" smtClean="0"/>
                        <a:t> </a:t>
                      </a:r>
                      <a:r>
                        <a:rPr lang="ko-KR" altLang="en-US" sz="1400" baseline="0" smtClean="0"/>
                        <a:t>상태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8737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session | match :80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8737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tcp ESTABLISHED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717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218.36.193.12:80 - 210.181.71.240:1050 rule=1000 tx=1/40 rx=0/0 NOREPLY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(9) : idle-timeout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값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28596" y="4929198"/>
            <a:ext cx="6838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Telnet 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세션 과 같은경우에는 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tcp 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기본값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(1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시간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)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이 지난뒤 키 입력을 하게 되면 세션이 끊어짐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200" b="1" smtClean="0">
                <a:latin typeface="+mn-ea"/>
                <a:ea typeface="+mn-ea"/>
                <a:cs typeface="Tahoma" pitchFamily="34" charset="0"/>
              </a:rPr>
            </a:b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    (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금융권 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Telent 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단말기가 존재 할경우 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tcp idle-timeout 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값 조정 필요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네트워크 연결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고정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IP, DHCP, PPPoE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1643050"/>
          <a:ext cx="8358246" cy="4764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718"/>
                <a:gridCol w="4000528"/>
              </a:tblGrid>
              <a:tr h="253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Interface</a:t>
                      </a:r>
                      <a:r>
                        <a:rPr lang="en-US" altLang="ko-KR" sz="1400" baseline="0" dirty="0" smtClean="0"/>
                        <a:t> IP </a:t>
                      </a:r>
                      <a:r>
                        <a:rPr lang="ko-KR" altLang="en-US" sz="1400" baseline="0" dirty="0" smtClean="0"/>
                        <a:t>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conf 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B-UTM-1(config)# int eth0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*B-UTM-1(config-if)# </a:t>
                      </a:r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address 192.168.1.1/24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고정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*B-UTM-1(config-if)# int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*B-UTM-1(config-if)# </a:t>
                      </a:r>
                      <a:r>
                        <a:rPr lang="en-US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address dhcp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DHCP IP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*B-UTM-1(config-if)# int eth2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*B-UTM-1(config-if)# </a:t>
                      </a:r>
                      <a:r>
                        <a:rPr lang="en-US" altLang="en-US" sz="1100" b="1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address 50.50.50.1/24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고정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*B-UTM-1(config-if)# int eth3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*B-UTM-1(config-if)# </a:t>
                      </a:r>
                      <a:r>
                        <a:rPr lang="en-US" altLang="en-US" sz="1100" b="1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pppoe user nexg password testpass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PPPoE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사용자 및 비밀번호 설정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*B-UTM-1(config-if)# </a:t>
                      </a:r>
                      <a:r>
                        <a:rPr lang="en-US" altLang="en-US" sz="1100" b="1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address pppoe link-timeout 5 3 icmp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PPPoE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DHCP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 및 회선 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GW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체크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1122819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*B-UTM-1# </a:t>
                      </a:r>
                      <a:r>
                        <a:rPr lang="en-US" sz="1100" b="1" i="0" u="none" strike="noStrike" kern="12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sh</a:t>
                      </a:r>
                      <a:r>
                        <a:rPr 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i="0" u="none" strike="noStrike" kern="12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dhcp</a:t>
                      </a:r>
                      <a:r>
                        <a:rPr lang="en-US" sz="11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eth1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DHCP Interface eth1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Interface IP : 40.40.40.7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netmask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255.255.255.0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Lease Time   : 86400 seconds (86283 seconds are left)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Gateway IP   : 40.40.40.254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Server ID    : 40.40.40.254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DNS #0       : 168.126.63.1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DNS #1       : 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162.162.63.2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(5) : DHCP</a:t>
                      </a:r>
                      <a:r>
                        <a:rPr lang="en-US" altLang="ko-KR" sz="1100" b="1" i="0" u="none" strike="noStrike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i="0" u="none" strike="noStrike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인터페이스 상태</a:t>
                      </a:r>
                      <a:endParaRPr lang="ko-KR" altLang="en-US" sz="11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en-US" sz="1100" b="1" i="0" u="none" strike="noStrike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sh dhcp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endParaRPr lang="ko-KR" altLang="en-US" sz="11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1799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eth1 is requesting DHCP...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(6)</a:t>
                      </a:r>
                      <a:r>
                        <a:rPr lang="en-US" altLang="ko-KR" sz="1100" b="1" i="0" u="none" strike="noStrike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: DHCP IP</a:t>
                      </a:r>
                      <a:r>
                        <a:rPr lang="ko-KR" altLang="en-US" sz="1100" b="1" i="0" u="none" strike="noStrike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를 받지 못한 상태</a:t>
                      </a:r>
                      <a:endParaRPr lang="ko-KR" altLang="en-US" sz="1100" b="1" i="0" u="none" strike="noStrike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28596" y="1233058"/>
            <a:ext cx="61955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DHCP Client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기능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DHCP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인터페이스 상태 보기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PPPoE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설정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인터페이스 상태 감시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Link-timeout (1)</a:t>
            </a:r>
          </a:p>
        </p:txBody>
      </p:sp>
      <p:grpSp>
        <p:nvGrpSpPr>
          <p:cNvPr id="2" name="그룹 11"/>
          <p:cNvGrpSpPr/>
          <p:nvPr/>
        </p:nvGrpSpPr>
        <p:grpSpPr>
          <a:xfrm>
            <a:off x="151200" y="1643074"/>
            <a:ext cx="2563412" cy="4857760"/>
            <a:chOff x="79762" y="1214422"/>
            <a:chExt cx="4420800" cy="485776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80930" y="1214422"/>
              <a:ext cx="4419630" cy="485776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Network Topology(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19005" y="2357430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xDSL Gateway</a:t>
            </a:r>
            <a:endParaRPr lang="ko-KR" altLang="en-US" sz="110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4" name="구름 모양 설명선 23"/>
          <p:cNvSpPr/>
          <p:nvPr/>
        </p:nvSpPr>
        <p:spPr>
          <a:xfrm>
            <a:off x="1490443" y="4857760"/>
            <a:ext cx="1071570" cy="787392"/>
          </a:xfrm>
          <a:prstGeom prst="cloudCallout">
            <a:avLst>
              <a:gd name="adj1" fmla="val -85228"/>
              <a:gd name="adj2" fmla="val -4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altLang="ko-KR" sz="1600" smtClean="0">
                <a:latin typeface="+mn-ea"/>
              </a:rPr>
              <a:t>arp</a:t>
            </a:r>
          </a:p>
          <a:p>
            <a:pPr marL="342900" indent="-342900" algn="ctr"/>
            <a:r>
              <a:rPr lang="en-US" altLang="ko-KR" sz="1600" smtClean="0">
                <a:latin typeface="+mn-ea"/>
              </a:rPr>
              <a:t>icmp</a:t>
            </a:r>
            <a:endParaRPr lang="ko-KR" altLang="en-US" sz="160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47567" y="4143380"/>
            <a:ext cx="1367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solidFill>
                  <a:srgbClr val="C00000"/>
                </a:solidFill>
                <a:latin typeface="+mn-ea"/>
                <a:ea typeface="+mn-ea"/>
              </a:rPr>
              <a:t>Gateway</a:t>
            </a:r>
          </a:p>
          <a:p>
            <a:pPr algn="ctr"/>
            <a:r>
              <a:rPr lang="en-US" altLang="ko-KR" sz="2000" b="1" smtClean="0">
                <a:solidFill>
                  <a:srgbClr val="C00000"/>
                </a:solidFill>
                <a:latin typeface="+mn-ea"/>
                <a:ea typeface="+mn-ea"/>
              </a:rPr>
              <a:t>Check!</a:t>
            </a:r>
            <a:endParaRPr lang="ko-KR" altLang="en-US" sz="2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311" y="2143116"/>
            <a:ext cx="994270" cy="435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428596" y="1233058"/>
            <a:ext cx="8007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회선 연결 장비가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Hang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상태로 통신이 불가능 할 때 회선 링크를 강제로 끊는 기능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847501" y="2784484"/>
            <a:ext cx="307180" cy="2428892"/>
          </a:xfrm>
          <a:custGeom>
            <a:avLst/>
            <a:gdLst>
              <a:gd name="connsiteX0" fmla="*/ 5442 w 310242"/>
              <a:gd name="connsiteY0" fmla="*/ 2276928 h 2276928"/>
              <a:gd name="connsiteX1" fmla="*/ 38100 w 310242"/>
              <a:gd name="connsiteY1" fmla="*/ 567871 h 2276928"/>
              <a:gd name="connsiteX2" fmla="*/ 234042 w 310242"/>
              <a:gd name="connsiteY2" fmla="*/ 284843 h 2276928"/>
              <a:gd name="connsiteX3" fmla="*/ 310242 w 310242"/>
              <a:gd name="connsiteY3" fmla="*/ 2276928 h 2276928"/>
              <a:gd name="connsiteX0" fmla="*/ 5442 w 297979"/>
              <a:gd name="connsiteY0" fmla="*/ 2292238 h 2384102"/>
              <a:gd name="connsiteX1" fmla="*/ 38100 w 297979"/>
              <a:gd name="connsiteY1" fmla="*/ 583181 h 2384102"/>
              <a:gd name="connsiteX2" fmla="*/ 234042 w 297979"/>
              <a:gd name="connsiteY2" fmla="*/ 300153 h 2384102"/>
              <a:gd name="connsiteX3" fmla="*/ 297979 w 297979"/>
              <a:gd name="connsiteY3" fmla="*/ 2384102 h 2384102"/>
              <a:gd name="connsiteX0" fmla="*/ 2721 w 295258"/>
              <a:gd name="connsiteY0" fmla="*/ 2325462 h 2417326"/>
              <a:gd name="connsiteX1" fmla="*/ 68717 w 295258"/>
              <a:gd name="connsiteY1" fmla="*/ 417062 h 2417326"/>
              <a:gd name="connsiteX2" fmla="*/ 231321 w 295258"/>
              <a:gd name="connsiteY2" fmla="*/ 333377 h 2417326"/>
              <a:gd name="connsiteX3" fmla="*/ 295258 w 295258"/>
              <a:gd name="connsiteY3" fmla="*/ 2417326 h 2417326"/>
              <a:gd name="connsiteX0" fmla="*/ 2721 w 320787"/>
              <a:gd name="connsiteY0" fmla="*/ 2214560 h 2306424"/>
              <a:gd name="connsiteX1" fmla="*/ 68717 w 320787"/>
              <a:gd name="connsiteY1" fmla="*/ 306160 h 2306424"/>
              <a:gd name="connsiteX2" fmla="*/ 283030 w 320787"/>
              <a:gd name="connsiteY2" fmla="*/ 377598 h 2306424"/>
              <a:gd name="connsiteX3" fmla="*/ 295258 w 320787"/>
              <a:gd name="connsiteY3" fmla="*/ 2306424 h 2306424"/>
              <a:gd name="connsiteX0" fmla="*/ 2721 w 320787"/>
              <a:gd name="connsiteY0" fmla="*/ 2146527 h 2238391"/>
              <a:gd name="connsiteX1" fmla="*/ 68716 w 320787"/>
              <a:gd name="connsiteY1" fmla="*/ 381003 h 2238391"/>
              <a:gd name="connsiteX2" fmla="*/ 283030 w 320787"/>
              <a:gd name="connsiteY2" fmla="*/ 309565 h 2238391"/>
              <a:gd name="connsiteX3" fmla="*/ 295258 w 320787"/>
              <a:gd name="connsiteY3" fmla="*/ 2238391 h 2238391"/>
              <a:gd name="connsiteX0" fmla="*/ 2721 w 320787"/>
              <a:gd name="connsiteY0" fmla="*/ 2146527 h 2238391"/>
              <a:gd name="connsiteX1" fmla="*/ 68716 w 320787"/>
              <a:gd name="connsiteY1" fmla="*/ 381003 h 2238391"/>
              <a:gd name="connsiteX2" fmla="*/ 283030 w 320787"/>
              <a:gd name="connsiteY2" fmla="*/ 309565 h 2238391"/>
              <a:gd name="connsiteX3" fmla="*/ 295258 w 320787"/>
              <a:gd name="connsiteY3" fmla="*/ 2238391 h 2238391"/>
              <a:gd name="connsiteX0" fmla="*/ 2721 w 320787"/>
              <a:gd name="connsiteY0" fmla="*/ 2158433 h 2250297"/>
              <a:gd name="connsiteX1" fmla="*/ 68716 w 320787"/>
              <a:gd name="connsiteY1" fmla="*/ 321471 h 2250297"/>
              <a:gd name="connsiteX2" fmla="*/ 283030 w 320787"/>
              <a:gd name="connsiteY2" fmla="*/ 321471 h 2250297"/>
              <a:gd name="connsiteX3" fmla="*/ 295258 w 320787"/>
              <a:gd name="connsiteY3" fmla="*/ 2250297 h 2250297"/>
              <a:gd name="connsiteX0" fmla="*/ 2721 w 320787"/>
              <a:gd name="connsiteY0" fmla="*/ 2158433 h 2250297"/>
              <a:gd name="connsiteX1" fmla="*/ 68716 w 320787"/>
              <a:gd name="connsiteY1" fmla="*/ 321471 h 2250297"/>
              <a:gd name="connsiteX2" fmla="*/ 283030 w 320787"/>
              <a:gd name="connsiteY2" fmla="*/ 321471 h 2250297"/>
              <a:gd name="connsiteX3" fmla="*/ 295258 w 320787"/>
              <a:gd name="connsiteY3" fmla="*/ 2250297 h 2250297"/>
              <a:gd name="connsiteX0" fmla="*/ 2721 w 307180"/>
              <a:gd name="connsiteY0" fmla="*/ 2250297 h 2250297"/>
              <a:gd name="connsiteX1" fmla="*/ 55109 w 307180"/>
              <a:gd name="connsiteY1" fmla="*/ 321471 h 2250297"/>
              <a:gd name="connsiteX2" fmla="*/ 269423 w 307180"/>
              <a:gd name="connsiteY2" fmla="*/ 321471 h 2250297"/>
              <a:gd name="connsiteX3" fmla="*/ 281651 w 307180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80" h="2250297">
                <a:moveTo>
                  <a:pt x="2721" y="2250297"/>
                </a:moveTo>
                <a:cubicBezTo>
                  <a:pt x="0" y="1561775"/>
                  <a:pt x="10659" y="642942"/>
                  <a:pt x="55109" y="321471"/>
                </a:cubicBezTo>
                <a:cubicBezTo>
                  <a:pt x="99559" y="0"/>
                  <a:pt x="231666" y="0"/>
                  <a:pt x="269423" y="321471"/>
                </a:cubicBezTo>
                <a:cubicBezTo>
                  <a:pt x="307180" y="642942"/>
                  <a:pt x="266229" y="1396676"/>
                  <a:pt x="281651" y="2250297"/>
                </a:cubicBezTo>
              </a:path>
            </a:pathLst>
          </a:custGeom>
          <a:ln w="50800">
            <a:solidFill>
              <a:srgbClr val="C00000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857488" y="1667956"/>
          <a:ext cx="6143668" cy="476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56"/>
                <a:gridCol w="1714512"/>
              </a:tblGrid>
              <a:tr h="315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Link-timeout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520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ip address dhcp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link-timeout 2 2 arp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DHCP link-timout</a:t>
                      </a:r>
                    </a:p>
                  </a:txBody>
                  <a:tcPr marL="72000" marR="0" marT="0" marB="0" anchor="ctr"/>
                </a:tc>
              </a:tr>
              <a:tr h="2520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 eth2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ip address 50.50.50.1/24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link-timeout 2 2 arp 50.50.50.254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고정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link-timeout</a:t>
                      </a:r>
                    </a:p>
                  </a:txBody>
                  <a:tcPr marL="72000" marR="0" marT="0" marB="0" anchor="ctr"/>
                </a:tc>
              </a:tr>
              <a:tr h="2253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int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53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53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Hardware is Ethernet, address is 0090.fb18.4138 (bia 0090.fb18.4138)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53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index 2 metric 1 mtu 1500 duplex-full arp ageing timeout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53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&lt;UP,BROADCAST,RUNNING,MULTICAST&gt;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53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000" b="1" i="0" u="none" strike="noStrike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Link-timeout ARP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status </a:t>
                      </a:r>
                      <a:r>
                        <a:rPr lang="en-US" sz="1000" b="1" i="0" u="none" strike="noStrike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UP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check </a:t>
                      </a:r>
                      <a:r>
                        <a:rPr lang="en-US" sz="1000" b="1" i="0" u="none" strike="noStrike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interval 2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000" b="1" i="0" u="none" strike="noStrike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total 2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000" b="1" i="0" u="none" strike="noStrike" kern="12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success 1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error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link-timeout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상태</a:t>
                      </a:r>
                      <a:endParaRPr lang="ko-KR" altLang="en-US" sz="1000" b="1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53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VRF Binding: Not bound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000" b="1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53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Speed 1000Base-T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000" b="1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53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inet 40.40.40.7/24 broadcast 40.40.40.255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253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◆ </a:t>
                      </a:r>
                      <a:r>
                        <a:rPr lang="ko-KR" alt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권장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값 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1: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Link-timeout 2 2 arp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(VDSL,Metro 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고속 회선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142875" marR="9525" marT="9525" marB="0" anchor="ctr"/>
                </a:tc>
              </a:tr>
              <a:tr h="2253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◆ 권장 값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2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link-timeout 8 3 icmp (ADSL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저속 회선 또는 손실이 많은 회선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  <a:endParaRPr lang="en-US" altLang="ko-KR" sz="1000" b="1" i="0" u="none" strike="noStrike" baseline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5319">
                <a:tc gridSpan="2">
                  <a:txBody>
                    <a:bodyPr/>
                    <a:lstStyle/>
                    <a:p>
                      <a:pPr lvl="0" algn="l" rtl="0" fontAlgn="ctr"/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◆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Link-timeout 2</a:t>
                      </a:r>
                      <a:r>
                        <a:rPr 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2 arp : 2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초 간격으로 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회 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arp 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응답 실패시 회선 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DOWN 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동작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142875" marR="9525" marT="9525" marB="0" anchor="ctr"/>
                </a:tc>
              </a:tr>
              <a:tr h="48240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◆ 회선이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2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개 </a:t>
                      </a:r>
                      <a:r>
                        <a:rPr lang="ko-KR" altLang="en-US" sz="10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이상일경우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PBR 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설정 필수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/>
                      </a:r>
                      <a:b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</a:b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</a:t>
                      </a:r>
                      <a:r>
                        <a:rPr lang="en-US" altLang="ko-KR" sz="10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route policy 10 table 10 source eth1 </a:t>
                      </a:r>
                      <a:r>
                        <a:rPr lang="en-US" altLang="ko-KR" sz="10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eth1</a:t>
                      </a:r>
                      <a:r>
                        <a:rPr lang="en-US" altLang="ko-KR" sz="10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endParaRPr lang="en-US" altLang="ko-KR" sz="1000" b="1" baseline="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</a:t>
                      </a:r>
                      <a:r>
                        <a:rPr lang="en-US" altLang="ko-KR" sz="1000" b="1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route policy 20 table 20 source eth2 50.50.50.254 eth2</a:t>
                      </a:r>
                      <a:endParaRPr lang="en-US" altLang="ko-KR" sz="1000" b="1" i="0" u="none" strike="noStrike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인터페이스 상태 감시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Link-timeout (2)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1604" y="2285992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  <a:latin typeface="+mn-lt"/>
              </a:rPr>
              <a:t>168.126.63.1</a:t>
            </a:r>
            <a:endParaRPr lang="ko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500306"/>
            <a:ext cx="1937967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285852" y="3596018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50.50.50.0/24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2738" y="2643182"/>
            <a:ext cx="261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1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1300" y="481046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2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42910" y="2607462"/>
            <a:ext cx="1369229" cy="2964678"/>
          </a:xfrm>
          <a:custGeom>
            <a:avLst/>
            <a:gdLst>
              <a:gd name="connsiteX0" fmla="*/ 50800 w 1727200"/>
              <a:gd name="connsiteY0" fmla="*/ 2690812 h 2690812"/>
              <a:gd name="connsiteX1" fmla="*/ 279400 w 1727200"/>
              <a:gd name="connsiteY1" fmla="*/ 423862 h 2690812"/>
              <a:gd name="connsiteX2" fmla="*/ 1727200 w 1727200"/>
              <a:gd name="connsiteY2" fmla="*/ 147637 h 2690812"/>
              <a:gd name="connsiteX0" fmla="*/ 33867 w 1608667"/>
              <a:gd name="connsiteY0" fmla="*/ 2692222 h 2692222"/>
              <a:gd name="connsiteX1" fmla="*/ 262467 w 1608667"/>
              <a:gd name="connsiteY1" fmla="*/ 425272 h 2692222"/>
              <a:gd name="connsiteX2" fmla="*/ 1608667 w 1608667"/>
              <a:gd name="connsiteY2" fmla="*/ 140591 h 2692222"/>
              <a:gd name="connsiteX0" fmla="*/ 50800 w 1727200"/>
              <a:gd name="connsiteY0" fmla="*/ 2692222 h 2692222"/>
              <a:gd name="connsiteX1" fmla="*/ 279400 w 1727200"/>
              <a:gd name="connsiteY1" fmla="*/ 425272 h 2692222"/>
              <a:gd name="connsiteX2" fmla="*/ 1727200 w 1727200"/>
              <a:gd name="connsiteY2" fmla="*/ 140591 h 2692222"/>
              <a:gd name="connsiteX0" fmla="*/ 50800 w 1966590"/>
              <a:gd name="connsiteY0" fmla="*/ 2692222 h 2692222"/>
              <a:gd name="connsiteX1" fmla="*/ 279400 w 1966590"/>
              <a:gd name="connsiteY1" fmla="*/ 425272 h 2692222"/>
              <a:gd name="connsiteX2" fmla="*/ 1727200 w 1966590"/>
              <a:gd name="connsiteY2" fmla="*/ 140591 h 2692222"/>
              <a:gd name="connsiteX3" fmla="*/ 1715738 w 1966590"/>
              <a:gd name="connsiteY3" fmla="*/ 136968 h 2692222"/>
              <a:gd name="connsiteX0" fmla="*/ 50800 w 1833033"/>
              <a:gd name="connsiteY0" fmla="*/ 2712721 h 2712721"/>
              <a:gd name="connsiteX1" fmla="*/ 279400 w 1833033"/>
              <a:gd name="connsiteY1" fmla="*/ 445771 h 2712721"/>
              <a:gd name="connsiteX2" fmla="*/ 1727200 w 1833033"/>
              <a:gd name="connsiteY2" fmla="*/ 161090 h 2712721"/>
              <a:gd name="connsiteX3" fmla="*/ 914400 w 1833033"/>
              <a:gd name="connsiteY3" fmla="*/ 1412308 h 2712721"/>
              <a:gd name="connsiteX4" fmla="*/ 1715738 w 1833033"/>
              <a:gd name="connsiteY4" fmla="*/ 157467 h 2712721"/>
              <a:gd name="connsiteX0" fmla="*/ 50800 w 1833033"/>
              <a:gd name="connsiteY0" fmla="*/ 2712721 h 2712721"/>
              <a:gd name="connsiteX1" fmla="*/ 279400 w 1833033"/>
              <a:gd name="connsiteY1" fmla="*/ 445771 h 2712721"/>
              <a:gd name="connsiteX2" fmla="*/ 1727200 w 1833033"/>
              <a:gd name="connsiteY2" fmla="*/ 161090 h 2712721"/>
              <a:gd name="connsiteX3" fmla="*/ 914400 w 1833033"/>
              <a:gd name="connsiteY3" fmla="*/ 1412308 h 2712721"/>
              <a:gd name="connsiteX4" fmla="*/ 914400 w 1833033"/>
              <a:gd name="connsiteY4" fmla="*/ 2177803 h 2712721"/>
              <a:gd name="connsiteX0" fmla="*/ 50800 w 1849966"/>
              <a:gd name="connsiteY0" fmla="*/ 2692222 h 2692222"/>
              <a:gd name="connsiteX1" fmla="*/ 279400 w 1849966"/>
              <a:gd name="connsiteY1" fmla="*/ 425272 h 2692222"/>
              <a:gd name="connsiteX2" fmla="*/ 1727200 w 1849966"/>
              <a:gd name="connsiteY2" fmla="*/ 140591 h 2692222"/>
              <a:gd name="connsiteX3" fmla="*/ 1016000 w 1849966"/>
              <a:gd name="connsiteY3" fmla="*/ 556724 h 2692222"/>
              <a:gd name="connsiteX4" fmla="*/ 914400 w 1849966"/>
              <a:gd name="connsiteY4" fmla="*/ 2157304 h 2692222"/>
              <a:gd name="connsiteX0" fmla="*/ 25401 w 1621368"/>
              <a:gd name="connsiteY0" fmla="*/ 2715654 h 2715654"/>
              <a:gd name="connsiteX1" fmla="*/ 254001 w 1621368"/>
              <a:gd name="connsiteY1" fmla="*/ 448704 h 2715654"/>
              <a:gd name="connsiteX2" fmla="*/ 1498602 w 1621368"/>
              <a:gd name="connsiteY2" fmla="*/ 23432 h 2715654"/>
              <a:gd name="connsiteX3" fmla="*/ 990601 w 1621368"/>
              <a:gd name="connsiteY3" fmla="*/ 580156 h 2715654"/>
              <a:gd name="connsiteX4" fmla="*/ 889001 w 1621368"/>
              <a:gd name="connsiteY4" fmla="*/ 2180736 h 2715654"/>
              <a:gd name="connsiteX0" fmla="*/ 25400 w 1709719"/>
              <a:gd name="connsiteY0" fmla="*/ 2806181 h 2806181"/>
              <a:gd name="connsiteX1" fmla="*/ 254000 w 1709719"/>
              <a:gd name="connsiteY1" fmla="*/ 539231 h 2806181"/>
              <a:gd name="connsiteX2" fmla="*/ 1498601 w 1709719"/>
              <a:gd name="connsiteY2" fmla="*/ 113959 h 2806181"/>
              <a:gd name="connsiteX3" fmla="*/ 1520711 w 1709719"/>
              <a:gd name="connsiteY3" fmla="*/ 92787 h 2806181"/>
              <a:gd name="connsiteX4" fmla="*/ 990600 w 1709719"/>
              <a:gd name="connsiteY4" fmla="*/ 670683 h 2806181"/>
              <a:gd name="connsiteX5" fmla="*/ 889000 w 1709719"/>
              <a:gd name="connsiteY5" fmla="*/ 2271263 h 2806181"/>
              <a:gd name="connsiteX0" fmla="*/ 25400 w 1722967"/>
              <a:gd name="connsiteY0" fmla="*/ 2739904 h 2739904"/>
              <a:gd name="connsiteX1" fmla="*/ 254000 w 1722967"/>
              <a:gd name="connsiteY1" fmla="*/ 472954 h 2739904"/>
              <a:gd name="connsiteX2" fmla="*/ 1498601 w 1722967"/>
              <a:gd name="connsiteY2" fmla="*/ 47682 h 2739904"/>
              <a:gd name="connsiteX3" fmla="*/ 1600199 w 1722967"/>
              <a:gd name="connsiteY3" fmla="*/ 186863 h 2739904"/>
              <a:gd name="connsiteX4" fmla="*/ 990600 w 1722967"/>
              <a:gd name="connsiteY4" fmla="*/ 604406 h 2739904"/>
              <a:gd name="connsiteX5" fmla="*/ 889000 w 1722967"/>
              <a:gd name="connsiteY5" fmla="*/ 2204986 h 2739904"/>
              <a:gd name="connsiteX0" fmla="*/ 25400 w 1650999"/>
              <a:gd name="connsiteY0" fmla="*/ 2739906 h 2739906"/>
              <a:gd name="connsiteX1" fmla="*/ 254000 w 1650999"/>
              <a:gd name="connsiteY1" fmla="*/ 472956 h 2739906"/>
              <a:gd name="connsiteX2" fmla="*/ 1295399 w 1650999"/>
              <a:gd name="connsiteY2" fmla="*/ 47682 h 2739906"/>
              <a:gd name="connsiteX3" fmla="*/ 1600199 w 1650999"/>
              <a:gd name="connsiteY3" fmla="*/ 186865 h 2739906"/>
              <a:gd name="connsiteX4" fmla="*/ 990600 w 1650999"/>
              <a:gd name="connsiteY4" fmla="*/ 604408 h 2739906"/>
              <a:gd name="connsiteX5" fmla="*/ 889000 w 1650999"/>
              <a:gd name="connsiteY5" fmla="*/ 2204988 h 2739906"/>
              <a:gd name="connsiteX0" fmla="*/ 25400 w 1854199"/>
              <a:gd name="connsiteY0" fmla="*/ 2739906 h 2739906"/>
              <a:gd name="connsiteX1" fmla="*/ 254000 w 1854199"/>
              <a:gd name="connsiteY1" fmla="*/ 472956 h 2739906"/>
              <a:gd name="connsiteX2" fmla="*/ 1295399 w 1854199"/>
              <a:gd name="connsiteY2" fmla="*/ 47682 h 2739906"/>
              <a:gd name="connsiteX3" fmla="*/ 1803399 w 1854199"/>
              <a:gd name="connsiteY3" fmla="*/ 186863 h 2739906"/>
              <a:gd name="connsiteX4" fmla="*/ 990600 w 1854199"/>
              <a:gd name="connsiteY4" fmla="*/ 604408 h 2739906"/>
              <a:gd name="connsiteX5" fmla="*/ 889000 w 1854199"/>
              <a:gd name="connsiteY5" fmla="*/ 2204988 h 2739906"/>
              <a:gd name="connsiteX0" fmla="*/ 25400 w 1888066"/>
              <a:gd name="connsiteY0" fmla="*/ 2739906 h 2739906"/>
              <a:gd name="connsiteX1" fmla="*/ 254000 w 1888066"/>
              <a:gd name="connsiteY1" fmla="*/ 472956 h 2739906"/>
              <a:gd name="connsiteX2" fmla="*/ 1295399 w 1888066"/>
              <a:gd name="connsiteY2" fmla="*/ 47682 h 2739906"/>
              <a:gd name="connsiteX3" fmla="*/ 1803399 w 1888066"/>
              <a:gd name="connsiteY3" fmla="*/ 186863 h 2739906"/>
              <a:gd name="connsiteX4" fmla="*/ 787398 w 1888066"/>
              <a:gd name="connsiteY4" fmla="*/ 395635 h 2739906"/>
              <a:gd name="connsiteX5" fmla="*/ 889000 w 1888066"/>
              <a:gd name="connsiteY5" fmla="*/ 2204988 h 2739906"/>
              <a:gd name="connsiteX0" fmla="*/ 25400 w 1938866"/>
              <a:gd name="connsiteY0" fmla="*/ 2739906 h 2739906"/>
              <a:gd name="connsiteX1" fmla="*/ 254000 w 1938866"/>
              <a:gd name="connsiteY1" fmla="*/ 472956 h 2739906"/>
              <a:gd name="connsiteX2" fmla="*/ 1295399 w 1938866"/>
              <a:gd name="connsiteY2" fmla="*/ 47682 h 2739906"/>
              <a:gd name="connsiteX3" fmla="*/ 1803399 w 1938866"/>
              <a:gd name="connsiteY3" fmla="*/ 186863 h 2739906"/>
              <a:gd name="connsiteX4" fmla="*/ 482598 w 1938866"/>
              <a:gd name="connsiteY4" fmla="*/ 395635 h 2739906"/>
              <a:gd name="connsiteX5" fmla="*/ 889000 w 1938866"/>
              <a:gd name="connsiteY5" fmla="*/ 2204988 h 2739906"/>
              <a:gd name="connsiteX0" fmla="*/ 25400 w 1938866"/>
              <a:gd name="connsiteY0" fmla="*/ 2773412 h 2795218"/>
              <a:gd name="connsiteX1" fmla="*/ 254000 w 1938866"/>
              <a:gd name="connsiteY1" fmla="*/ 506462 h 2795218"/>
              <a:gd name="connsiteX2" fmla="*/ 1295399 w 1938866"/>
              <a:gd name="connsiteY2" fmla="*/ 81188 h 2795218"/>
              <a:gd name="connsiteX3" fmla="*/ 1803399 w 1938866"/>
              <a:gd name="connsiteY3" fmla="*/ 220369 h 2795218"/>
              <a:gd name="connsiteX4" fmla="*/ 482598 w 1938866"/>
              <a:gd name="connsiteY4" fmla="*/ 429141 h 2795218"/>
              <a:gd name="connsiteX5" fmla="*/ 177797 w 1938866"/>
              <a:gd name="connsiteY5" fmla="*/ 2795217 h 2795218"/>
              <a:gd name="connsiteX0" fmla="*/ 160870 w 2074336"/>
              <a:gd name="connsiteY0" fmla="*/ 2862565 h 2884370"/>
              <a:gd name="connsiteX1" fmla="*/ 211666 w 2074336"/>
              <a:gd name="connsiteY1" fmla="*/ 448704 h 2884370"/>
              <a:gd name="connsiteX2" fmla="*/ 1430869 w 2074336"/>
              <a:gd name="connsiteY2" fmla="*/ 170341 h 2884370"/>
              <a:gd name="connsiteX3" fmla="*/ 1938869 w 2074336"/>
              <a:gd name="connsiteY3" fmla="*/ 309522 h 2884370"/>
              <a:gd name="connsiteX4" fmla="*/ 618068 w 2074336"/>
              <a:gd name="connsiteY4" fmla="*/ 518294 h 2884370"/>
              <a:gd name="connsiteX5" fmla="*/ 313267 w 2074336"/>
              <a:gd name="connsiteY5" fmla="*/ 2884370 h 2884370"/>
              <a:gd name="connsiteX0" fmla="*/ 160871 w 2074337"/>
              <a:gd name="connsiteY0" fmla="*/ 2874163 h 2895968"/>
              <a:gd name="connsiteX1" fmla="*/ 211667 w 2074337"/>
              <a:gd name="connsiteY1" fmla="*/ 460302 h 2895968"/>
              <a:gd name="connsiteX2" fmla="*/ 1430870 w 2074337"/>
              <a:gd name="connsiteY2" fmla="*/ 112350 h 2895968"/>
              <a:gd name="connsiteX3" fmla="*/ 1938870 w 2074337"/>
              <a:gd name="connsiteY3" fmla="*/ 321120 h 2895968"/>
              <a:gd name="connsiteX4" fmla="*/ 618069 w 2074337"/>
              <a:gd name="connsiteY4" fmla="*/ 529892 h 2895968"/>
              <a:gd name="connsiteX5" fmla="*/ 313268 w 2074337"/>
              <a:gd name="connsiteY5" fmla="*/ 2895968 h 2895968"/>
              <a:gd name="connsiteX0" fmla="*/ 160871 w 2108204"/>
              <a:gd name="connsiteY0" fmla="*/ 2874163 h 2895968"/>
              <a:gd name="connsiteX1" fmla="*/ 211667 w 2108204"/>
              <a:gd name="connsiteY1" fmla="*/ 460302 h 2895968"/>
              <a:gd name="connsiteX2" fmla="*/ 1430870 w 2108204"/>
              <a:gd name="connsiteY2" fmla="*/ 112350 h 2895968"/>
              <a:gd name="connsiteX3" fmla="*/ 1938870 w 2108204"/>
              <a:gd name="connsiteY3" fmla="*/ 321120 h 2895968"/>
              <a:gd name="connsiteX4" fmla="*/ 414869 w 2108204"/>
              <a:gd name="connsiteY4" fmla="*/ 460303 h 2895968"/>
              <a:gd name="connsiteX5" fmla="*/ 313268 w 2108204"/>
              <a:gd name="connsiteY5" fmla="*/ 2895968 h 2895968"/>
              <a:gd name="connsiteX0" fmla="*/ 160871 w 1803404"/>
              <a:gd name="connsiteY0" fmla="*/ 2874163 h 2895968"/>
              <a:gd name="connsiteX1" fmla="*/ 211667 w 1803404"/>
              <a:gd name="connsiteY1" fmla="*/ 460302 h 2895968"/>
              <a:gd name="connsiteX2" fmla="*/ 1430870 w 1803404"/>
              <a:gd name="connsiteY2" fmla="*/ 112350 h 2895968"/>
              <a:gd name="connsiteX3" fmla="*/ 1634070 w 1803404"/>
              <a:gd name="connsiteY3" fmla="*/ 251531 h 2895968"/>
              <a:gd name="connsiteX4" fmla="*/ 414869 w 1803404"/>
              <a:gd name="connsiteY4" fmla="*/ 460303 h 2895968"/>
              <a:gd name="connsiteX5" fmla="*/ 313268 w 1803404"/>
              <a:gd name="connsiteY5" fmla="*/ 2895968 h 2895968"/>
              <a:gd name="connsiteX0" fmla="*/ 33868 w 1828803"/>
              <a:gd name="connsiteY0" fmla="*/ 2818415 h 2888004"/>
              <a:gd name="connsiteX1" fmla="*/ 237066 w 1828803"/>
              <a:gd name="connsiteY1" fmla="*/ 452338 h 2888004"/>
              <a:gd name="connsiteX2" fmla="*/ 1456269 w 1828803"/>
              <a:gd name="connsiteY2" fmla="*/ 104386 h 2888004"/>
              <a:gd name="connsiteX3" fmla="*/ 1659469 w 1828803"/>
              <a:gd name="connsiteY3" fmla="*/ 243567 h 2888004"/>
              <a:gd name="connsiteX4" fmla="*/ 440268 w 1828803"/>
              <a:gd name="connsiteY4" fmla="*/ 452339 h 2888004"/>
              <a:gd name="connsiteX5" fmla="*/ 338667 w 1828803"/>
              <a:gd name="connsiteY5" fmla="*/ 2888004 h 2888004"/>
              <a:gd name="connsiteX0" fmla="*/ 135467 w 1930402"/>
              <a:gd name="connsiteY0" fmla="*/ 2888005 h 2957594"/>
              <a:gd name="connsiteX1" fmla="*/ 237068 w 1930402"/>
              <a:gd name="connsiteY1" fmla="*/ 452338 h 2957594"/>
              <a:gd name="connsiteX2" fmla="*/ 1557868 w 1930402"/>
              <a:gd name="connsiteY2" fmla="*/ 173976 h 2957594"/>
              <a:gd name="connsiteX3" fmla="*/ 1761068 w 1930402"/>
              <a:gd name="connsiteY3" fmla="*/ 313157 h 2957594"/>
              <a:gd name="connsiteX4" fmla="*/ 541867 w 1930402"/>
              <a:gd name="connsiteY4" fmla="*/ 521929 h 2957594"/>
              <a:gd name="connsiteX5" fmla="*/ 440266 w 1930402"/>
              <a:gd name="connsiteY5" fmla="*/ 2957594 h 2957594"/>
              <a:gd name="connsiteX0" fmla="*/ 135466 w 1947333"/>
              <a:gd name="connsiteY0" fmla="*/ 2888005 h 2957594"/>
              <a:gd name="connsiteX1" fmla="*/ 237067 w 1947333"/>
              <a:gd name="connsiteY1" fmla="*/ 452338 h 2957594"/>
              <a:gd name="connsiteX2" fmla="*/ 1557867 w 1947333"/>
              <a:gd name="connsiteY2" fmla="*/ 173976 h 2957594"/>
              <a:gd name="connsiteX3" fmla="*/ 1761067 w 1947333"/>
              <a:gd name="connsiteY3" fmla="*/ 313157 h 2957594"/>
              <a:gd name="connsiteX4" fmla="*/ 440268 w 1947333"/>
              <a:gd name="connsiteY4" fmla="*/ 521929 h 2957594"/>
              <a:gd name="connsiteX5" fmla="*/ 440265 w 1947333"/>
              <a:gd name="connsiteY5" fmla="*/ 2957594 h 2957594"/>
              <a:gd name="connsiteX0" fmla="*/ 135466 w 1947334"/>
              <a:gd name="connsiteY0" fmla="*/ 2888005 h 2888005"/>
              <a:gd name="connsiteX1" fmla="*/ 237067 w 1947334"/>
              <a:gd name="connsiteY1" fmla="*/ 452338 h 2888005"/>
              <a:gd name="connsiteX2" fmla="*/ 1557867 w 1947334"/>
              <a:gd name="connsiteY2" fmla="*/ 173976 h 2888005"/>
              <a:gd name="connsiteX3" fmla="*/ 1761067 w 1947334"/>
              <a:gd name="connsiteY3" fmla="*/ 313157 h 2888005"/>
              <a:gd name="connsiteX4" fmla="*/ 440268 w 1947334"/>
              <a:gd name="connsiteY4" fmla="*/ 521929 h 2888005"/>
              <a:gd name="connsiteX5" fmla="*/ 338666 w 1947334"/>
              <a:gd name="connsiteY5" fmla="*/ 2888005 h 288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7334" h="2888005">
                <a:moveTo>
                  <a:pt x="135466" y="2888005"/>
                </a:moveTo>
                <a:cubicBezTo>
                  <a:pt x="110066" y="1966461"/>
                  <a:pt x="0" y="904676"/>
                  <a:pt x="237067" y="452338"/>
                </a:cubicBezTo>
                <a:cubicBezTo>
                  <a:pt x="474134" y="0"/>
                  <a:pt x="1303867" y="197173"/>
                  <a:pt x="1557867" y="173976"/>
                </a:cubicBezTo>
                <a:cubicBezTo>
                  <a:pt x="1811867" y="150779"/>
                  <a:pt x="1947334" y="255165"/>
                  <a:pt x="1761067" y="313157"/>
                </a:cubicBezTo>
                <a:cubicBezTo>
                  <a:pt x="1574800" y="371149"/>
                  <a:pt x="677335" y="92788"/>
                  <a:pt x="440268" y="521929"/>
                </a:cubicBezTo>
                <a:cubicBezTo>
                  <a:pt x="203201" y="951070"/>
                  <a:pt x="355158" y="2887467"/>
                  <a:pt x="338666" y="2888005"/>
                </a:cubicBezTo>
              </a:path>
            </a:pathLst>
          </a:custGeom>
          <a:ln w="50800">
            <a:prstDash val="sysDot"/>
            <a:tailEnd type="stealt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모양 설명선 27"/>
          <p:cNvSpPr/>
          <p:nvPr/>
        </p:nvSpPr>
        <p:spPr>
          <a:xfrm>
            <a:off x="1428728" y="4857760"/>
            <a:ext cx="1071570" cy="787392"/>
          </a:xfrm>
          <a:prstGeom prst="cloudCallout">
            <a:avLst>
              <a:gd name="adj1" fmla="val -85228"/>
              <a:gd name="adj2" fmla="val -4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altLang="ko-KR" sz="1600" smtClean="0">
                <a:latin typeface="+mn-ea"/>
              </a:rPr>
              <a:t>icmp</a:t>
            </a:r>
            <a:endParaRPr lang="ko-KR" altLang="en-US" sz="160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85852" y="4143380"/>
            <a:ext cx="1367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solidFill>
                  <a:srgbClr val="C00000"/>
                </a:solidFill>
                <a:latin typeface="+mn-ea"/>
                <a:ea typeface="+mn-ea"/>
              </a:rPr>
              <a:t>Server</a:t>
            </a:r>
          </a:p>
          <a:p>
            <a:pPr algn="ctr"/>
            <a:r>
              <a:rPr lang="en-US" altLang="ko-KR" sz="2000" b="1" smtClean="0">
                <a:solidFill>
                  <a:srgbClr val="C00000"/>
                </a:solidFill>
                <a:latin typeface="+mn-ea"/>
                <a:ea typeface="+mn-ea"/>
              </a:rPr>
              <a:t>check</a:t>
            </a:r>
            <a:endParaRPr lang="ko-KR" altLang="en-US" sz="2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30" name="그룹 11"/>
          <p:cNvGrpSpPr/>
          <p:nvPr/>
        </p:nvGrpSpPr>
        <p:grpSpPr>
          <a:xfrm>
            <a:off x="151200" y="1643074"/>
            <a:ext cx="2563412" cy="4857760"/>
            <a:chOff x="79762" y="1214422"/>
            <a:chExt cx="4420800" cy="4857760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0930" y="1214422"/>
              <a:ext cx="4419630" cy="485776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Network Topology(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2857488" y="1667956"/>
          <a:ext cx="6158280" cy="483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80"/>
                <a:gridCol w="1872000"/>
              </a:tblGrid>
              <a:tr h="253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Link-timeout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conf 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B-UTM-1(config)#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int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5378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*B-UTM-1(config-if)# ip address dhcp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link-timeout 2 2 icmp 168.126.63.1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link-time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타겟 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</a:t>
                      </a: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*B-UTM-1(config-if)# end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sh int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Hardware is Ethernet, address is 0090.fb18.4138 (bia 0090.fb18.4138)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index 2 metric 1 mtu 1500 duplex-full arp ageing timeout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&lt;UP,BROADCAST,RUNNING,MULTICAST&gt;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Link-timeout ICMP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status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UP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check interval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2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total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2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success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error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000" b="1" kern="1200" spc="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link-timeout </a:t>
                      </a:r>
                      <a:r>
                        <a:rPr lang="ko-KR" altLang="en-US" sz="1000" b="1" kern="1200" spc="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상태</a:t>
                      </a:r>
                      <a:endParaRPr lang="ko-KR" altLang="en-US" sz="1000" b="1" kern="1200" spc="0" baseline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VRF Binding: Not bound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000" b="1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Speed 1000Base-T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000" b="1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inet 40.40.40.7/24 broadcast 40.40.40.255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sh logging last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</a:t>
                      </a:r>
                      <a:r>
                        <a:rPr 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link-timeout 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시스템 로그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0" marB="0" anchor="ctr"/>
                </a:tc>
              </a:tr>
              <a:tr h="87198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 Lines: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000481: Aug  9 16:33:03 NSM: &lt;6&gt; DHCP Client(eth1): Interface eth1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ICMP check failed (0/1/2)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(suc/err/try)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000482: Aug  9 16:33:05 NSM: &lt;6&gt; DHCP Client(eth1): Interface eth1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ICMP check failed (0/2/2)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(suc/err/try)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000483: Aug  9 16:33:05 NSM: &lt;6&gt; DHCP Client(eth1): Interface eth1 link status going DOWN. now update RIB.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28596" y="1233058"/>
            <a:ext cx="84787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G/W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장비가 아닌 외부 서버를 지정해놓고 외부 서버가 장애 발생시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Link-timeout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동작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680829" y="1643050"/>
            <a:ext cx="3462807" cy="429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2.1 H/W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소개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UTM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제품 라인업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VF5408 Spec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VF3408 Spec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VF2408 Spec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VF2406 Spec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VF1408 Spec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UTM Spec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비교표</a:t>
            </a:r>
            <a:endParaRPr kumimoji="0" lang="en-US" altLang="ko-KR" sz="16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2.2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아키텍처 소개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6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NPU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기반의 고성능 아키텍처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Offloading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Classification Algorithm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소개</a:t>
            </a:r>
            <a:endParaRPr kumimoji="0" lang="en-US" altLang="ko-KR" sz="1400" b="1">
              <a:latin typeface="+mn-ea"/>
              <a:ea typeface="+mn-ea"/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Chapter 2. </a:t>
            </a:r>
            <a:r>
              <a:rPr kumimoji="0" lang="ko-KR" altLang="en-US" sz="2800" smtClean="0">
                <a:latin typeface="HY견고딕" pitchFamily="18" charset="-127"/>
                <a:ea typeface="HY견고딕" pitchFamily="18" charset="-127"/>
              </a:rPr>
              <a:t>제품소개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인터페이스 상태 감시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 interface and Link status</a:t>
            </a:r>
          </a:p>
        </p:txBody>
      </p:sp>
      <p:grpSp>
        <p:nvGrpSpPr>
          <p:cNvPr id="2" name="그룹 11"/>
          <p:cNvGrpSpPr/>
          <p:nvPr/>
        </p:nvGrpSpPr>
        <p:grpSpPr>
          <a:xfrm>
            <a:off x="79762" y="1214422"/>
            <a:ext cx="5563808" cy="3071834"/>
            <a:chOff x="79762" y="1214422"/>
            <a:chExt cx="5563808" cy="307183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80930" y="1214422"/>
              <a:ext cx="5562640" cy="3071834"/>
            </a:xfrm>
            <a:prstGeom prst="roundRect">
              <a:avLst>
                <a:gd name="adj" fmla="val 6389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b="1" smtClean="0">
                <a:solidFill>
                  <a:srgbClr val="C00000"/>
                </a:solidFill>
                <a:ea typeface="FangSong" pitchFamily="49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b="1" smtClean="0">
                <a:solidFill>
                  <a:srgbClr val="C00000"/>
                </a:solidFill>
                <a:ea typeface="FangSong" pitchFamily="49" charset="-122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ea typeface="FangSong" pitchFamily="49" charset="-122"/>
                  <a:cs typeface="Tahoma" pitchFamily="34" charset="0"/>
                </a:rPr>
                <a:t>B-UTM-1sh ip interface brief </a:t>
              </a:r>
            </a:p>
            <a:p>
              <a:pPr lvl="0"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ea typeface="FangSong" pitchFamily="49" charset="-122"/>
                  <a:cs typeface="Tahoma" pitchFamily="34" charset="0"/>
                </a:rPr>
                <a:t>Interface 	IP-Address	          Status          	Protocol	Link-detect</a:t>
              </a:r>
            </a:p>
            <a:p>
              <a:pPr lvl="0"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ea typeface="FangSong" pitchFamily="49" charset="-122"/>
                  <a:cs typeface="Tahoma" pitchFamily="34" charset="0"/>
                </a:rPr>
                <a:t>Eth0	192.168.1.1                 up		up	none </a:t>
              </a:r>
            </a:p>
            <a:p>
              <a:pPr lvl="0"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ea typeface="FangSong" pitchFamily="49" charset="-122"/>
                  <a:cs typeface="Tahoma" pitchFamily="34" charset="0"/>
                </a:rPr>
                <a:t>Eth1	40.40.40.1(D)              up		up	up   </a:t>
              </a:r>
            </a:p>
            <a:p>
              <a:pPr lvl="0"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ea typeface="FangSong" pitchFamily="49" charset="-122"/>
                  <a:cs typeface="Tahoma" pitchFamily="34" charset="0"/>
                </a:rPr>
                <a:t>Eth2	50.50.50.1	          up                                    	up	up</a:t>
              </a:r>
            </a:p>
            <a:p>
              <a:pPr lvl="0"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ea typeface="FangSong" pitchFamily="49" charset="-122"/>
                  <a:cs typeface="Tahoma" pitchFamily="34" charset="0"/>
                </a:rPr>
                <a:t>Eth3	unassigned	          up		down	none </a:t>
              </a:r>
            </a:p>
            <a:p>
              <a:pPr lvl="0"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ea typeface="FangSong" pitchFamily="49" charset="-122"/>
                  <a:cs typeface="Tahoma" pitchFamily="34" charset="0"/>
                </a:rPr>
                <a:t>Lo	127.0.0.1	          up		up	none </a:t>
              </a:r>
            </a:p>
            <a:p>
              <a:pPr lvl="0"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ea typeface="FangSong" pitchFamily="49" charset="-122"/>
                  <a:cs typeface="Tahoma" pitchFamily="34" charset="0"/>
                </a:rPr>
                <a:t>Eix0	172.22.23.214	          up		up	none </a:t>
              </a:r>
            </a:p>
            <a:p>
              <a:pPr lvl="0">
                <a:defRPr/>
              </a:pPr>
              <a:r>
                <a:rPr lang="en-US" altLang="ko-KR" sz="900" b="1" smtClean="0">
                  <a:solidFill>
                    <a:srgbClr val="C00000"/>
                  </a:solidFill>
                  <a:ea typeface="FangSong" pitchFamily="49" charset="-122"/>
                  <a:cs typeface="Tahoma" pitchFamily="34" charset="0"/>
                </a:rPr>
                <a:t>vlan0.1	unassigned	          up		down	none </a:t>
              </a:r>
            </a:p>
            <a:p>
              <a:pPr lvl="0">
                <a:defRPr/>
              </a:pPr>
              <a:endParaRPr lang="en-US" altLang="ko-KR" sz="900" b="1" smtClean="0">
                <a:solidFill>
                  <a:srgbClr val="C00000"/>
                </a:solidFill>
                <a:latin typeface="FangSong" pitchFamily="49" charset="-122"/>
                <a:ea typeface="FangSong" pitchFamily="49" charset="-122"/>
                <a:cs typeface="Tahoma" pitchFamily="34" charset="0"/>
              </a:endParaRPr>
            </a:p>
            <a:p>
              <a:pPr fontAlgn="ctr">
                <a:lnSpc>
                  <a:spcPct val="150000"/>
                </a:lnSpc>
              </a:pPr>
              <a:r>
                <a:rPr lang="en-US" sz="1000" b="1" smtClean="0">
                  <a:solidFill>
                    <a:schemeClr val="accent1"/>
                  </a:solidFill>
                </a:rPr>
                <a:t>Status: physical link status</a:t>
              </a:r>
            </a:p>
            <a:p>
              <a:pPr fontAlgn="ctr">
                <a:lnSpc>
                  <a:spcPct val="150000"/>
                </a:lnSpc>
              </a:pPr>
              <a:r>
                <a:rPr lang="en-US" sz="1000" b="1" smtClean="0">
                  <a:solidFill>
                    <a:schemeClr val="accent1"/>
                  </a:solidFill>
                </a:rPr>
                <a:t>Protocol: Software link status</a:t>
              </a:r>
            </a:p>
            <a:p>
              <a:pPr fontAlgn="ctr">
                <a:lnSpc>
                  <a:spcPct val="150000"/>
                </a:lnSpc>
              </a:pPr>
              <a:r>
                <a:rPr lang="en-US" sz="1000" b="1" smtClean="0">
                  <a:solidFill>
                    <a:schemeClr val="accent1"/>
                  </a:solidFill>
                </a:rPr>
                <a:t>Link-detect: Link-time status</a:t>
              </a:r>
            </a:p>
            <a:p>
              <a:pPr fontAlgn="ctr">
                <a:lnSpc>
                  <a:spcPct val="150000"/>
                </a:lnSpc>
              </a:pPr>
              <a:r>
                <a:rPr lang="en-US" sz="1000" b="1" smtClean="0">
                  <a:solidFill>
                    <a:schemeClr val="accent1"/>
                  </a:solidFill>
                </a:rPr>
                <a:t>(D): DHCP Interface </a:t>
              </a:r>
            </a:p>
            <a:p>
              <a:pPr fontAlgn="ctr">
                <a:lnSpc>
                  <a:spcPct val="150000"/>
                </a:lnSpc>
              </a:pPr>
              <a:r>
                <a:rPr lang="en-US" sz="1000" b="1" smtClean="0">
                  <a:solidFill>
                    <a:schemeClr val="accent1"/>
                  </a:solidFill>
                </a:rPr>
                <a:t>(P): PPPoE Interface</a:t>
              </a:r>
              <a:endParaRPr lang="en-US" altLang="ko-KR" sz="1000" b="1" smtClean="0">
                <a:solidFill>
                  <a:srgbClr val="C00000"/>
                </a:solidFill>
                <a:latin typeface="FangSong" pitchFamily="49" charset="-122"/>
                <a:ea typeface="FangSong" pitchFamily="49" charset="-122"/>
                <a:cs typeface="Tahoma" pitchFamily="34" charset="0"/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79762" y="1214422"/>
              <a:ext cx="5563808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Show ip interface brief 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7"/>
          <p:cNvGrpSpPr/>
          <p:nvPr/>
        </p:nvGrpSpPr>
        <p:grpSpPr>
          <a:xfrm>
            <a:off x="5786446" y="1214422"/>
            <a:ext cx="3214710" cy="2071702"/>
            <a:chOff x="4605338" y="1428736"/>
            <a:chExt cx="3214710" cy="2071702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605338" y="1428736"/>
              <a:ext cx="3214710" cy="2071702"/>
            </a:xfrm>
            <a:prstGeom prst="roundRect">
              <a:avLst>
                <a:gd name="adj" fmla="val 953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1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100" b="1" dirty="0" err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</a:t>
              </a:r>
              <a:r>
                <a:rPr lang="en-US" altLang="ko-KR" sz="1100" b="1" dirty="0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link 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lan1: Up, 1000Base-T/FD, Auto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lan2: Down, 10Base-T/HD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lan3: Down, 10Base-T/HD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lan4: Up, 1000Base-T/FD, Auto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eth1: Up, 100Base-T/FD, Auto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eth2: Down, 10Base-T/HD</a:t>
              </a:r>
            </a:p>
            <a:p>
              <a:pPr lvl="0">
                <a:defRPr/>
              </a:pPr>
              <a:r>
                <a:rPr lang="en-US" altLang="ko-KR" sz="110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eth3: Down, 10Base-T/HD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4609718" y="1428736"/>
              <a:ext cx="321033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show link</a:t>
              </a:r>
              <a:endParaRPr lang="ko-KR" altLang="en-US" sz="1200" b="1" smtClean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6" name="그룹 11"/>
          <p:cNvGrpSpPr/>
          <p:nvPr/>
        </p:nvGrpSpPr>
        <p:grpSpPr>
          <a:xfrm>
            <a:off x="71406" y="4429132"/>
            <a:ext cx="8929751" cy="1857388"/>
            <a:chOff x="79762" y="1214422"/>
            <a:chExt cx="5893865" cy="185738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80930" y="1214422"/>
              <a:ext cx="5892696" cy="1857388"/>
            </a:xfrm>
            <a:prstGeom prst="roundRect">
              <a:avLst>
                <a:gd name="adj" fmla="val 9979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b="1" smtClean="0">
                <a:solidFill>
                  <a:srgbClr val="C00000"/>
                </a:solidFill>
                <a:ea typeface="FangSong" pitchFamily="49" charset="-122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b="1" smtClean="0">
                <a:solidFill>
                  <a:srgbClr val="C00000"/>
                </a:solidFill>
                <a:ea typeface="FangSong" pitchFamily="49" charset="-122"/>
                <a:cs typeface="Tahoma" pitchFamily="34" charset="0"/>
              </a:endParaRP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79762" y="1214422"/>
              <a:ext cx="5893865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WebUI Interface Status(VF2406)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00" y="5076843"/>
            <a:ext cx="69056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라우팅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&gt; Static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357430"/>
            <a:ext cx="1800497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357158" y="206271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VDSL(eth1)</a:t>
            </a:r>
            <a:endParaRPr lang="ko-KR" altLang="en-US" sz="110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8728" y="2071678"/>
            <a:ext cx="9845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Metro(eth2)</a:t>
            </a:r>
            <a:endParaRPr lang="ko-KR" altLang="en-US" sz="1100" smtClean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16" name="그룹 11"/>
          <p:cNvGrpSpPr/>
          <p:nvPr/>
        </p:nvGrpSpPr>
        <p:grpSpPr>
          <a:xfrm>
            <a:off x="151200" y="1643074"/>
            <a:ext cx="2563412" cy="4857760"/>
            <a:chOff x="79762" y="1214422"/>
            <a:chExt cx="4420800" cy="485776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0930" y="1214422"/>
              <a:ext cx="4419630" cy="485776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Network Topology(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28596" y="1233058"/>
            <a:ext cx="7996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수동으로 목적지 라우팅 경로를 지정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2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개 같은 서브넷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IP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받을때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GW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지정 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857488" y="1667956"/>
          <a:ext cx="6143668" cy="4732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52"/>
                <a:gridCol w="2286016"/>
              </a:tblGrid>
              <a:tr h="253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Static</a:t>
                      </a:r>
                      <a:r>
                        <a:rPr lang="en-US" altLang="ko-KR" sz="1400" baseline="0" smtClean="0"/>
                        <a:t> </a:t>
                      </a:r>
                      <a:r>
                        <a:rPr lang="ko-KR" altLang="en-US" sz="1400" baseline="0" smtClean="0"/>
                        <a:t>설정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153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sh run int eth1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4307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interface eth1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ip address dhcp link-timeout 5 3 icmp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sh run int eth2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4359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interface eth2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ip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address</a:t>
                      </a:r>
                      <a:r>
                        <a:rPr lang="en-US" sz="1000" b="0" i="0" u="none" strike="noStrike" baseline="0" smtClean="0">
                          <a:solidFill>
                            <a:srgbClr val="000000"/>
                          </a:solidFill>
                          <a:latin typeface="맑은 고딕"/>
                        </a:rPr>
                        <a:t> 50.50.50.1/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24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link-timeout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2 2 arp</a:t>
                      </a:r>
                      <a:r>
                        <a:rPr lang="en-US" sz="1000" b="0" i="0" u="none" strike="noStrike" baseline="0" smtClean="0">
                          <a:solidFill>
                            <a:srgbClr val="000000"/>
                          </a:solidFill>
                          <a:latin typeface="맑은 고딕"/>
                        </a:rPr>
                        <a:t> 50.50.50.254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B-UTM-1# conf 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*B-UTM-1(config)#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ip route 0.0.0.0/0 eth1 dhcp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000" b="1" kern="1200" spc="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dhcp </a:t>
                      </a:r>
                      <a:r>
                        <a:rPr lang="ko-KR" altLang="en-US" sz="1000" b="1" kern="1200" spc="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인터페이스 디폴트</a:t>
                      </a:r>
                      <a:endParaRPr lang="ko-KR" altLang="en-US" sz="1000" b="1" kern="1200" spc="0" baseline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*B-UTM-1(config)#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ip route 0.0.0.0/0 eth1 pppoe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pppoe </a:t>
                      </a:r>
                      <a:r>
                        <a:rPr lang="ko-KR" altLang="en-US" sz="1000" b="1" kern="1200" spc="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인터페이스 디폴트</a:t>
                      </a: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*B-UTM-1(config)#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4F81BD"/>
                          </a:solidFill>
                          <a:latin typeface="맑은 고딕"/>
                        </a:rPr>
                        <a:t>no ip route 0.0.0.0/0 eth1 pppoe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라우팅 삭제 명령어</a:t>
                      </a:r>
                      <a:endParaRPr lang="ko-KR" altLang="en-US" sz="1000" b="1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79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*B-UTM-1(config)#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ip route 0.0.0.0/0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50.50.50.254 </a:t>
                      </a:r>
                      <a:r>
                        <a:rPr lang="en-US" sz="1000" b="1" i="0" u="none" strike="noStrike">
                          <a:solidFill>
                            <a:srgbClr val="F79646"/>
                          </a:solidFill>
                          <a:latin typeface="맑은 고딕"/>
                        </a:rPr>
                        <a:t>eth2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GW 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인터페이스 지정 설정</a:t>
                      </a:r>
                    </a:p>
                  </a:txBody>
                  <a:tcPr marL="7200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*B-UTM-1(config)#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맑은 고딕"/>
                        </a:rPr>
                        <a:t>ip </a:t>
                      </a:r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맑은 고딕"/>
                        </a:rPr>
                        <a:t>route 50.50.50.50.250/32 50.50.50.254 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n-US" altLang="ko-KR" sz="1000" b="1" i="0" u="none" strike="noStrike" spc="0" smtClean="0">
                          <a:solidFill>
                            <a:srgbClr val="C00000"/>
                          </a:solidFill>
                          <a:latin typeface="맑은 고딕"/>
                        </a:rPr>
                        <a:t>(5) :</a:t>
                      </a:r>
                      <a:r>
                        <a:rPr lang="en-US" altLang="ko-KR" sz="1000" b="1" i="0" u="none" strike="noStrike" spc="0" baseline="0" smtClean="0">
                          <a:solidFill>
                            <a:srgbClr val="C00000"/>
                          </a:solidFill>
                          <a:latin typeface="맑은 고딕"/>
                        </a:rPr>
                        <a:t> Static </a:t>
                      </a:r>
                      <a:r>
                        <a:rPr lang="en-US" altLang="ko-KR" sz="1000" b="1" i="0" u="none" strike="noStrike" spc="0" smtClean="0">
                          <a:solidFill>
                            <a:srgbClr val="C00000"/>
                          </a:solidFill>
                          <a:latin typeface="맑은 고딕"/>
                        </a:rPr>
                        <a:t>AD</a:t>
                      </a:r>
                      <a:r>
                        <a:rPr lang="en-US" altLang="ko-KR" sz="1000" b="1" i="0" u="none" strike="noStrike" spc="0" baseline="0" smtClean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 b="1" i="0" u="none" strike="noStrike" spc="0" baseline="0" smtClean="0">
                          <a:solidFill>
                            <a:srgbClr val="C00000"/>
                          </a:solidFill>
                          <a:latin typeface="맑은 고딕"/>
                        </a:rPr>
                        <a:t>값 설정</a:t>
                      </a:r>
                      <a:endParaRPr lang="ko-KR" altLang="en-US" sz="1000" b="1" i="0" u="none" strike="noStrike" spc="0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72000" marR="0" marT="0" marB="0" anchor="ctr"/>
                </a:tc>
              </a:tr>
              <a:tr h="190109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ip route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</a:rPr>
                        <a:t>(6) : Static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</a:rPr>
                        <a:t> routing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</a:rPr>
                        <a:t>테이블 보기</a:t>
                      </a:r>
                      <a:endParaRPr lang="ko-KR" altLang="en-US" sz="1000" b="1">
                        <a:solidFill>
                          <a:srgbClr val="C00000"/>
                        </a:solidFill>
                      </a:endParaRPr>
                    </a:p>
                  </a:txBody>
                  <a:tcPr marL="72000" marR="0" marT="0" marB="0" anchor="ctr"/>
                </a:tc>
              </a:tr>
              <a:tr h="87198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Codes: K - kernel, C - connected, S - static, R - RIP, B - BGP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생략 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sz="10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Gateway of last resort is 50.50.50.254 to network 0.0.0.0</a:t>
                      </a:r>
                    </a:p>
                    <a:p>
                      <a:pPr algn="l" rtl="0" fontAlgn="ctr"/>
                      <a:endParaRPr lang="en-US" sz="10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S*      0.0.0.0/0 [1/0] via 50.50.50.254, eth2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                     [1/0] via 40.40.40.254, eth1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       10.100.3.0/24 is directly connected, eth3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       40.40.40.0/24 is directly connected, eth1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       50.50.50.0/24 is directly connected, eth2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       127.0.0.0/8 is directly connected, lo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       192.168.1.0/24 is directly connected, eth0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라우팅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&gt; RIP, OSPF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3643306" y="1214422"/>
            <a:ext cx="5395950" cy="2928958"/>
            <a:chOff x="4605338" y="1428736"/>
            <a:chExt cx="4324380" cy="292895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605338" y="1428736"/>
              <a:ext cx="4320000" cy="2928958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conf t</a:t>
              </a:r>
            </a:p>
            <a:p>
              <a:pPr lvl="0">
                <a:defRPr/>
              </a:pPr>
              <a:r>
                <a:rPr lang="fr-FR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*B-UTM-1(config)# </a:t>
              </a:r>
              <a:r>
                <a:rPr lang="fr-FR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router rip </a:t>
              </a:r>
            </a:p>
            <a:p>
              <a:pPr lvl="0">
                <a:defRPr/>
              </a:pPr>
              <a:r>
                <a:rPr lang="fr-FR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*B-UTM-1(config-router)# </a:t>
              </a:r>
              <a:r>
                <a:rPr lang="fr-FR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network 192.168.0.0/16</a:t>
              </a:r>
            </a:p>
            <a:p>
              <a:pPr lvl="0">
                <a:defRPr/>
              </a:pPr>
              <a:r>
                <a:rPr lang="fr-FR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*B-UTM-1(config-router)# </a:t>
              </a:r>
              <a:r>
                <a:rPr lang="fr-FR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router ospf 100</a:t>
              </a:r>
            </a:p>
            <a:p>
              <a:pPr>
                <a:defRPr/>
              </a:pPr>
              <a:r>
                <a:rPr lang="fr-FR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*B-UTM-1(config-router)# </a:t>
              </a:r>
              <a:r>
                <a:rPr lang="fr-FR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network 192.168.0.0/16</a:t>
              </a:r>
            </a:p>
            <a:p>
              <a:pPr lvl="0">
                <a:defRPr/>
              </a:pPr>
              <a:r>
                <a:rPr lang="fr-FR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*B-UTM-1(config-router)#</a:t>
              </a: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redistribute connected</a:t>
              </a:r>
            </a:p>
            <a:p>
              <a:pPr>
                <a:defRPr/>
              </a:pPr>
              <a:r>
                <a:rPr lang="fr-FR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*B-UTM-1(config-router)# </a:t>
              </a:r>
              <a:r>
                <a:rPr lang="fr-FR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end</a:t>
              </a:r>
            </a:p>
            <a:p>
              <a:pPr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</a:t>
              </a:r>
              <a:endParaRPr lang="fr-FR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 run router rip</a:t>
              </a:r>
            </a:p>
            <a:p>
              <a:pPr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router rip</a:t>
              </a:r>
            </a:p>
            <a:p>
              <a:pPr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network 192.168.223.0/24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 run router ospf</a:t>
              </a: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router ospf 100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redistribute connected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network 192.168.0.0/16 area 0</a:t>
              </a:r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RIP/OSPF CLI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7"/>
          <p:cNvGrpSpPr/>
          <p:nvPr/>
        </p:nvGrpSpPr>
        <p:grpSpPr>
          <a:xfrm>
            <a:off x="3643306" y="4267206"/>
            <a:ext cx="5395950" cy="2162190"/>
            <a:chOff x="4605338" y="1428736"/>
            <a:chExt cx="4324380" cy="216219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605338" y="1428736"/>
              <a:ext cx="4320000" cy="2162190"/>
            </a:xfrm>
            <a:prstGeom prst="roundRect">
              <a:avLst>
                <a:gd name="adj" fmla="val 953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 ip rip database 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Codes: R - RIP, Rc - RIP connected, Rs - RIP static, K - Kernel,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    C - Connected, S - Static, O - OSPF, I - IS-IS, B - BGP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Network		Next Hop	Metric From	If	Time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Rc 192.168.0.0/16	1		eth0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sh ip ospf neighbor 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OSPF process 100: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Neighbor ID	Pri	State	Dead Time	Address	Interface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192.168.223.1	1	Full/Backup	00:00:40	192.168.223.1	eth0</a:t>
              </a: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RIP/OSPF neighbor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상태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6" name="그룹 17"/>
          <p:cNvGrpSpPr/>
          <p:nvPr/>
        </p:nvGrpSpPr>
        <p:grpSpPr>
          <a:xfrm>
            <a:off x="79762" y="1214422"/>
            <a:ext cx="3420668" cy="5572140"/>
            <a:chOff x="79762" y="1214422"/>
            <a:chExt cx="4420800" cy="557214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930" y="1214422"/>
              <a:ext cx="4419631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Network Topology(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42910" y="4071942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UTM-1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3108" y="4071942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UTM-2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844" y="1643050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Backbone Router-1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85918" y="1643050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Backbone Router-2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857364"/>
            <a:ext cx="2203651" cy="2252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타원 26"/>
          <p:cNvSpPr/>
          <p:nvPr/>
        </p:nvSpPr>
        <p:spPr>
          <a:xfrm>
            <a:off x="785786" y="2143116"/>
            <a:ext cx="1785950" cy="1214446"/>
          </a:xfrm>
          <a:prstGeom prst="ellipse">
            <a:avLst/>
          </a:prstGeom>
          <a:solidFill>
            <a:schemeClr val="bg1">
              <a:alpha val="20000"/>
            </a:schemeClr>
          </a:solidFill>
          <a:ln w="508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OSPF</a:t>
            </a:r>
            <a:endParaRPr lang="ko-KR" altLang="en-US"/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835" y="4429132"/>
            <a:ext cx="2359187" cy="1839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1367091" y="623922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L2 Switch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2909" y="528638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Routerr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4" y="5429264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UTM-1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000100" y="4714884"/>
            <a:ext cx="1357322" cy="1000132"/>
          </a:xfrm>
          <a:prstGeom prst="ellipse">
            <a:avLst/>
          </a:prstGeom>
          <a:solidFill>
            <a:schemeClr val="bg1">
              <a:alpha val="20000"/>
            </a:schemeClr>
          </a:solidFill>
          <a:ln w="508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RIP</a:t>
            </a:r>
          </a:p>
          <a:p>
            <a:pPr algn="ctr"/>
            <a:r>
              <a:rPr lang="en-US" altLang="ko-KR" smtClean="0"/>
              <a:t>OSPF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라우팅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Routing &amp; PBR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8596" y="1233058"/>
            <a:ext cx="8026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일반 라우팅은 목적지만 보고 경로를 선택하는 반면 정책 기반 라우팅은 출발지와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600" b="1" smtClean="0">
                <a:latin typeface="+mn-ea"/>
                <a:ea typeface="+mn-ea"/>
                <a:cs typeface="Tahoma" pitchFamily="34" charset="0"/>
              </a:rPr>
            </a:b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목적지를 같이 판단하여 경로를 선택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28728" y="1857364"/>
            <a:ext cx="953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Routing</a:t>
            </a: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209817"/>
            <a:ext cx="2947221" cy="421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순서도: 대체 처리 37"/>
          <p:cNvSpPr/>
          <p:nvPr/>
        </p:nvSpPr>
        <p:spPr>
          <a:xfrm>
            <a:off x="285720" y="5638841"/>
            <a:ext cx="3286148" cy="785818"/>
          </a:xfrm>
          <a:prstGeom prst="flowChartAlternateProcess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8" idx="0"/>
          </p:cNvCxnSpPr>
          <p:nvPr/>
        </p:nvCxnSpPr>
        <p:spPr>
          <a:xfrm rot="5400000" flipH="1" flipV="1">
            <a:off x="1359659" y="5069706"/>
            <a:ext cx="1138271" cy="1588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10800000">
            <a:off x="1428728" y="4071944"/>
            <a:ext cx="428628" cy="428626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rot="5400000" flipH="1" flipV="1">
            <a:off x="2000232" y="4071942"/>
            <a:ext cx="428628" cy="428628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1428728" y="3500438"/>
            <a:ext cx="285752" cy="285750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rot="16200000" flipV="1">
            <a:off x="2107390" y="3536156"/>
            <a:ext cx="285750" cy="214314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rot="5400000" flipH="1" flipV="1">
            <a:off x="1732269" y="2893215"/>
            <a:ext cx="357190" cy="1588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2209817"/>
            <a:ext cx="2947221" cy="421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순서도: 대체 처리 48"/>
          <p:cNvSpPr/>
          <p:nvPr/>
        </p:nvSpPr>
        <p:spPr>
          <a:xfrm>
            <a:off x="5214942" y="5643578"/>
            <a:ext cx="928694" cy="785818"/>
          </a:xfrm>
          <a:prstGeom prst="flowChartAlternateProcess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6500826" y="4143380"/>
            <a:ext cx="357190" cy="357190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rot="5400000" flipH="1" flipV="1">
            <a:off x="6787372" y="2856702"/>
            <a:ext cx="428628" cy="1588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643702" y="185736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PBR</a:t>
            </a:r>
          </a:p>
        </p:txBody>
      </p:sp>
      <p:sp>
        <p:nvSpPr>
          <p:cNvPr id="55" name="순서도: 대체 처리 54"/>
          <p:cNvSpPr/>
          <p:nvPr/>
        </p:nvSpPr>
        <p:spPr>
          <a:xfrm>
            <a:off x="7724797" y="5643578"/>
            <a:ext cx="928694" cy="785818"/>
          </a:xfrm>
          <a:prstGeom prst="flowChartAlternateProcess">
            <a:avLst/>
          </a:prstGeom>
          <a:noFill/>
          <a:ln w="381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/>
          <p:cNvCxnSpPr/>
          <p:nvPr/>
        </p:nvCxnSpPr>
        <p:spPr>
          <a:xfrm rot="5400000" flipH="1" flipV="1">
            <a:off x="7000892" y="4143380"/>
            <a:ext cx="357190" cy="35719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rot="16200000" flipV="1">
            <a:off x="7143768" y="3500438"/>
            <a:ext cx="285752" cy="285752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rot="5400000" flipH="1" flipV="1">
            <a:off x="6429388" y="3500438"/>
            <a:ext cx="285752" cy="285752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rot="5400000" flipH="1" flipV="1">
            <a:off x="6644496" y="2856702"/>
            <a:ext cx="428628" cy="158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55" idx="1"/>
          </p:cNvCxnSpPr>
          <p:nvPr/>
        </p:nvCxnSpPr>
        <p:spPr>
          <a:xfrm rot="10800000">
            <a:off x="7012005" y="4500571"/>
            <a:ext cx="712792" cy="1535917"/>
          </a:xfrm>
          <a:prstGeom prst="bentConnector2">
            <a:avLst/>
          </a:prstGeom>
          <a:ln w="38100">
            <a:solidFill>
              <a:schemeClr val="tx2"/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49" idx="3"/>
          </p:cNvCxnSpPr>
          <p:nvPr/>
        </p:nvCxnSpPr>
        <p:spPr>
          <a:xfrm flipV="1">
            <a:off x="6143636" y="4500570"/>
            <a:ext cx="715968" cy="1535917"/>
          </a:xfrm>
          <a:prstGeom prst="bentConnector2">
            <a:avLst/>
          </a:prstGeom>
          <a:ln w="38100"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8" name="모서리가 둥근 사각형 설명선 97"/>
          <p:cNvSpPr/>
          <p:nvPr/>
        </p:nvSpPr>
        <p:spPr>
          <a:xfrm>
            <a:off x="2357422" y="4572008"/>
            <a:ext cx="2143140" cy="428628"/>
          </a:xfrm>
          <a:prstGeom prst="wedgeRoundRectCallout">
            <a:avLst>
              <a:gd name="adj1" fmla="val -63554"/>
              <a:gd name="adj2" fmla="val -4605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000" smtClean="0">
                <a:solidFill>
                  <a:schemeClr val="bg1"/>
                </a:solidFill>
                <a:latin typeface="+mn-ea"/>
                <a:cs typeface="Tahoma" pitchFamily="34" charset="0"/>
              </a:rPr>
              <a:t>ip route 0.0.0.0/0 40.40.40.254</a:t>
            </a:r>
          </a:p>
          <a:p>
            <a:pPr lvl="0">
              <a:defRPr/>
            </a:pPr>
            <a:r>
              <a:rPr lang="en-US" altLang="ko-KR" sz="1000" smtClean="0">
                <a:solidFill>
                  <a:schemeClr val="bg1"/>
                </a:solidFill>
                <a:latin typeface="+mn-ea"/>
                <a:cs typeface="Tahoma" pitchFamily="34" charset="0"/>
              </a:rPr>
              <a:t>ip route 0.0.0.0/0 50.50.50.254</a:t>
            </a:r>
          </a:p>
        </p:txBody>
      </p:sp>
      <p:sp>
        <p:nvSpPr>
          <p:cNvPr id="99" name="모서리가 둥근 사각형 설명선 98"/>
          <p:cNvSpPr/>
          <p:nvPr/>
        </p:nvSpPr>
        <p:spPr>
          <a:xfrm>
            <a:off x="357158" y="3643314"/>
            <a:ext cx="5857916" cy="857256"/>
          </a:xfrm>
          <a:prstGeom prst="wedgeRoundRectCallout">
            <a:avLst>
              <a:gd name="adj1" fmla="val 57921"/>
              <a:gd name="adj2" fmla="val 5350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000" smtClean="0">
                <a:solidFill>
                  <a:schemeClr val="bg1"/>
                </a:solidFill>
                <a:latin typeface="+mn-ea"/>
                <a:cs typeface="Tahoma" pitchFamily="34" charset="0"/>
              </a:rPr>
              <a:t>ip route policy 30 </a:t>
            </a:r>
            <a:r>
              <a:rPr lang="en-US" altLang="ko-KR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table 30 </a:t>
            </a:r>
            <a:r>
              <a:rPr lang="en-US" altLang="ko-KR" sz="1000" b="1" smtClean="0">
                <a:solidFill>
                  <a:srgbClr val="FFFF00"/>
                </a:solidFill>
                <a:latin typeface="+mn-ea"/>
                <a:cs typeface="Tahoma" pitchFamily="34" charset="0"/>
              </a:rPr>
              <a:t>source 192.168.1.55/32 </a:t>
            </a:r>
            <a:r>
              <a:rPr lang="en-US" altLang="ko-KR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destination 10.10.10.99/32 40.40.40.254</a:t>
            </a:r>
          </a:p>
          <a:p>
            <a:pPr>
              <a:defRPr/>
            </a:pPr>
            <a:r>
              <a:rPr lang="en-US" altLang="ko-KR" sz="1000" smtClean="0">
                <a:solidFill>
                  <a:schemeClr val="bg1"/>
                </a:solidFill>
                <a:latin typeface="+mn-ea"/>
                <a:cs typeface="Tahoma" pitchFamily="34" charset="0"/>
              </a:rPr>
              <a:t>ip route policy 31 </a:t>
            </a:r>
            <a:r>
              <a:rPr lang="en-US" altLang="ko-KR" sz="1000" b="1" u="sng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table 31</a:t>
            </a:r>
            <a:r>
              <a:rPr lang="en-US" altLang="ko-KR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sz="1000" b="1" smtClean="0">
                <a:solidFill>
                  <a:srgbClr val="FFFF00"/>
                </a:solidFill>
                <a:latin typeface="+mn-ea"/>
                <a:cs typeface="Tahoma" pitchFamily="34" charset="0"/>
              </a:rPr>
              <a:t>source 192.168.1.56/32 </a:t>
            </a:r>
            <a:r>
              <a:rPr lang="en-US" altLang="ko-KR" sz="1000" b="1" u="sng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destination 10.10.10.99/32 50.50.50.254</a:t>
            </a:r>
            <a:r>
              <a:rPr lang="en-US" altLang="ko-KR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/>
            </a:r>
            <a:br>
              <a:rPr lang="en-US" altLang="ko-KR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</a:br>
            <a:r>
              <a:rPr lang="en-US" altLang="ko-KR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                            └────</a:t>
            </a:r>
            <a:r>
              <a:rPr lang="ko-KR" altLang="en-US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목적지 주소 </a:t>
            </a:r>
            <a:r>
              <a:rPr lang="en-US" altLang="ko-KR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+ GW</a:t>
            </a:r>
            <a:r>
              <a:rPr lang="ko-KR" altLang="en-US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를 </a:t>
            </a:r>
            <a:r>
              <a:rPr lang="en-US" altLang="ko-KR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Table </a:t>
            </a:r>
            <a:r>
              <a:rPr lang="ko-KR" altLang="en-US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에 저장</a:t>
            </a:r>
            <a:r>
              <a:rPr lang="en-US" altLang="ko-KR" sz="1000" b="1" smtClean="0">
                <a:solidFill>
                  <a:schemeClr val="accent6"/>
                </a:solidFill>
                <a:latin typeface="+mn-ea"/>
                <a:cs typeface="Tahoma" pitchFamily="34" charset="0"/>
              </a:rPr>
              <a:t> ────┛</a:t>
            </a:r>
          </a:p>
          <a:p>
            <a:pPr lvl="0">
              <a:defRPr/>
            </a:pPr>
            <a:r>
              <a:rPr lang="en-US" altLang="ko-KR" sz="1000" smtClean="0">
                <a:solidFill>
                  <a:schemeClr val="bg1"/>
                </a:solidFill>
                <a:latin typeface="+mn-ea"/>
                <a:cs typeface="Tahoma" pitchFamily="34" charset="0"/>
              </a:rPr>
              <a:t>ip route 0.0.0.0/0 40.40.40.254</a:t>
            </a:r>
          </a:p>
          <a:p>
            <a:pPr lvl="0">
              <a:defRPr/>
            </a:pPr>
            <a:r>
              <a:rPr lang="en-US" altLang="ko-KR" sz="1000" smtClean="0">
                <a:solidFill>
                  <a:schemeClr val="bg1"/>
                </a:solidFill>
                <a:latin typeface="+mn-ea"/>
                <a:cs typeface="Tahoma" pitchFamily="34" charset="0"/>
              </a:rPr>
              <a:t>ip route 0.0.0.0/0 50.50.50.254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62373" y="528638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latin typeface="+mn-ea"/>
                <a:ea typeface="+mn-ea"/>
              </a:rPr>
              <a:t>192.168.1.55</a:t>
            </a:r>
            <a:endParaRPr lang="ko-KR" altLang="en-US" sz="1100" b="1" smtClean="0">
              <a:latin typeface="+mn-ea"/>
              <a:ea typeface="+mn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533962" y="528638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latin typeface="+mn-ea"/>
                <a:ea typeface="+mn-ea"/>
              </a:rPr>
              <a:t>192.168.1.56</a:t>
            </a:r>
            <a:endParaRPr lang="ko-KR" altLang="en-US" sz="1100" b="1" smtClean="0">
              <a:latin typeface="+mn-ea"/>
              <a:ea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214942" y="528638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latin typeface="+mn-ea"/>
                <a:ea typeface="+mn-ea"/>
              </a:rPr>
              <a:t>192.168.1.55</a:t>
            </a:r>
            <a:endParaRPr lang="ko-KR" altLang="en-US" sz="1100" b="1" smtClean="0">
              <a:latin typeface="+mn-ea"/>
              <a:ea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84353" y="528638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latin typeface="+mn-ea"/>
                <a:ea typeface="+mn-ea"/>
              </a:rPr>
              <a:t>192.168.1.56</a:t>
            </a:r>
            <a:endParaRPr lang="ko-KR" altLang="en-US" sz="1100" b="1" smtClean="0">
              <a:latin typeface="+mn-ea"/>
              <a:ea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143108" y="2338380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latin typeface="+mn-ea"/>
                <a:ea typeface="+mn-ea"/>
              </a:rPr>
              <a:t>10.10.10.99</a:t>
            </a:r>
            <a:endParaRPr lang="ko-KR" altLang="en-US" sz="1100" b="1" smtClean="0">
              <a:latin typeface="+mn-ea"/>
              <a:ea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143768" y="2338380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latin typeface="+mn-ea"/>
                <a:ea typeface="+mn-ea"/>
              </a:rPr>
              <a:t>10.10.10.99</a:t>
            </a:r>
            <a:endParaRPr lang="ko-KR" altLang="en-US" sz="1100" b="1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8" grpId="1" animBg="1"/>
      <p:bldP spid="99" grpId="0" animBg="1"/>
      <p:bldP spid="99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라우팅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PBR(Policy Based Routing)</a:t>
            </a:r>
          </a:p>
        </p:txBody>
      </p:sp>
      <p:grpSp>
        <p:nvGrpSpPr>
          <p:cNvPr id="5" name="그룹 17"/>
          <p:cNvGrpSpPr/>
          <p:nvPr/>
        </p:nvGrpSpPr>
        <p:grpSpPr>
          <a:xfrm>
            <a:off x="142844" y="1643050"/>
            <a:ext cx="2714644" cy="4857784"/>
            <a:chOff x="79762" y="1214422"/>
            <a:chExt cx="4420800" cy="4857784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930" y="1214422"/>
              <a:ext cx="4419631" cy="4857784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PBR Network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556" y="2143116"/>
            <a:ext cx="2087894" cy="4143404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85720" y="5284129"/>
            <a:ext cx="8675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00B050"/>
                </a:solidFill>
                <a:latin typeface="+mn-ea"/>
                <a:ea typeface="+mn-ea"/>
              </a:rPr>
              <a:t>ISP-A</a:t>
            </a:r>
          </a:p>
          <a:p>
            <a:pPr algn="ctr"/>
            <a:r>
              <a:rPr lang="en-US" altLang="ko-KR" sz="1100" b="1" smtClean="0">
                <a:solidFill>
                  <a:srgbClr val="00B050"/>
                </a:solidFill>
                <a:latin typeface="+mn-ea"/>
                <a:ea typeface="+mn-ea"/>
              </a:rPr>
              <a:t>40.40.40.7</a:t>
            </a:r>
            <a:endParaRPr lang="ko-KR" altLang="en-US" sz="1100" b="1" smtClean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4191" y="5286388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chemeClr val="accent6"/>
                </a:solidFill>
                <a:latin typeface="+mn-ea"/>
                <a:ea typeface="+mn-ea"/>
              </a:rPr>
              <a:t>ISP-B</a:t>
            </a:r>
          </a:p>
          <a:p>
            <a:pPr algn="ctr"/>
            <a:r>
              <a:rPr lang="en-US" altLang="ko-KR" sz="1100" b="1" smtClean="0">
                <a:solidFill>
                  <a:schemeClr val="accent6"/>
                </a:solidFill>
                <a:latin typeface="+mn-ea"/>
                <a:ea typeface="+mn-ea"/>
              </a:rPr>
              <a:t>50.50.50.1</a:t>
            </a:r>
            <a:endParaRPr lang="ko-KR" altLang="en-US" sz="1100" b="1" smtClean="0">
              <a:solidFill>
                <a:schemeClr val="accent6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24770" y="2285992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ea"/>
                <a:ea typeface="+mn-ea"/>
                <a:cs typeface="Tahoma" pitchFamily="34" charset="0"/>
              </a:rPr>
              <a:t>211.220.18.33</a:t>
            </a:r>
            <a:endParaRPr lang="ko-KR" altLang="en-US" sz="1100" smtClean="0">
              <a:solidFill>
                <a:srgbClr val="C00000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29387" y="2357430"/>
            <a:ext cx="710146" cy="3143272"/>
          </a:xfrm>
          <a:custGeom>
            <a:avLst/>
            <a:gdLst>
              <a:gd name="connsiteX0" fmla="*/ 715433 w 905933"/>
              <a:gd name="connsiteY0" fmla="*/ 0 h 3251200"/>
              <a:gd name="connsiteX1" fmla="*/ 702733 w 905933"/>
              <a:gd name="connsiteY1" fmla="*/ 571500 h 3251200"/>
              <a:gd name="connsiteX2" fmla="*/ 118533 w 905933"/>
              <a:gd name="connsiteY2" fmla="*/ 1041400 h 3251200"/>
              <a:gd name="connsiteX3" fmla="*/ 131233 w 905933"/>
              <a:gd name="connsiteY3" fmla="*/ 2159000 h 3251200"/>
              <a:gd name="connsiteX4" fmla="*/ 905933 w 905933"/>
              <a:gd name="connsiteY4" fmla="*/ 3251200 h 3251200"/>
              <a:gd name="connsiteX0" fmla="*/ 692150 w 778933"/>
              <a:gd name="connsiteY0" fmla="*/ 0 h 3192478"/>
              <a:gd name="connsiteX1" fmla="*/ 679450 w 778933"/>
              <a:gd name="connsiteY1" fmla="*/ 571500 h 3192478"/>
              <a:gd name="connsiteX2" fmla="*/ 95250 w 778933"/>
              <a:gd name="connsiteY2" fmla="*/ 1041400 h 3192478"/>
              <a:gd name="connsiteX3" fmla="*/ 107950 w 778933"/>
              <a:gd name="connsiteY3" fmla="*/ 2159000 h 3192478"/>
              <a:gd name="connsiteX4" fmla="*/ 682610 w 778933"/>
              <a:gd name="connsiteY4" fmla="*/ 3192478 h 3192478"/>
              <a:gd name="connsiteX0" fmla="*/ 694000 w 780783"/>
              <a:gd name="connsiteY0" fmla="*/ 0 h 3192478"/>
              <a:gd name="connsiteX1" fmla="*/ 681300 w 780783"/>
              <a:gd name="connsiteY1" fmla="*/ 571500 h 3192478"/>
              <a:gd name="connsiteX2" fmla="*/ 97100 w 780783"/>
              <a:gd name="connsiteY2" fmla="*/ 1041400 h 3192478"/>
              <a:gd name="connsiteX3" fmla="*/ 109800 w 780783"/>
              <a:gd name="connsiteY3" fmla="*/ 2159000 h 3192478"/>
              <a:gd name="connsiteX4" fmla="*/ 755898 w 780783"/>
              <a:gd name="connsiteY4" fmla="*/ 3192478 h 3192478"/>
              <a:gd name="connsiteX0" fmla="*/ 762282 w 849065"/>
              <a:gd name="connsiteY0" fmla="*/ 0 h 3192478"/>
              <a:gd name="connsiteX1" fmla="*/ 749582 w 849065"/>
              <a:gd name="connsiteY1" fmla="*/ 571500 h 3192478"/>
              <a:gd name="connsiteX2" fmla="*/ 165382 w 849065"/>
              <a:gd name="connsiteY2" fmla="*/ 1041400 h 3192478"/>
              <a:gd name="connsiteX3" fmla="*/ 109800 w 849065"/>
              <a:gd name="connsiteY3" fmla="*/ 2263784 h 3192478"/>
              <a:gd name="connsiteX4" fmla="*/ 824180 w 849065"/>
              <a:gd name="connsiteY4" fmla="*/ 3192478 h 3192478"/>
              <a:gd name="connsiteX0" fmla="*/ 700107 w 762005"/>
              <a:gd name="connsiteY0" fmla="*/ 0 h 3192478"/>
              <a:gd name="connsiteX1" fmla="*/ 687407 w 762005"/>
              <a:gd name="connsiteY1" fmla="*/ 571500 h 3192478"/>
              <a:gd name="connsiteX2" fmla="*/ 476253 w 762005"/>
              <a:gd name="connsiteY2" fmla="*/ 1406528 h 3192478"/>
              <a:gd name="connsiteX3" fmla="*/ 47625 w 762005"/>
              <a:gd name="connsiteY3" fmla="*/ 2263784 h 3192478"/>
              <a:gd name="connsiteX4" fmla="*/ 762005 w 762005"/>
              <a:gd name="connsiteY4" fmla="*/ 3192478 h 3192478"/>
              <a:gd name="connsiteX0" fmla="*/ 700107 w 762005"/>
              <a:gd name="connsiteY0" fmla="*/ 0 h 3192478"/>
              <a:gd name="connsiteX1" fmla="*/ 690567 w 762005"/>
              <a:gd name="connsiteY1" fmla="*/ 906462 h 3192478"/>
              <a:gd name="connsiteX2" fmla="*/ 476253 w 762005"/>
              <a:gd name="connsiteY2" fmla="*/ 1406528 h 3192478"/>
              <a:gd name="connsiteX3" fmla="*/ 47625 w 762005"/>
              <a:gd name="connsiteY3" fmla="*/ 2263784 h 3192478"/>
              <a:gd name="connsiteX4" fmla="*/ 762005 w 762005"/>
              <a:gd name="connsiteY4" fmla="*/ 3192478 h 3192478"/>
              <a:gd name="connsiteX0" fmla="*/ 688201 w 750099"/>
              <a:gd name="connsiteY0" fmla="*/ 0 h 3192478"/>
              <a:gd name="connsiteX1" fmla="*/ 678661 w 750099"/>
              <a:gd name="connsiteY1" fmla="*/ 906462 h 3192478"/>
              <a:gd name="connsiteX2" fmla="*/ 535785 w 750099"/>
              <a:gd name="connsiteY2" fmla="*/ 1406528 h 3192478"/>
              <a:gd name="connsiteX3" fmla="*/ 35719 w 750099"/>
              <a:gd name="connsiteY3" fmla="*/ 2263784 h 3192478"/>
              <a:gd name="connsiteX4" fmla="*/ 750099 w 750099"/>
              <a:gd name="connsiteY4" fmla="*/ 3192478 h 3192478"/>
              <a:gd name="connsiteX0" fmla="*/ 759639 w 821537"/>
              <a:gd name="connsiteY0" fmla="*/ 0 h 3192478"/>
              <a:gd name="connsiteX1" fmla="*/ 750099 w 821537"/>
              <a:gd name="connsiteY1" fmla="*/ 906462 h 3192478"/>
              <a:gd name="connsiteX2" fmla="*/ 607223 w 821537"/>
              <a:gd name="connsiteY2" fmla="*/ 1406528 h 3192478"/>
              <a:gd name="connsiteX3" fmla="*/ 35719 w 821537"/>
              <a:gd name="connsiteY3" fmla="*/ 2263784 h 3192478"/>
              <a:gd name="connsiteX4" fmla="*/ 821537 w 821537"/>
              <a:gd name="connsiteY4" fmla="*/ 3192478 h 3192478"/>
              <a:gd name="connsiteX0" fmla="*/ 750099 w 821537"/>
              <a:gd name="connsiteY0" fmla="*/ 0 h 3143272"/>
              <a:gd name="connsiteX1" fmla="*/ 750099 w 821537"/>
              <a:gd name="connsiteY1" fmla="*/ 857256 h 3143272"/>
              <a:gd name="connsiteX2" fmla="*/ 607223 w 821537"/>
              <a:gd name="connsiteY2" fmla="*/ 1357322 h 3143272"/>
              <a:gd name="connsiteX3" fmla="*/ 35719 w 821537"/>
              <a:gd name="connsiteY3" fmla="*/ 2214578 h 3143272"/>
              <a:gd name="connsiteX4" fmla="*/ 821537 w 821537"/>
              <a:gd name="connsiteY4" fmla="*/ 3143272 h 3143272"/>
              <a:gd name="connsiteX0" fmla="*/ 678661 w 750099"/>
              <a:gd name="connsiteY0" fmla="*/ 0 h 3143272"/>
              <a:gd name="connsiteX1" fmla="*/ 678661 w 750099"/>
              <a:gd name="connsiteY1" fmla="*/ 857256 h 3143272"/>
              <a:gd name="connsiteX2" fmla="*/ 535785 w 750099"/>
              <a:gd name="connsiteY2" fmla="*/ 1357322 h 3143272"/>
              <a:gd name="connsiteX3" fmla="*/ 35719 w 750099"/>
              <a:gd name="connsiteY3" fmla="*/ 2214578 h 3143272"/>
              <a:gd name="connsiteX4" fmla="*/ 750099 w 750099"/>
              <a:gd name="connsiteY4" fmla="*/ 3143272 h 3143272"/>
              <a:gd name="connsiteX0" fmla="*/ 666755 w 710146"/>
              <a:gd name="connsiteY0" fmla="*/ 0 h 3143272"/>
              <a:gd name="connsiteX1" fmla="*/ 666755 w 710146"/>
              <a:gd name="connsiteY1" fmla="*/ 857256 h 3143272"/>
              <a:gd name="connsiteX2" fmla="*/ 523879 w 710146"/>
              <a:gd name="connsiteY2" fmla="*/ 1357322 h 3143272"/>
              <a:gd name="connsiteX3" fmla="*/ 23813 w 710146"/>
              <a:gd name="connsiteY3" fmla="*/ 2214578 h 3143272"/>
              <a:gd name="connsiteX4" fmla="*/ 666755 w 710146"/>
              <a:gd name="connsiteY4" fmla="*/ 3143272 h 3143272"/>
              <a:gd name="connsiteX0" fmla="*/ 666755 w 710146"/>
              <a:gd name="connsiteY0" fmla="*/ 0 h 3143272"/>
              <a:gd name="connsiteX1" fmla="*/ 666755 w 710146"/>
              <a:gd name="connsiteY1" fmla="*/ 857256 h 3143272"/>
              <a:gd name="connsiteX2" fmla="*/ 523879 w 710146"/>
              <a:gd name="connsiteY2" fmla="*/ 1357322 h 3143272"/>
              <a:gd name="connsiteX3" fmla="*/ 23813 w 710146"/>
              <a:gd name="connsiteY3" fmla="*/ 2214578 h 3143272"/>
              <a:gd name="connsiteX4" fmla="*/ 666755 w 710146"/>
              <a:gd name="connsiteY4" fmla="*/ 3143272 h 3143272"/>
              <a:gd name="connsiteX0" fmla="*/ 666755 w 710146"/>
              <a:gd name="connsiteY0" fmla="*/ 0 h 3143272"/>
              <a:gd name="connsiteX1" fmla="*/ 666755 w 710146"/>
              <a:gd name="connsiteY1" fmla="*/ 857256 h 3143272"/>
              <a:gd name="connsiteX2" fmla="*/ 523879 w 710146"/>
              <a:gd name="connsiteY2" fmla="*/ 1357322 h 3143272"/>
              <a:gd name="connsiteX3" fmla="*/ 23813 w 710146"/>
              <a:gd name="connsiteY3" fmla="*/ 2214578 h 3143272"/>
              <a:gd name="connsiteX4" fmla="*/ 666755 w 710146"/>
              <a:gd name="connsiteY4" fmla="*/ 3143272 h 314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46" h="3143272">
                <a:moveTo>
                  <a:pt x="666755" y="0"/>
                </a:moveTo>
                <a:cubicBezTo>
                  <a:pt x="710146" y="198966"/>
                  <a:pt x="690568" y="631036"/>
                  <a:pt x="666755" y="857256"/>
                </a:cubicBezTo>
                <a:cubicBezTo>
                  <a:pt x="642942" y="1083476"/>
                  <a:pt x="631036" y="1131102"/>
                  <a:pt x="523879" y="1357322"/>
                </a:cubicBezTo>
                <a:cubicBezTo>
                  <a:pt x="416722" y="1583542"/>
                  <a:pt x="0" y="1916920"/>
                  <a:pt x="23813" y="2214578"/>
                </a:cubicBezTo>
                <a:cubicBezTo>
                  <a:pt x="47626" y="2512236"/>
                  <a:pt x="364297" y="2754598"/>
                  <a:pt x="666755" y="3143272"/>
                </a:cubicBezTo>
              </a:path>
            </a:pathLst>
          </a:custGeom>
          <a:ln w="50800">
            <a:solidFill>
              <a:srgbClr val="00B050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462699" y="2308224"/>
            <a:ext cx="728683" cy="3263916"/>
          </a:xfrm>
          <a:custGeom>
            <a:avLst/>
            <a:gdLst>
              <a:gd name="connsiteX0" fmla="*/ 999067 w 999067"/>
              <a:gd name="connsiteY0" fmla="*/ 3403600 h 3403600"/>
              <a:gd name="connsiteX1" fmla="*/ 287867 w 999067"/>
              <a:gd name="connsiteY1" fmla="*/ 2565400 h 3403600"/>
              <a:gd name="connsiteX2" fmla="*/ 21167 w 999067"/>
              <a:gd name="connsiteY2" fmla="*/ 1981200 h 3403600"/>
              <a:gd name="connsiteX3" fmla="*/ 160867 w 999067"/>
              <a:gd name="connsiteY3" fmla="*/ 838200 h 3403600"/>
              <a:gd name="connsiteX4" fmla="*/ 694267 w 999067"/>
              <a:gd name="connsiteY4" fmla="*/ 520700 h 3403600"/>
              <a:gd name="connsiteX5" fmla="*/ 821267 w 999067"/>
              <a:gd name="connsiteY5" fmla="*/ 0 h 3403600"/>
              <a:gd name="connsiteX0" fmla="*/ 926027 w 926027"/>
              <a:gd name="connsiteY0" fmla="*/ 3192478 h 3192478"/>
              <a:gd name="connsiteX1" fmla="*/ 287867 w 926027"/>
              <a:gd name="connsiteY1" fmla="*/ 2565400 h 3192478"/>
              <a:gd name="connsiteX2" fmla="*/ 21167 w 926027"/>
              <a:gd name="connsiteY2" fmla="*/ 1981200 h 3192478"/>
              <a:gd name="connsiteX3" fmla="*/ 160867 w 926027"/>
              <a:gd name="connsiteY3" fmla="*/ 838200 h 3192478"/>
              <a:gd name="connsiteX4" fmla="*/ 694267 w 926027"/>
              <a:gd name="connsiteY4" fmla="*/ 520700 h 3192478"/>
              <a:gd name="connsiteX5" fmla="*/ 821267 w 926027"/>
              <a:gd name="connsiteY5" fmla="*/ 0 h 3192478"/>
              <a:gd name="connsiteX0" fmla="*/ 917563 w 917563"/>
              <a:gd name="connsiteY0" fmla="*/ 3192478 h 3192478"/>
              <a:gd name="connsiteX1" fmla="*/ 279403 w 917563"/>
              <a:gd name="connsiteY1" fmla="*/ 2565400 h 3192478"/>
              <a:gd name="connsiteX2" fmla="*/ 12703 w 917563"/>
              <a:gd name="connsiteY2" fmla="*/ 1981200 h 3192478"/>
              <a:gd name="connsiteX3" fmla="*/ 203183 w 917563"/>
              <a:gd name="connsiteY3" fmla="*/ 835024 h 3192478"/>
              <a:gd name="connsiteX4" fmla="*/ 685803 w 917563"/>
              <a:gd name="connsiteY4" fmla="*/ 520700 h 3192478"/>
              <a:gd name="connsiteX5" fmla="*/ 812803 w 917563"/>
              <a:gd name="connsiteY5" fmla="*/ 0 h 3192478"/>
              <a:gd name="connsiteX0" fmla="*/ 963595 w 963595"/>
              <a:gd name="connsiteY0" fmla="*/ 3192478 h 3192478"/>
              <a:gd name="connsiteX1" fmla="*/ 325435 w 963595"/>
              <a:gd name="connsiteY1" fmla="*/ 2565400 h 3192478"/>
              <a:gd name="connsiteX2" fmla="*/ 58735 w 963595"/>
              <a:gd name="connsiteY2" fmla="*/ 1981200 h 3192478"/>
              <a:gd name="connsiteX3" fmla="*/ 677843 w 963595"/>
              <a:gd name="connsiteY3" fmla="*/ 1335090 h 3192478"/>
              <a:gd name="connsiteX4" fmla="*/ 731835 w 963595"/>
              <a:gd name="connsiteY4" fmla="*/ 520700 h 3192478"/>
              <a:gd name="connsiteX5" fmla="*/ 858835 w 963595"/>
              <a:gd name="connsiteY5" fmla="*/ 0 h 3192478"/>
              <a:gd name="connsiteX0" fmla="*/ 963595 w 963595"/>
              <a:gd name="connsiteY0" fmla="*/ 3192478 h 3192478"/>
              <a:gd name="connsiteX1" fmla="*/ 325435 w 963595"/>
              <a:gd name="connsiteY1" fmla="*/ 2565400 h 3192478"/>
              <a:gd name="connsiteX2" fmla="*/ 58735 w 963595"/>
              <a:gd name="connsiteY2" fmla="*/ 1981200 h 3192478"/>
              <a:gd name="connsiteX3" fmla="*/ 677843 w 963595"/>
              <a:gd name="connsiteY3" fmla="*/ 1335090 h 3192478"/>
              <a:gd name="connsiteX4" fmla="*/ 820719 w 963595"/>
              <a:gd name="connsiteY4" fmla="*/ 549272 h 3192478"/>
              <a:gd name="connsiteX5" fmla="*/ 858835 w 963595"/>
              <a:gd name="connsiteY5" fmla="*/ 0 h 3192478"/>
              <a:gd name="connsiteX0" fmla="*/ 915991 w 915991"/>
              <a:gd name="connsiteY0" fmla="*/ 3192478 h 3192478"/>
              <a:gd name="connsiteX1" fmla="*/ 277831 w 915991"/>
              <a:gd name="connsiteY1" fmla="*/ 2565400 h 3192478"/>
              <a:gd name="connsiteX2" fmla="*/ 58735 w 915991"/>
              <a:gd name="connsiteY2" fmla="*/ 2120908 h 3192478"/>
              <a:gd name="connsiteX3" fmla="*/ 630239 w 915991"/>
              <a:gd name="connsiteY3" fmla="*/ 1335090 h 3192478"/>
              <a:gd name="connsiteX4" fmla="*/ 773115 w 915991"/>
              <a:gd name="connsiteY4" fmla="*/ 549272 h 3192478"/>
              <a:gd name="connsiteX5" fmla="*/ 811231 w 915991"/>
              <a:gd name="connsiteY5" fmla="*/ 0 h 3192478"/>
              <a:gd name="connsiteX0" fmla="*/ 844553 w 844553"/>
              <a:gd name="connsiteY0" fmla="*/ 3335354 h 3335354"/>
              <a:gd name="connsiteX1" fmla="*/ 277831 w 844553"/>
              <a:gd name="connsiteY1" fmla="*/ 2565400 h 3335354"/>
              <a:gd name="connsiteX2" fmla="*/ 58735 w 844553"/>
              <a:gd name="connsiteY2" fmla="*/ 2120908 h 3335354"/>
              <a:gd name="connsiteX3" fmla="*/ 630239 w 844553"/>
              <a:gd name="connsiteY3" fmla="*/ 1335090 h 3335354"/>
              <a:gd name="connsiteX4" fmla="*/ 773115 w 844553"/>
              <a:gd name="connsiteY4" fmla="*/ 549272 h 3335354"/>
              <a:gd name="connsiteX5" fmla="*/ 811231 w 844553"/>
              <a:gd name="connsiteY5" fmla="*/ 0 h 3335354"/>
              <a:gd name="connsiteX0" fmla="*/ 845350 w 845350"/>
              <a:gd name="connsiteY0" fmla="*/ 3335354 h 3335354"/>
              <a:gd name="connsiteX1" fmla="*/ 273846 w 845350"/>
              <a:gd name="connsiteY1" fmla="*/ 2692412 h 3335354"/>
              <a:gd name="connsiteX2" fmla="*/ 59532 w 845350"/>
              <a:gd name="connsiteY2" fmla="*/ 2120908 h 3335354"/>
              <a:gd name="connsiteX3" fmla="*/ 631036 w 845350"/>
              <a:gd name="connsiteY3" fmla="*/ 1335090 h 3335354"/>
              <a:gd name="connsiteX4" fmla="*/ 773912 w 845350"/>
              <a:gd name="connsiteY4" fmla="*/ 549272 h 3335354"/>
              <a:gd name="connsiteX5" fmla="*/ 812028 w 845350"/>
              <a:gd name="connsiteY5" fmla="*/ 0 h 3335354"/>
              <a:gd name="connsiteX0" fmla="*/ 845350 w 845350"/>
              <a:gd name="connsiteY0" fmla="*/ 3192478 h 3192478"/>
              <a:gd name="connsiteX1" fmla="*/ 273846 w 845350"/>
              <a:gd name="connsiteY1" fmla="*/ 2692412 h 3192478"/>
              <a:gd name="connsiteX2" fmla="*/ 59532 w 845350"/>
              <a:gd name="connsiteY2" fmla="*/ 2120908 h 3192478"/>
              <a:gd name="connsiteX3" fmla="*/ 631036 w 845350"/>
              <a:gd name="connsiteY3" fmla="*/ 1335090 h 3192478"/>
              <a:gd name="connsiteX4" fmla="*/ 773912 w 845350"/>
              <a:gd name="connsiteY4" fmla="*/ 549272 h 3192478"/>
              <a:gd name="connsiteX5" fmla="*/ 812028 w 845350"/>
              <a:gd name="connsiteY5" fmla="*/ 0 h 3192478"/>
              <a:gd name="connsiteX0" fmla="*/ 845350 w 845350"/>
              <a:gd name="connsiteY0" fmla="*/ 3263916 h 3263916"/>
              <a:gd name="connsiteX1" fmla="*/ 273846 w 845350"/>
              <a:gd name="connsiteY1" fmla="*/ 2692412 h 3263916"/>
              <a:gd name="connsiteX2" fmla="*/ 59532 w 845350"/>
              <a:gd name="connsiteY2" fmla="*/ 2120908 h 3263916"/>
              <a:gd name="connsiteX3" fmla="*/ 631036 w 845350"/>
              <a:gd name="connsiteY3" fmla="*/ 1335090 h 3263916"/>
              <a:gd name="connsiteX4" fmla="*/ 773912 w 845350"/>
              <a:gd name="connsiteY4" fmla="*/ 549272 h 3263916"/>
              <a:gd name="connsiteX5" fmla="*/ 812028 w 845350"/>
              <a:gd name="connsiteY5" fmla="*/ 0 h 3263916"/>
              <a:gd name="connsiteX0" fmla="*/ 845350 w 845350"/>
              <a:gd name="connsiteY0" fmla="*/ 3263916 h 3263916"/>
              <a:gd name="connsiteX1" fmla="*/ 273846 w 845350"/>
              <a:gd name="connsiteY1" fmla="*/ 2692412 h 3263916"/>
              <a:gd name="connsiteX2" fmla="*/ 59532 w 845350"/>
              <a:gd name="connsiteY2" fmla="*/ 2120908 h 3263916"/>
              <a:gd name="connsiteX3" fmla="*/ 631036 w 845350"/>
              <a:gd name="connsiteY3" fmla="*/ 1335090 h 3263916"/>
              <a:gd name="connsiteX4" fmla="*/ 773912 w 845350"/>
              <a:gd name="connsiteY4" fmla="*/ 549272 h 3263916"/>
              <a:gd name="connsiteX5" fmla="*/ 812028 w 845350"/>
              <a:gd name="connsiteY5" fmla="*/ 0 h 3263916"/>
              <a:gd name="connsiteX0" fmla="*/ 833443 w 833443"/>
              <a:gd name="connsiteY0" fmla="*/ 3263916 h 3263916"/>
              <a:gd name="connsiteX1" fmla="*/ 333377 w 833443"/>
              <a:gd name="connsiteY1" fmla="*/ 2692412 h 3263916"/>
              <a:gd name="connsiteX2" fmla="*/ 47625 w 833443"/>
              <a:gd name="connsiteY2" fmla="*/ 2120908 h 3263916"/>
              <a:gd name="connsiteX3" fmla="*/ 619129 w 833443"/>
              <a:gd name="connsiteY3" fmla="*/ 1335090 h 3263916"/>
              <a:gd name="connsiteX4" fmla="*/ 762005 w 833443"/>
              <a:gd name="connsiteY4" fmla="*/ 549272 h 3263916"/>
              <a:gd name="connsiteX5" fmla="*/ 800121 w 833443"/>
              <a:gd name="connsiteY5" fmla="*/ 0 h 3263916"/>
              <a:gd name="connsiteX0" fmla="*/ 762005 w 762005"/>
              <a:gd name="connsiteY0" fmla="*/ 3263916 h 3263916"/>
              <a:gd name="connsiteX1" fmla="*/ 261939 w 762005"/>
              <a:gd name="connsiteY1" fmla="*/ 2692412 h 3263916"/>
              <a:gd name="connsiteX2" fmla="*/ 47625 w 762005"/>
              <a:gd name="connsiteY2" fmla="*/ 2192346 h 3263916"/>
              <a:gd name="connsiteX3" fmla="*/ 547691 w 762005"/>
              <a:gd name="connsiteY3" fmla="*/ 1335090 h 3263916"/>
              <a:gd name="connsiteX4" fmla="*/ 690567 w 762005"/>
              <a:gd name="connsiteY4" fmla="*/ 549272 h 3263916"/>
              <a:gd name="connsiteX5" fmla="*/ 728683 w 762005"/>
              <a:gd name="connsiteY5" fmla="*/ 0 h 3263916"/>
              <a:gd name="connsiteX0" fmla="*/ 690567 w 728683"/>
              <a:gd name="connsiteY0" fmla="*/ 3263916 h 3263916"/>
              <a:gd name="connsiteX1" fmla="*/ 261939 w 728683"/>
              <a:gd name="connsiteY1" fmla="*/ 2692412 h 3263916"/>
              <a:gd name="connsiteX2" fmla="*/ 47625 w 728683"/>
              <a:gd name="connsiteY2" fmla="*/ 2192346 h 3263916"/>
              <a:gd name="connsiteX3" fmla="*/ 547691 w 728683"/>
              <a:gd name="connsiteY3" fmla="*/ 1335090 h 3263916"/>
              <a:gd name="connsiteX4" fmla="*/ 690567 w 728683"/>
              <a:gd name="connsiteY4" fmla="*/ 549272 h 3263916"/>
              <a:gd name="connsiteX5" fmla="*/ 728683 w 728683"/>
              <a:gd name="connsiteY5" fmla="*/ 0 h 3263916"/>
              <a:gd name="connsiteX0" fmla="*/ 690567 w 728683"/>
              <a:gd name="connsiteY0" fmla="*/ 3263916 h 3263916"/>
              <a:gd name="connsiteX1" fmla="*/ 261939 w 728683"/>
              <a:gd name="connsiteY1" fmla="*/ 2692412 h 3263916"/>
              <a:gd name="connsiteX2" fmla="*/ 47625 w 728683"/>
              <a:gd name="connsiteY2" fmla="*/ 2192346 h 3263916"/>
              <a:gd name="connsiteX3" fmla="*/ 547691 w 728683"/>
              <a:gd name="connsiteY3" fmla="*/ 1335090 h 3263916"/>
              <a:gd name="connsiteX4" fmla="*/ 690567 w 728683"/>
              <a:gd name="connsiteY4" fmla="*/ 549272 h 3263916"/>
              <a:gd name="connsiteX5" fmla="*/ 728683 w 728683"/>
              <a:gd name="connsiteY5" fmla="*/ 0 h 326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683" h="3263916">
                <a:moveTo>
                  <a:pt x="690567" y="3263916"/>
                </a:moveTo>
                <a:cubicBezTo>
                  <a:pt x="470540" y="3009911"/>
                  <a:pt x="369096" y="2871007"/>
                  <a:pt x="261939" y="2692412"/>
                </a:cubicBezTo>
                <a:cubicBezTo>
                  <a:pt x="154782" y="2513817"/>
                  <a:pt x="0" y="2418566"/>
                  <a:pt x="47625" y="2192346"/>
                </a:cubicBezTo>
                <a:cubicBezTo>
                  <a:pt x="95250" y="1966126"/>
                  <a:pt x="440534" y="1608936"/>
                  <a:pt x="547691" y="1335090"/>
                </a:cubicBezTo>
                <a:cubicBezTo>
                  <a:pt x="654848" y="1061244"/>
                  <a:pt x="660402" y="771787"/>
                  <a:pt x="690567" y="549272"/>
                </a:cubicBezTo>
                <a:cubicBezTo>
                  <a:pt x="720732" y="326757"/>
                  <a:pt x="720216" y="190500"/>
                  <a:pt x="728683" y="0"/>
                </a:cubicBezTo>
              </a:path>
            </a:pathLst>
          </a:custGeom>
          <a:ln w="50800">
            <a:solidFill>
              <a:srgbClr val="00B050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1457011" y="2320924"/>
            <a:ext cx="803543" cy="3251216"/>
          </a:xfrm>
          <a:custGeom>
            <a:avLst/>
            <a:gdLst>
              <a:gd name="connsiteX0" fmla="*/ 101600 w 901700"/>
              <a:gd name="connsiteY0" fmla="*/ 0 h 3251200"/>
              <a:gd name="connsiteX1" fmla="*/ 101600 w 901700"/>
              <a:gd name="connsiteY1" fmla="*/ 558800 h 3251200"/>
              <a:gd name="connsiteX2" fmla="*/ 711200 w 901700"/>
              <a:gd name="connsiteY2" fmla="*/ 939800 h 3251200"/>
              <a:gd name="connsiteX3" fmla="*/ 800100 w 901700"/>
              <a:gd name="connsiteY3" fmla="*/ 1968500 h 3251200"/>
              <a:gd name="connsiteX4" fmla="*/ 101600 w 901700"/>
              <a:gd name="connsiteY4" fmla="*/ 3251200 h 3251200"/>
              <a:gd name="connsiteX0" fmla="*/ 138126 w 938226"/>
              <a:gd name="connsiteY0" fmla="*/ 0 h 3251200"/>
              <a:gd name="connsiteX1" fmla="*/ 101600 w 938226"/>
              <a:gd name="connsiteY1" fmla="*/ 1250952 h 3251200"/>
              <a:gd name="connsiteX2" fmla="*/ 747726 w 938226"/>
              <a:gd name="connsiteY2" fmla="*/ 939800 h 3251200"/>
              <a:gd name="connsiteX3" fmla="*/ 836626 w 938226"/>
              <a:gd name="connsiteY3" fmla="*/ 1968500 h 3251200"/>
              <a:gd name="connsiteX4" fmla="*/ 138126 w 938226"/>
              <a:gd name="connsiteY4" fmla="*/ 3251200 h 3251200"/>
              <a:gd name="connsiteX0" fmla="*/ 89970 w 841914"/>
              <a:gd name="connsiteY0" fmla="*/ 0 h 3251200"/>
              <a:gd name="connsiteX1" fmla="*/ 53444 w 841914"/>
              <a:gd name="connsiteY1" fmla="*/ 1250952 h 3251200"/>
              <a:gd name="connsiteX2" fmla="*/ 410634 w 841914"/>
              <a:gd name="connsiteY2" fmla="*/ 1679580 h 3251200"/>
              <a:gd name="connsiteX3" fmla="*/ 788470 w 841914"/>
              <a:gd name="connsiteY3" fmla="*/ 1968500 h 3251200"/>
              <a:gd name="connsiteX4" fmla="*/ 89970 w 841914"/>
              <a:gd name="connsiteY4" fmla="*/ 3251200 h 3251200"/>
              <a:gd name="connsiteX0" fmla="*/ 89970 w 678392"/>
              <a:gd name="connsiteY0" fmla="*/ 0 h 3251200"/>
              <a:gd name="connsiteX1" fmla="*/ 53444 w 678392"/>
              <a:gd name="connsiteY1" fmla="*/ 1250952 h 3251200"/>
              <a:gd name="connsiteX2" fmla="*/ 410634 w 678392"/>
              <a:gd name="connsiteY2" fmla="*/ 1679580 h 3251200"/>
              <a:gd name="connsiteX3" fmla="*/ 624948 w 678392"/>
              <a:gd name="connsiteY3" fmla="*/ 2322522 h 3251200"/>
              <a:gd name="connsiteX4" fmla="*/ 89970 w 678392"/>
              <a:gd name="connsiteY4" fmla="*/ 3251200 h 3251200"/>
              <a:gd name="connsiteX0" fmla="*/ 89970 w 678392"/>
              <a:gd name="connsiteY0" fmla="*/ 0 h 3251200"/>
              <a:gd name="connsiteX1" fmla="*/ 53444 w 678392"/>
              <a:gd name="connsiteY1" fmla="*/ 1250952 h 3251200"/>
              <a:gd name="connsiteX2" fmla="*/ 410634 w 678392"/>
              <a:gd name="connsiteY2" fmla="*/ 1751018 h 3251200"/>
              <a:gd name="connsiteX3" fmla="*/ 624948 w 678392"/>
              <a:gd name="connsiteY3" fmla="*/ 2322522 h 3251200"/>
              <a:gd name="connsiteX4" fmla="*/ 89970 w 678392"/>
              <a:gd name="connsiteY4" fmla="*/ 3251200 h 3251200"/>
              <a:gd name="connsiteX0" fmla="*/ 89970 w 821268"/>
              <a:gd name="connsiteY0" fmla="*/ 0 h 3251200"/>
              <a:gd name="connsiteX1" fmla="*/ 53444 w 821268"/>
              <a:gd name="connsiteY1" fmla="*/ 1250952 h 3251200"/>
              <a:gd name="connsiteX2" fmla="*/ 410634 w 821268"/>
              <a:gd name="connsiteY2" fmla="*/ 1751018 h 3251200"/>
              <a:gd name="connsiteX3" fmla="*/ 767824 w 821268"/>
              <a:gd name="connsiteY3" fmla="*/ 2251084 h 3251200"/>
              <a:gd name="connsiteX4" fmla="*/ 89970 w 821268"/>
              <a:gd name="connsiteY4" fmla="*/ 3251200 h 3251200"/>
              <a:gd name="connsiteX0" fmla="*/ 89970 w 803543"/>
              <a:gd name="connsiteY0" fmla="*/ 0 h 3251216"/>
              <a:gd name="connsiteX1" fmla="*/ 53444 w 803543"/>
              <a:gd name="connsiteY1" fmla="*/ 1250952 h 3251216"/>
              <a:gd name="connsiteX2" fmla="*/ 410634 w 803543"/>
              <a:gd name="connsiteY2" fmla="*/ 1751018 h 3251216"/>
              <a:gd name="connsiteX3" fmla="*/ 767824 w 803543"/>
              <a:gd name="connsiteY3" fmla="*/ 2251084 h 3251216"/>
              <a:gd name="connsiteX4" fmla="*/ 196320 w 803543"/>
              <a:gd name="connsiteY4" fmla="*/ 3251216 h 325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543" h="3251216">
                <a:moveTo>
                  <a:pt x="89970" y="0"/>
                </a:moveTo>
                <a:cubicBezTo>
                  <a:pt x="39170" y="201083"/>
                  <a:pt x="0" y="959116"/>
                  <a:pt x="53444" y="1250952"/>
                </a:cubicBezTo>
                <a:cubicBezTo>
                  <a:pt x="106888" y="1542788"/>
                  <a:pt x="291571" y="1584329"/>
                  <a:pt x="410634" y="1751018"/>
                </a:cubicBezTo>
                <a:cubicBezTo>
                  <a:pt x="529697" y="1917707"/>
                  <a:pt x="803543" y="2001051"/>
                  <a:pt x="767824" y="2251084"/>
                </a:cubicBezTo>
                <a:cubicBezTo>
                  <a:pt x="732105" y="2501117"/>
                  <a:pt x="494770" y="2802482"/>
                  <a:pt x="196320" y="3251216"/>
                </a:cubicBezTo>
              </a:path>
            </a:pathLst>
          </a:custGeom>
          <a:ln w="50800">
            <a:solidFill>
              <a:schemeClr val="accent6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1615773" y="2320924"/>
            <a:ext cx="773633" cy="3365500"/>
          </a:xfrm>
          <a:custGeom>
            <a:avLst/>
            <a:gdLst>
              <a:gd name="connsiteX0" fmla="*/ 154517 w 954617"/>
              <a:gd name="connsiteY0" fmla="*/ 3365500 h 3365500"/>
              <a:gd name="connsiteX1" fmla="*/ 764117 w 954617"/>
              <a:gd name="connsiteY1" fmla="*/ 2527300 h 3365500"/>
              <a:gd name="connsiteX2" fmla="*/ 929217 w 954617"/>
              <a:gd name="connsiteY2" fmla="*/ 1371600 h 3365500"/>
              <a:gd name="connsiteX3" fmla="*/ 611717 w 954617"/>
              <a:gd name="connsiteY3" fmla="*/ 698500 h 3365500"/>
              <a:gd name="connsiteX4" fmla="*/ 91017 w 954617"/>
              <a:gd name="connsiteY4" fmla="*/ 520700 h 3365500"/>
              <a:gd name="connsiteX5" fmla="*/ 65617 w 954617"/>
              <a:gd name="connsiteY5" fmla="*/ 0 h 3365500"/>
              <a:gd name="connsiteX0" fmla="*/ 121709 w 964409"/>
              <a:gd name="connsiteY0" fmla="*/ 3365500 h 3365500"/>
              <a:gd name="connsiteX1" fmla="*/ 731309 w 964409"/>
              <a:gd name="connsiteY1" fmla="*/ 2527300 h 3365500"/>
              <a:gd name="connsiteX2" fmla="*/ 896409 w 964409"/>
              <a:gd name="connsiteY2" fmla="*/ 1371600 h 3365500"/>
              <a:gd name="connsiteX3" fmla="*/ 323311 w 964409"/>
              <a:gd name="connsiteY3" fmla="*/ 1536704 h 3365500"/>
              <a:gd name="connsiteX4" fmla="*/ 58209 w 964409"/>
              <a:gd name="connsiteY4" fmla="*/ 520700 h 3365500"/>
              <a:gd name="connsiteX5" fmla="*/ 32809 w 964409"/>
              <a:gd name="connsiteY5" fmla="*/ 0 h 3365500"/>
              <a:gd name="connsiteX0" fmla="*/ 121709 w 964409"/>
              <a:gd name="connsiteY0" fmla="*/ 3365500 h 3365500"/>
              <a:gd name="connsiteX1" fmla="*/ 731309 w 964409"/>
              <a:gd name="connsiteY1" fmla="*/ 2527300 h 3365500"/>
              <a:gd name="connsiteX2" fmla="*/ 896409 w 964409"/>
              <a:gd name="connsiteY2" fmla="*/ 1371600 h 3365500"/>
              <a:gd name="connsiteX3" fmla="*/ 323311 w 964409"/>
              <a:gd name="connsiteY3" fmla="*/ 1536704 h 3365500"/>
              <a:gd name="connsiteX4" fmla="*/ 108997 w 964409"/>
              <a:gd name="connsiteY4" fmla="*/ 1108076 h 3365500"/>
              <a:gd name="connsiteX5" fmla="*/ 32809 w 964409"/>
              <a:gd name="connsiteY5" fmla="*/ 0 h 3365500"/>
              <a:gd name="connsiteX0" fmla="*/ 121709 w 824441"/>
              <a:gd name="connsiteY0" fmla="*/ 3365500 h 3365500"/>
              <a:gd name="connsiteX1" fmla="*/ 731309 w 824441"/>
              <a:gd name="connsiteY1" fmla="*/ 2527300 h 3365500"/>
              <a:gd name="connsiteX2" fmla="*/ 680501 w 824441"/>
              <a:gd name="connsiteY2" fmla="*/ 2036770 h 3365500"/>
              <a:gd name="connsiteX3" fmla="*/ 323311 w 824441"/>
              <a:gd name="connsiteY3" fmla="*/ 1536704 h 3365500"/>
              <a:gd name="connsiteX4" fmla="*/ 108997 w 824441"/>
              <a:gd name="connsiteY4" fmla="*/ 1108076 h 3365500"/>
              <a:gd name="connsiteX5" fmla="*/ 32809 w 824441"/>
              <a:gd name="connsiteY5" fmla="*/ 0 h 3365500"/>
              <a:gd name="connsiteX0" fmla="*/ 121709 w 773633"/>
              <a:gd name="connsiteY0" fmla="*/ 3365500 h 3365500"/>
              <a:gd name="connsiteX1" fmla="*/ 680501 w 773633"/>
              <a:gd name="connsiteY1" fmla="*/ 2536836 h 3365500"/>
              <a:gd name="connsiteX2" fmla="*/ 680501 w 773633"/>
              <a:gd name="connsiteY2" fmla="*/ 2036770 h 3365500"/>
              <a:gd name="connsiteX3" fmla="*/ 323311 w 773633"/>
              <a:gd name="connsiteY3" fmla="*/ 1536704 h 3365500"/>
              <a:gd name="connsiteX4" fmla="*/ 108997 w 773633"/>
              <a:gd name="connsiteY4" fmla="*/ 1108076 h 3365500"/>
              <a:gd name="connsiteX5" fmla="*/ 32809 w 773633"/>
              <a:gd name="connsiteY5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633" h="3365500">
                <a:moveTo>
                  <a:pt x="121709" y="3365500"/>
                </a:moveTo>
                <a:cubicBezTo>
                  <a:pt x="361950" y="3112558"/>
                  <a:pt x="587369" y="2758291"/>
                  <a:pt x="680501" y="2536836"/>
                </a:cubicBezTo>
                <a:cubicBezTo>
                  <a:pt x="773633" y="2315381"/>
                  <a:pt x="740033" y="2203459"/>
                  <a:pt x="680501" y="2036770"/>
                </a:cubicBezTo>
                <a:cubicBezTo>
                  <a:pt x="620969" y="1870081"/>
                  <a:pt x="418562" y="1691486"/>
                  <a:pt x="323311" y="1536704"/>
                </a:cubicBezTo>
                <a:cubicBezTo>
                  <a:pt x="228060" y="1381922"/>
                  <a:pt x="157414" y="1364193"/>
                  <a:pt x="108997" y="1108076"/>
                </a:cubicBezTo>
                <a:cubicBezTo>
                  <a:pt x="60580" y="851959"/>
                  <a:pt x="0" y="202141"/>
                  <a:pt x="32809" y="0"/>
                </a:cubicBezTo>
              </a:path>
            </a:pathLst>
          </a:custGeom>
          <a:ln w="50800">
            <a:solidFill>
              <a:schemeClr val="accent6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1531096" y="2308224"/>
            <a:ext cx="860428" cy="3314700"/>
          </a:xfrm>
          <a:custGeom>
            <a:avLst/>
            <a:gdLst>
              <a:gd name="connsiteX0" fmla="*/ 76200 w 916517"/>
              <a:gd name="connsiteY0" fmla="*/ 3314700 h 3314700"/>
              <a:gd name="connsiteX1" fmla="*/ 571500 w 916517"/>
              <a:gd name="connsiteY1" fmla="*/ 2806700 h 3314700"/>
              <a:gd name="connsiteX2" fmla="*/ 838200 w 916517"/>
              <a:gd name="connsiteY2" fmla="*/ 2184400 h 3314700"/>
              <a:gd name="connsiteX3" fmla="*/ 800100 w 916517"/>
              <a:gd name="connsiteY3" fmla="*/ 774700 h 3314700"/>
              <a:gd name="connsiteX4" fmla="*/ 139700 w 916517"/>
              <a:gd name="connsiteY4" fmla="*/ 584200 h 3314700"/>
              <a:gd name="connsiteX5" fmla="*/ 0 w 916517"/>
              <a:gd name="connsiteY5" fmla="*/ 0 h 3314700"/>
              <a:gd name="connsiteX0" fmla="*/ 76200 w 865186"/>
              <a:gd name="connsiteY0" fmla="*/ 3314700 h 3314700"/>
              <a:gd name="connsiteX1" fmla="*/ 571500 w 865186"/>
              <a:gd name="connsiteY1" fmla="*/ 2806700 h 3314700"/>
              <a:gd name="connsiteX2" fmla="*/ 838200 w 865186"/>
              <a:gd name="connsiteY2" fmla="*/ 2184400 h 3314700"/>
              <a:gd name="connsiteX3" fmla="*/ 733416 w 865186"/>
              <a:gd name="connsiteY3" fmla="*/ 906462 h 3314700"/>
              <a:gd name="connsiteX4" fmla="*/ 139700 w 865186"/>
              <a:gd name="connsiteY4" fmla="*/ 584200 h 3314700"/>
              <a:gd name="connsiteX5" fmla="*/ 0 w 865186"/>
              <a:gd name="connsiteY5" fmla="*/ 0 h 3314700"/>
              <a:gd name="connsiteX0" fmla="*/ 179400 w 973143"/>
              <a:gd name="connsiteY0" fmla="*/ 3314700 h 3314700"/>
              <a:gd name="connsiteX1" fmla="*/ 674700 w 973143"/>
              <a:gd name="connsiteY1" fmla="*/ 2806700 h 3314700"/>
              <a:gd name="connsiteX2" fmla="*/ 941400 w 973143"/>
              <a:gd name="connsiteY2" fmla="*/ 2184400 h 3314700"/>
              <a:gd name="connsiteX3" fmla="*/ 836616 w 973143"/>
              <a:gd name="connsiteY3" fmla="*/ 906462 h 3314700"/>
              <a:gd name="connsiteX4" fmla="*/ 122236 w 973143"/>
              <a:gd name="connsiteY4" fmla="*/ 1120776 h 3314700"/>
              <a:gd name="connsiteX5" fmla="*/ 103200 w 973143"/>
              <a:gd name="connsiteY5" fmla="*/ 0 h 3314700"/>
              <a:gd name="connsiteX0" fmla="*/ 107962 w 914414"/>
              <a:gd name="connsiteY0" fmla="*/ 3314700 h 3314700"/>
              <a:gd name="connsiteX1" fmla="*/ 603262 w 914414"/>
              <a:gd name="connsiteY1" fmla="*/ 2806700 h 3314700"/>
              <a:gd name="connsiteX2" fmla="*/ 869962 w 914414"/>
              <a:gd name="connsiteY2" fmla="*/ 2184400 h 3314700"/>
              <a:gd name="connsiteX3" fmla="*/ 336550 w 914414"/>
              <a:gd name="connsiteY3" fmla="*/ 1620842 h 3314700"/>
              <a:gd name="connsiteX4" fmla="*/ 50798 w 914414"/>
              <a:gd name="connsiteY4" fmla="*/ 1120776 h 3314700"/>
              <a:gd name="connsiteX5" fmla="*/ 31762 w 914414"/>
              <a:gd name="connsiteY5" fmla="*/ 0 h 3314700"/>
              <a:gd name="connsiteX0" fmla="*/ 107962 w 881067"/>
              <a:gd name="connsiteY0" fmla="*/ 3314700 h 3314700"/>
              <a:gd name="connsiteX1" fmla="*/ 603262 w 881067"/>
              <a:gd name="connsiteY1" fmla="*/ 2806700 h 3314700"/>
              <a:gd name="connsiteX2" fmla="*/ 836615 w 881067"/>
              <a:gd name="connsiteY2" fmla="*/ 2192346 h 3314700"/>
              <a:gd name="connsiteX3" fmla="*/ 336550 w 881067"/>
              <a:gd name="connsiteY3" fmla="*/ 1620842 h 3314700"/>
              <a:gd name="connsiteX4" fmla="*/ 50798 w 881067"/>
              <a:gd name="connsiteY4" fmla="*/ 1120776 h 3314700"/>
              <a:gd name="connsiteX5" fmla="*/ 31762 w 881067"/>
              <a:gd name="connsiteY5" fmla="*/ 0 h 3314700"/>
              <a:gd name="connsiteX0" fmla="*/ 107962 w 860428"/>
              <a:gd name="connsiteY0" fmla="*/ 3314700 h 3314700"/>
              <a:gd name="connsiteX1" fmla="*/ 479426 w 860428"/>
              <a:gd name="connsiteY1" fmla="*/ 2835288 h 3314700"/>
              <a:gd name="connsiteX2" fmla="*/ 836615 w 860428"/>
              <a:gd name="connsiteY2" fmla="*/ 2192346 h 3314700"/>
              <a:gd name="connsiteX3" fmla="*/ 336550 w 860428"/>
              <a:gd name="connsiteY3" fmla="*/ 1620842 h 3314700"/>
              <a:gd name="connsiteX4" fmla="*/ 50798 w 860428"/>
              <a:gd name="connsiteY4" fmla="*/ 1120776 h 3314700"/>
              <a:gd name="connsiteX5" fmla="*/ 31762 w 860428"/>
              <a:gd name="connsiteY5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0428" h="3314700">
                <a:moveTo>
                  <a:pt x="107962" y="3314700"/>
                </a:moveTo>
                <a:cubicBezTo>
                  <a:pt x="292112" y="3154891"/>
                  <a:pt x="357984" y="3022347"/>
                  <a:pt x="479426" y="2835288"/>
                </a:cubicBezTo>
                <a:cubicBezTo>
                  <a:pt x="600868" y="2648229"/>
                  <a:pt x="860428" y="2394754"/>
                  <a:pt x="836615" y="2192346"/>
                </a:cubicBezTo>
                <a:cubicBezTo>
                  <a:pt x="812802" y="1989938"/>
                  <a:pt x="467520" y="1799437"/>
                  <a:pt x="336550" y="1620842"/>
                </a:cubicBezTo>
                <a:cubicBezTo>
                  <a:pt x="205580" y="1442247"/>
                  <a:pt x="101596" y="1390916"/>
                  <a:pt x="50798" y="1120776"/>
                </a:cubicBezTo>
                <a:cubicBezTo>
                  <a:pt x="0" y="850636"/>
                  <a:pt x="34937" y="227541"/>
                  <a:pt x="31762" y="0"/>
                </a:cubicBezTo>
              </a:path>
            </a:pathLst>
          </a:custGeom>
          <a:ln w="50800">
            <a:solidFill>
              <a:srgbClr val="00B050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폭발 1 34"/>
          <p:cNvSpPr/>
          <p:nvPr/>
        </p:nvSpPr>
        <p:spPr>
          <a:xfrm>
            <a:off x="1439018" y="3714752"/>
            <a:ext cx="1000132" cy="78581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경로 오류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53200" y="6000768"/>
            <a:ext cx="2000264" cy="428628"/>
          </a:xfrm>
          <a:prstGeom prst="wedgeRoundRectCallout">
            <a:avLst>
              <a:gd name="adj1" fmla="val -11173"/>
              <a:gd name="adj2" fmla="val -7271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05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ip route 0.0.0.0/0 eth1 dhcp</a:t>
            </a:r>
          </a:p>
          <a:p>
            <a:pPr lvl="0">
              <a:defRPr/>
            </a:pPr>
            <a:r>
              <a:rPr lang="en-US" altLang="ko-KR" sz="105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ip route 0.0.0.0/0 eth2 dhcp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28596" y="1233058"/>
            <a:ext cx="8026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일반 라우팅은 목적지만 보고 경로를 선택하는 반면 정책 기반 라우팅은 출발지와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600" b="1" smtClean="0">
                <a:latin typeface="+mn-ea"/>
                <a:ea typeface="+mn-ea"/>
                <a:cs typeface="Tahoma" pitchFamily="34" charset="0"/>
              </a:rPr>
            </a:b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3000364" y="1667956"/>
          <a:ext cx="6000792" cy="4524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939"/>
                <a:gridCol w="2232853"/>
              </a:tblGrid>
              <a:tr h="26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Static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ip route policy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PBR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 보기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485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 route policy 1 table 1 source eth1 eth1 dhcp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 route policy 2 table 2 source eth2 50.50.50.254 eth2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VDSL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PBR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sh run ip route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라우팅 테이블 설정 보기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485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 route 0.0.0.0/0 50.50.50.254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 route 0.0.0.0/0 eth1 dhcp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sh ip route policy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PBR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 보기</a:t>
                      </a: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priority 1 source 40.40.40.7 destination 0.0.0.0/0 lookup table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(5) : PBR 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테이블</a:t>
                      </a: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priority 2 source 50.50.50.1 destination 0.0.0.0/0 lookup table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 : PBR 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테이블</a:t>
                      </a: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sh ip route table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(7)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PBR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의 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table 1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정보 보기</a:t>
                      </a:r>
                      <a:endParaRPr lang="ko-KR" altLang="en-US" sz="1000" b="1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       0.0.0.0/0 via 40.40.40.254,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endParaRPr lang="ko-KR" altLang="en-US" sz="1000" b="1" i="0" u="none" strike="noStrike" spc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sh ip route table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(8)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PBR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의 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table 2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정보 보기</a:t>
                      </a: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49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       0.0.0.0/0 via 50.50.50.254, eth2</a:t>
                      </a: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4992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smtClean="0">
                          <a:latin typeface="+mn-ea"/>
                          <a:ea typeface="+mn-ea"/>
                          <a:cs typeface="Tahoma" pitchFamily="34" charset="0"/>
                        </a:rPr>
                        <a:t>◆ </a:t>
                      </a:r>
                      <a:r>
                        <a:rPr lang="en-US" altLang="ko-KR" sz="1000" b="1" smtClean="0">
                          <a:latin typeface="+mn-ea"/>
                          <a:ea typeface="+mn-ea"/>
                          <a:cs typeface="Tahoma" pitchFamily="34" charset="0"/>
                        </a:rPr>
                        <a:t>policy (</a:t>
                      </a:r>
                      <a:r>
                        <a:rPr lang="ko-KR" altLang="en-US" sz="1000" b="1" smtClean="0">
                          <a:latin typeface="+mn-ea"/>
                          <a:ea typeface="+mn-ea"/>
                          <a:cs typeface="Tahoma" pitchFamily="34" charset="0"/>
                        </a:rPr>
                        <a:t>번호</a:t>
                      </a:r>
                      <a:r>
                        <a:rPr lang="en-US" altLang="ko-KR" sz="1000" b="1" smtClean="0">
                          <a:latin typeface="+mn-ea"/>
                          <a:ea typeface="+mn-ea"/>
                          <a:cs typeface="Tahoma" pitchFamily="34" charset="0"/>
                        </a:rPr>
                        <a:t>) : PBR </a:t>
                      </a:r>
                      <a:r>
                        <a:rPr lang="ko-KR" altLang="en-US" sz="1000" b="1" smtClean="0">
                          <a:latin typeface="+mn-ea"/>
                          <a:ea typeface="+mn-ea"/>
                          <a:cs typeface="Tahoma" pitchFamily="34" charset="0"/>
                        </a:rPr>
                        <a:t>우선</a:t>
                      </a:r>
                      <a:r>
                        <a:rPr lang="ko-KR" altLang="en-US" sz="1000" b="1" baseline="0" smtClean="0">
                          <a:latin typeface="+mn-ea"/>
                          <a:ea typeface="+mn-ea"/>
                          <a:cs typeface="Tahoma" pitchFamily="34" charset="0"/>
                        </a:rPr>
                        <a:t> 순위 </a:t>
                      </a:r>
                      <a:r>
                        <a:rPr lang="en-US" altLang="ko-KR" sz="1000" b="1" baseline="0" smtClean="0"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ko-KR" altLang="en-US" sz="1000" b="1" baseline="0" smtClean="0">
                          <a:latin typeface="+mn-ea"/>
                          <a:ea typeface="+mn-ea"/>
                          <a:cs typeface="Tahoma" pitchFamily="34" charset="0"/>
                        </a:rPr>
                        <a:t>라우팅의 </a:t>
                      </a:r>
                      <a:r>
                        <a:rPr lang="en-US" altLang="ko-KR" sz="1000" b="1" baseline="0" smtClean="0">
                          <a:latin typeface="+mn-ea"/>
                          <a:ea typeface="+mn-ea"/>
                          <a:cs typeface="Tahoma" pitchFamily="34" charset="0"/>
                        </a:rPr>
                        <a:t>AD </a:t>
                      </a:r>
                      <a:r>
                        <a:rPr lang="ko-KR" altLang="en-US" sz="1000" b="1" baseline="0" smtClean="0">
                          <a:latin typeface="+mn-ea"/>
                          <a:ea typeface="+mn-ea"/>
                          <a:cs typeface="Tahoma" pitchFamily="34" charset="0"/>
                        </a:rPr>
                        <a:t>값과 비슷함</a:t>
                      </a:r>
                      <a:r>
                        <a:rPr lang="en-US" altLang="ko-KR" sz="1000" b="1" baseline="0" smtClean="0"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4287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4992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◆ 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  <a:cs typeface="Tahoma" pitchFamily="34" charset="0"/>
                        </a:rPr>
                        <a:t>table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  <a:cs typeface="Tahoma" pitchFamily="34" charset="0"/>
                        </a:rPr>
                        <a:t> (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  <a:cs typeface="Tahoma" pitchFamily="34" charset="0"/>
                        </a:rPr>
                        <a:t>번호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  <a:cs typeface="Tahoma" pitchFamily="34" charset="0"/>
                        </a:rPr>
                        <a:t>) : PBR 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  <a:cs typeface="Tahoma" pitchFamily="34" charset="0"/>
                        </a:rPr>
                        <a:t>의 목적지 주소와 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  <a:cs typeface="Tahoma" pitchFamily="34" charset="0"/>
                        </a:rPr>
                        <a:t>GW </a:t>
                      </a:r>
                      <a:r>
                        <a:rPr lang="ko-KR" altLang="en-US" sz="1000" b="1" baseline="0" dirty="0" err="1" smtClean="0">
                          <a:latin typeface="+mn-ea"/>
                          <a:ea typeface="+mn-ea"/>
                          <a:cs typeface="Tahoma" pitchFamily="34" charset="0"/>
                        </a:rPr>
                        <a:t>아이피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  <a:cs typeface="Tahoma" pitchFamily="34" charset="0"/>
                        </a:rPr>
                        <a:t> 주소 및 인터페이스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4287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1" name="모서리가 둥근 사각형 설명선 20"/>
          <p:cNvSpPr/>
          <p:nvPr/>
        </p:nvSpPr>
        <p:spPr>
          <a:xfrm>
            <a:off x="4786314" y="2714620"/>
            <a:ext cx="2000264" cy="428628"/>
          </a:xfrm>
          <a:prstGeom prst="wedgeRoundRectCallout">
            <a:avLst>
              <a:gd name="adj1" fmla="val -32238"/>
              <a:gd name="adj2" fmla="val -6853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05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Destination </a:t>
            </a:r>
            <a:r>
              <a:rPr lang="ko-KR" altLang="en-US" sz="105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이 없으면 </a:t>
            </a:r>
            <a:r>
              <a:rPr lang="en-US" altLang="ko-KR" sz="105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0.0.0.0/0 </a:t>
            </a:r>
            <a:r>
              <a:rPr lang="ko-KR" altLang="en-US" sz="105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네트워크가 생략됨</a:t>
            </a:r>
            <a:endParaRPr lang="en-US" altLang="ko-KR" sz="105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7" grpId="0" animBg="1"/>
      <p:bldP spid="27" grpId="1" animBg="1"/>
      <p:bldP spid="21" grpId="0" animBg="1"/>
      <p:bldP spid="21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라우팅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ECMP(Equal Cost Multipath Protocol)</a:t>
            </a:r>
          </a:p>
        </p:txBody>
      </p:sp>
      <p:grpSp>
        <p:nvGrpSpPr>
          <p:cNvPr id="6" name="그룹 17"/>
          <p:cNvGrpSpPr/>
          <p:nvPr/>
        </p:nvGrpSpPr>
        <p:grpSpPr>
          <a:xfrm>
            <a:off x="79762" y="1214422"/>
            <a:ext cx="4420800" cy="5572140"/>
            <a:chOff x="79762" y="1214422"/>
            <a:chExt cx="4420800" cy="557214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930" y="1214422"/>
              <a:ext cx="4419631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79762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ECMP Network Topology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214554"/>
            <a:ext cx="3857620" cy="393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428596" y="3000372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SRV-1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43306" y="3071810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SRV-2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7224" y="3929066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A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6774" y="3929066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B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5786" y="5786454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PC-1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6116" y="5715016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PC-2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000100" y="2750339"/>
            <a:ext cx="1214446" cy="2655112"/>
          </a:xfrm>
          <a:custGeom>
            <a:avLst/>
            <a:gdLst>
              <a:gd name="connsiteX0" fmla="*/ 355600 w 1475317"/>
              <a:gd name="connsiteY0" fmla="*/ 2611967 h 2696634"/>
              <a:gd name="connsiteX1" fmla="*/ 1282700 w 1475317"/>
              <a:gd name="connsiteY1" fmla="*/ 2637367 h 2696634"/>
              <a:gd name="connsiteX2" fmla="*/ 1384300 w 1475317"/>
              <a:gd name="connsiteY2" fmla="*/ 2256367 h 2696634"/>
              <a:gd name="connsiteX3" fmla="*/ 736600 w 1475317"/>
              <a:gd name="connsiteY3" fmla="*/ 1545167 h 2696634"/>
              <a:gd name="connsiteX4" fmla="*/ 1358900 w 1475317"/>
              <a:gd name="connsiteY4" fmla="*/ 605367 h 2696634"/>
              <a:gd name="connsiteX5" fmla="*/ 1104900 w 1475317"/>
              <a:gd name="connsiteY5" fmla="*/ 97367 h 2696634"/>
              <a:gd name="connsiteX6" fmla="*/ 0 w 1475317"/>
              <a:gd name="connsiteY6" fmla="*/ 21167 h 2696634"/>
              <a:gd name="connsiteX0" fmla="*/ 355600 w 1462356"/>
              <a:gd name="connsiteY0" fmla="*/ 2611967 h 2696634"/>
              <a:gd name="connsiteX1" fmla="*/ 1282700 w 1462356"/>
              <a:gd name="connsiteY1" fmla="*/ 2637367 h 2696634"/>
              <a:gd name="connsiteX2" fmla="*/ 1384300 w 1462356"/>
              <a:gd name="connsiteY2" fmla="*/ 2256367 h 2696634"/>
              <a:gd name="connsiteX3" fmla="*/ 814366 w 1462356"/>
              <a:gd name="connsiteY3" fmla="*/ 1322923 h 2696634"/>
              <a:gd name="connsiteX4" fmla="*/ 1358900 w 1462356"/>
              <a:gd name="connsiteY4" fmla="*/ 605367 h 2696634"/>
              <a:gd name="connsiteX5" fmla="*/ 1104900 w 1462356"/>
              <a:gd name="connsiteY5" fmla="*/ 97367 h 2696634"/>
              <a:gd name="connsiteX6" fmla="*/ 0 w 1462356"/>
              <a:gd name="connsiteY6" fmla="*/ 21167 h 2696634"/>
              <a:gd name="connsiteX0" fmla="*/ 355600 w 1683791"/>
              <a:gd name="connsiteY0" fmla="*/ 2672295 h 2756962"/>
              <a:gd name="connsiteX1" fmla="*/ 1282700 w 1683791"/>
              <a:gd name="connsiteY1" fmla="*/ 2697695 h 2756962"/>
              <a:gd name="connsiteX2" fmla="*/ 1384300 w 1683791"/>
              <a:gd name="connsiteY2" fmla="*/ 2316695 h 2756962"/>
              <a:gd name="connsiteX3" fmla="*/ 814366 w 1683791"/>
              <a:gd name="connsiteY3" fmla="*/ 1383251 h 2756962"/>
              <a:gd name="connsiteX4" fmla="*/ 1358900 w 1683791"/>
              <a:gd name="connsiteY4" fmla="*/ 665695 h 2756962"/>
              <a:gd name="connsiteX5" fmla="*/ 1457308 w 1683791"/>
              <a:gd name="connsiteY5" fmla="*/ 97367 h 2756962"/>
              <a:gd name="connsiteX6" fmla="*/ 0 w 1683791"/>
              <a:gd name="connsiteY6" fmla="*/ 81495 h 2756962"/>
              <a:gd name="connsiteX0" fmla="*/ 41300 w 1317108"/>
              <a:gd name="connsiteY0" fmla="*/ 2799826 h 2884493"/>
              <a:gd name="connsiteX1" fmla="*/ 968400 w 1317108"/>
              <a:gd name="connsiteY1" fmla="*/ 2825226 h 2884493"/>
              <a:gd name="connsiteX2" fmla="*/ 1070000 w 1317108"/>
              <a:gd name="connsiteY2" fmla="*/ 2444226 h 2884493"/>
              <a:gd name="connsiteX3" fmla="*/ 500066 w 1317108"/>
              <a:gd name="connsiteY3" fmla="*/ 1510782 h 2884493"/>
              <a:gd name="connsiteX4" fmla="*/ 1044600 w 1317108"/>
              <a:gd name="connsiteY4" fmla="*/ 793226 h 2884493"/>
              <a:gd name="connsiteX5" fmla="*/ 1143008 w 1317108"/>
              <a:gd name="connsiteY5" fmla="*/ 224898 h 2884493"/>
              <a:gd name="connsiteX6" fmla="*/ 0 w 1317108"/>
              <a:gd name="connsiteY6" fmla="*/ 10584 h 2884493"/>
              <a:gd name="connsiteX0" fmla="*/ 41300 w 1297790"/>
              <a:gd name="connsiteY0" fmla="*/ 2799826 h 2884493"/>
              <a:gd name="connsiteX1" fmla="*/ 968400 w 1297790"/>
              <a:gd name="connsiteY1" fmla="*/ 2825226 h 2884493"/>
              <a:gd name="connsiteX2" fmla="*/ 1070000 w 1297790"/>
              <a:gd name="connsiteY2" fmla="*/ 2444226 h 2884493"/>
              <a:gd name="connsiteX3" fmla="*/ 500066 w 1297790"/>
              <a:gd name="connsiteY3" fmla="*/ 1510782 h 2884493"/>
              <a:gd name="connsiteX4" fmla="*/ 928694 w 1297790"/>
              <a:gd name="connsiteY4" fmla="*/ 724965 h 2884493"/>
              <a:gd name="connsiteX5" fmla="*/ 1143008 w 1297790"/>
              <a:gd name="connsiteY5" fmla="*/ 224898 h 2884493"/>
              <a:gd name="connsiteX6" fmla="*/ 0 w 1297790"/>
              <a:gd name="connsiteY6" fmla="*/ 10584 h 2884493"/>
              <a:gd name="connsiteX0" fmla="*/ 41300 w 1297790"/>
              <a:gd name="connsiteY0" fmla="*/ 2799826 h 2884493"/>
              <a:gd name="connsiteX1" fmla="*/ 968400 w 1297790"/>
              <a:gd name="connsiteY1" fmla="*/ 2825226 h 2884493"/>
              <a:gd name="connsiteX2" fmla="*/ 1070000 w 1297790"/>
              <a:gd name="connsiteY2" fmla="*/ 2444226 h 2884493"/>
              <a:gd name="connsiteX3" fmla="*/ 500066 w 1297790"/>
              <a:gd name="connsiteY3" fmla="*/ 1510782 h 2884493"/>
              <a:gd name="connsiteX4" fmla="*/ 928694 w 1297790"/>
              <a:gd name="connsiteY4" fmla="*/ 724965 h 2884493"/>
              <a:gd name="connsiteX5" fmla="*/ 1143008 w 1297790"/>
              <a:gd name="connsiteY5" fmla="*/ 224898 h 2884493"/>
              <a:gd name="connsiteX6" fmla="*/ 0 w 1297790"/>
              <a:gd name="connsiteY6" fmla="*/ 10584 h 2884493"/>
              <a:gd name="connsiteX0" fmla="*/ 41300 w 1297790"/>
              <a:gd name="connsiteY0" fmla="*/ 2799826 h 2884493"/>
              <a:gd name="connsiteX1" fmla="*/ 968400 w 1297790"/>
              <a:gd name="connsiteY1" fmla="*/ 2825226 h 2884493"/>
              <a:gd name="connsiteX2" fmla="*/ 1070000 w 1297790"/>
              <a:gd name="connsiteY2" fmla="*/ 2444226 h 2884493"/>
              <a:gd name="connsiteX3" fmla="*/ 428628 w 1297790"/>
              <a:gd name="connsiteY3" fmla="*/ 1367907 h 2884493"/>
              <a:gd name="connsiteX4" fmla="*/ 928694 w 1297790"/>
              <a:gd name="connsiteY4" fmla="*/ 724965 h 2884493"/>
              <a:gd name="connsiteX5" fmla="*/ 1143008 w 1297790"/>
              <a:gd name="connsiteY5" fmla="*/ 224898 h 2884493"/>
              <a:gd name="connsiteX6" fmla="*/ 0 w 1297790"/>
              <a:gd name="connsiteY6" fmla="*/ 10584 h 2884493"/>
              <a:gd name="connsiteX0" fmla="*/ 41300 w 1297790"/>
              <a:gd name="connsiteY0" fmla="*/ 2799826 h 2897190"/>
              <a:gd name="connsiteX1" fmla="*/ 968400 w 1297790"/>
              <a:gd name="connsiteY1" fmla="*/ 2825226 h 2897190"/>
              <a:gd name="connsiteX2" fmla="*/ 1071570 w 1297790"/>
              <a:gd name="connsiteY2" fmla="*/ 2368039 h 2897190"/>
              <a:gd name="connsiteX3" fmla="*/ 428628 w 1297790"/>
              <a:gd name="connsiteY3" fmla="*/ 1367907 h 2897190"/>
              <a:gd name="connsiteX4" fmla="*/ 928694 w 1297790"/>
              <a:gd name="connsiteY4" fmla="*/ 724965 h 2897190"/>
              <a:gd name="connsiteX5" fmla="*/ 1143008 w 1297790"/>
              <a:gd name="connsiteY5" fmla="*/ 224898 h 2897190"/>
              <a:gd name="connsiteX6" fmla="*/ 0 w 1297790"/>
              <a:gd name="connsiteY6" fmla="*/ 10584 h 2897190"/>
              <a:gd name="connsiteX0" fmla="*/ 41300 w 1297790"/>
              <a:gd name="connsiteY0" fmla="*/ 2799826 h 2842159"/>
              <a:gd name="connsiteX1" fmla="*/ 928694 w 1297790"/>
              <a:gd name="connsiteY1" fmla="*/ 2725228 h 2842159"/>
              <a:gd name="connsiteX2" fmla="*/ 1071570 w 1297790"/>
              <a:gd name="connsiteY2" fmla="*/ 2368039 h 2842159"/>
              <a:gd name="connsiteX3" fmla="*/ 428628 w 1297790"/>
              <a:gd name="connsiteY3" fmla="*/ 1367907 h 2842159"/>
              <a:gd name="connsiteX4" fmla="*/ 928694 w 1297790"/>
              <a:gd name="connsiteY4" fmla="*/ 724965 h 2842159"/>
              <a:gd name="connsiteX5" fmla="*/ 1143008 w 1297790"/>
              <a:gd name="connsiteY5" fmla="*/ 224898 h 2842159"/>
              <a:gd name="connsiteX6" fmla="*/ 0 w 1297790"/>
              <a:gd name="connsiteY6" fmla="*/ 10584 h 2842159"/>
              <a:gd name="connsiteX0" fmla="*/ 285752 w 1297790"/>
              <a:gd name="connsiteY0" fmla="*/ 2725229 h 2784760"/>
              <a:gd name="connsiteX1" fmla="*/ 928694 w 1297790"/>
              <a:gd name="connsiteY1" fmla="*/ 2725228 h 2784760"/>
              <a:gd name="connsiteX2" fmla="*/ 1071570 w 1297790"/>
              <a:gd name="connsiteY2" fmla="*/ 2368039 h 2784760"/>
              <a:gd name="connsiteX3" fmla="*/ 428628 w 1297790"/>
              <a:gd name="connsiteY3" fmla="*/ 1367907 h 2784760"/>
              <a:gd name="connsiteX4" fmla="*/ 928694 w 1297790"/>
              <a:gd name="connsiteY4" fmla="*/ 724965 h 2784760"/>
              <a:gd name="connsiteX5" fmla="*/ 1143008 w 1297790"/>
              <a:gd name="connsiteY5" fmla="*/ 224898 h 2784760"/>
              <a:gd name="connsiteX6" fmla="*/ 0 w 1297790"/>
              <a:gd name="connsiteY6" fmla="*/ 10584 h 2784760"/>
              <a:gd name="connsiteX0" fmla="*/ 285752 w 1297790"/>
              <a:gd name="connsiteY0" fmla="*/ 2725229 h 2767562"/>
              <a:gd name="connsiteX1" fmla="*/ 1143008 w 1297790"/>
              <a:gd name="connsiteY1" fmla="*/ 2653791 h 2767562"/>
              <a:gd name="connsiteX2" fmla="*/ 1071570 w 1297790"/>
              <a:gd name="connsiteY2" fmla="*/ 2368039 h 2767562"/>
              <a:gd name="connsiteX3" fmla="*/ 428628 w 1297790"/>
              <a:gd name="connsiteY3" fmla="*/ 1367907 h 2767562"/>
              <a:gd name="connsiteX4" fmla="*/ 928694 w 1297790"/>
              <a:gd name="connsiteY4" fmla="*/ 724965 h 2767562"/>
              <a:gd name="connsiteX5" fmla="*/ 1143008 w 1297790"/>
              <a:gd name="connsiteY5" fmla="*/ 224898 h 2767562"/>
              <a:gd name="connsiteX6" fmla="*/ 0 w 1297790"/>
              <a:gd name="connsiteY6" fmla="*/ 10584 h 2767562"/>
              <a:gd name="connsiteX0" fmla="*/ 285752 w 1297790"/>
              <a:gd name="connsiteY0" fmla="*/ 2725229 h 2767562"/>
              <a:gd name="connsiteX1" fmla="*/ 1143008 w 1297790"/>
              <a:gd name="connsiteY1" fmla="*/ 2653791 h 2767562"/>
              <a:gd name="connsiteX2" fmla="*/ 1143008 w 1297790"/>
              <a:gd name="connsiteY2" fmla="*/ 2296601 h 2767562"/>
              <a:gd name="connsiteX3" fmla="*/ 428628 w 1297790"/>
              <a:gd name="connsiteY3" fmla="*/ 1367907 h 2767562"/>
              <a:gd name="connsiteX4" fmla="*/ 928694 w 1297790"/>
              <a:gd name="connsiteY4" fmla="*/ 724965 h 2767562"/>
              <a:gd name="connsiteX5" fmla="*/ 1143008 w 1297790"/>
              <a:gd name="connsiteY5" fmla="*/ 224898 h 2767562"/>
              <a:gd name="connsiteX6" fmla="*/ 0 w 1297790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143008 w 1285884"/>
              <a:gd name="connsiteY2" fmla="*/ 2296601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143008 w 1285884"/>
              <a:gd name="connsiteY2" fmla="*/ 2296601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143008 w 1285884"/>
              <a:gd name="connsiteY2" fmla="*/ 2296601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071570 w 1285884"/>
              <a:gd name="connsiteY2" fmla="*/ 2368039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071570 w 1285884"/>
              <a:gd name="connsiteY2" fmla="*/ 2368039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84761"/>
              <a:gd name="connsiteX1" fmla="*/ 1071570 w 1285884"/>
              <a:gd name="connsiteY1" fmla="*/ 2725229 h 2784761"/>
              <a:gd name="connsiteX2" fmla="*/ 1071570 w 1285884"/>
              <a:gd name="connsiteY2" fmla="*/ 2368039 h 2784761"/>
              <a:gd name="connsiteX3" fmla="*/ 428628 w 1285884"/>
              <a:gd name="connsiteY3" fmla="*/ 1367907 h 2784761"/>
              <a:gd name="connsiteX4" fmla="*/ 857256 w 1285884"/>
              <a:gd name="connsiteY4" fmla="*/ 653527 h 2784761"/>
              <a:gd name="connsiteX5" fmla="*/ 1143008 w 1285884"/>
              <a:gd name="connsiteY5" fmla="*/ 224898 h 2784761"/>
              <a:gd name="connsiteX6" fmla="*/ 0 w 1285884"/>
              <a:gd name="connsiteY6" fmla="*/ 10584 h 2784761"/>
              <a:gd name="connsiteX0" fmla="*/ 285752 w 1214446"/>
              <a:gd name="connsiteY0" fmla="*/ 2725229 h 2784761"/>
              <a:gd name="connsiteX1" fmla="*/ 1071570 w 1214446"/>
              <a:gd name="connsiteY1" fmla="*/ 2725229 h 2784761"/>
              <a:gd name="connsiteX2" fmla="*/ 1071570 w 1214446"/>
              <a:gd name="connsiteY2" fmla="*/ 2368039 h 2784761"/>
              <a:gd name="connsiteX3" fmla="*/ 428628 w 1214446"/>
              <a:gd name="connsiteY3" fmla="*/ 1367907 h 2784761"/>
              <a:gd name="connsiteX4" fmla="*/ 857256 w 1214446"/>
              <a:gd name="connsiteY4" fmla="*/ 653527 h 2784761"/>
              <a:gd name="connsiteX5" fmla="*/ 1071570 w 1214446"/>
              <a:gd name="connsiteY5" fmla="*/ 153461 h 2784761"/>
              <a:gd name="connsiteX6" fmla="*/ 0 w 1214446"/>
              <a:gd name="connsiteY6" fmla="*/ 10584 h 2784761"/>
              <a:gd name="connsiteX0" fmla="*/ 285752 w 1214446"/>
              <a:gd name="connsiteY0" fmla="*/ 2750363 h 2809895"/>
              <a:gd name="connsiteX1" fmla="*/ 1071570 w 1214446"/>
              <a:gd name="connsiteY1" fmla="*/ 2750363 h 2809895"/>
              <a:gd name="connsiteX2" fmla="*/ 1071570 w 1214446"/>
              <a:gd name="connsiteY2" fmla="*/ 2393173 h 2809895"/>
              <a:gd name="connsiteX3" fmla="*/ 428628 w 1214446"/>
              <a:gd name="connsiteY3" fmla="*/ 1393041 h 2809895"/>
              <a:gd name="connsiteX4" fmla="*/ 857256 w 1214446"/>
              <a:gd name="connsiteY4" fmla="*/ 678661 h 2809895"/>
              <a:gd name="connsiteX5" fmla="*/ 1071570 w 1214446"/>
              <a:gd name="connsiteY5" fmla="*/ 107157 h 2809895"/>
              <a:gd name="connsiteX6" fmla="*/ 0 w 1214446"/>
              <a:gd name="connsiteY6" fmla="*/ 35718 h 2809895"/>
              <a:gd name="connsiteX0" fmla="*/ 285752 w 1214446"/>
              <a:gd name="connsiteY0" fmla="*/ 2750363 h 2792696"/>
              <a:gd name="connsiteX1" fmla="*/ 1000132 w 1214446"/>
              <a:gd name="connsiteY1" fmla="*/ 2607487 h 2792696"/>
              <a:gd name="connsiteX2" fmla="*/ 1071570 w 1214446"/>
              <a:gd name="connsiteY2" fmla="*/ 2393173 h 2792696"/>
              <a:gd name="connsiteX3" fmla="*/ 428628 w 1214446"/>
              <a:gd name="connsiteY3" fmla="*/ 1393041 h 2792696"/>
              <a:gd name="connsiteX4" fmla="*/ 857256 w 1214446"/>
              <a:gd name="connsiteY4" fmla="*/ 678661 h 2792696"/>
              <a:gd name="connsiteX5" fmla="*/ 1071570 w 1214446"/>
              <a:gd name="connsiteY5" fmla="*/ 107157 h 2792696"/>
              <a:gd name="connsiteX6" fmla="*/ 0 w 1214446"/>
              <a:gd name="connsiteY6" fmla="*/ 35718 h 2792696"/>
              <a:gd name="connsiteX0" fmla="*/ 285752 w 1214446"/>
              <a:gd name="connsiteY0" fmla="*/ 2607487 h 2649820"/>
              <a:gd name="connsiteX1" fmla="*/ 1000132 w 1214446"/>
              <a:gd name="connsiteY1" fmla="*/ 2607487 h 2649820"/>
              <a:gd name="connsiteX2" fmla="*/ 1071570 w 1214446"/>
              <a:gd name="connsiteY2" fmla="*/ 2393173 h 2649820"/>
              <a:gd name="connsiteX3" fmla="*/ 428628 w 1214446"/>
              <a:gd name="connsiteY3" fmla="*/ 1393041 h 2649820"/>
              <a:gd name="connsiteX4" fmla="*/ 857256 w 1214446"/>
              <a:gd name="connsiteY4" fmla="*/ 678661 h 2649820"/>
              <a:gd name="connsiteX5" fmla="*/ 1071570 w 1214446"/>
              <a:gd name="connsiteY5" fmla="*/ 107157 h 2649820"/>
              <a:gd name="connsiteX6" fmla="*/ 0 w 1214446"/>
              <a:gd name="connsiteY6" fmla="*/ 35718 h 2649820"/>
              <a:gd name="connsiteX0" fmla="*/ 285752 w 1214446"/>
              <a:gd name="connsiteY0" fmla="*/ 2607487 h 2655112"/>
              <a:gd name="connsiteX1" fmla="*/ 1000132 w 1214446"/>
              <a:gd name="connsiteY1" fmla="*/ 2607487 h 2655112"/>
              <a:gd name="connsiteX2" fmla="*/ 1000132 w 1214446"/>
              <a:gd name="connsiteY2" fmla="*/ 2321735 h 2655112"/>
              <a:gd name="connsiteX3" fmla="*/ 428628 w 1214446"/>
              <a:gd name="connsiteY3" fmla="*/ 1393041 h 2655112"/>
              <a:gd name="connsiteX4" fmla="*/ 857256 w 1214446"/>
              <a:gd name="connsiteY4" fmla="*/ 678661 h 2655112"/>
              <a:gd name="connsiteX5" fmla="*/ 1071570 w 1214446"/>
              <a:gd name="connsiteY5" fmla="*/ 107157 h 2655112"/>
              <a:gd name="connsiteX6" fmla="*/ 0 w 1214446"/>
              <a:gd name="connsiteY6" fmla="*/ 35718 h 265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446" h="2655112">
                <a:moveTo>
                  <a:pt x="285752" y="2607487"/>
                </a:moveTo>
                <a:cubicBezTo>
                  <a:pt x="663577" y="2649820"/>
                  <a:pt x="881069" y="2655112"/>
                  <a:pt x="1000132" y="2607487"/>
                </a:cubicBezTo>
                <a:cubicBezTo>
                  <a:pt x="1119195" y="2559862"/>
                  <a:pt x="1091589" y="2527463"/>
                  <a:pt x="1000132" y="2321735"/>
                </a:cubicBezTo>
                <a:cubicBezTo>
                  <a:pt x="881069" y="2107421"/>
                  <a:pt x="452441" y="1666887"/>
                  <a:pt x="428628" y="1393041"/>
                </a:cubicBezTo>
                <a:cubicBezTo>
                  <a:pt x="404815" y="1119195"/>
                  <a:pt x="671061" y="869161"/>
                  <a:pt x="857256" y="678661"/>
                </a:cubicBezTo>
                <a:cubicBezTo>
                  <a:pt x="1074566" y="490025"/>
                  <a:pt x="1214446" y="214314"/>
                  <a:pt x="1071570" y="107157"/>
                </a:cubicBezTo>
                <a:cubicBezTo>
                  <a:pt x="928694" y="0"/>
                  <a:pt x="439208" y="25134"/>
                  <a:pt x="0" y="35718"/>
                </a:cubicBezTo>
              </a:path>
            </a:pathLst>
          </a:cu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1253840" y="2762245"/>
            <a:ext cx="2532341" cy="2840993"/>
          </a:xfrm>
          <a:custGeom>
            <a:avLst/>
            <a:gdLst>
              <a:gd name="connsiteX0" fmla="*/ 0 w 2463800"/>
              <a:gd name="connsiteY0" fmla="*/ 2588683 h 2766483"/>
              <a:gd name="connsiteX1" fmla="*/ 889000 w 2463800"/>
              <a:gd name="connsiteY1" fmla="*/ 2601383 h 2766483"/>
              <a:gd name="connsiteX2" fmla="*/ 1866900 w 2463800"/>
              <a:gd name="connsiteY2" fmla="*/ 1598083 h 2766483"/>
              <a:gd name="connsiteX3" fmla="*/ 1955800 w 2463800"/>
              <a:gd name="connsiteY3" fmla="*/ 1090083 h 2766483"/>
              <a:gd name="connsiteX4" fmla="*/ 1333500 w 2463800"/>
              <a:gd name="connsiteY4" fmla="*/ 467783 h 2766483"/>
              <a:gd name="connsiteX5" fmla="*/ 1435100 w 2463800"/>
              <a:gd name="connsiteY5" fmla="*/ 74083 h 2766483"/>
              <a:gd name="connsiteX6" fmla="*/ 2463800 w 2463800"/>
              <a:gd name="connsiteY6" fmla="*/ 23283 h 2766483"/>
              <a:gd name="connsiteX0" fmla="*/ 0 w 2463800"/>
              <a:gd name="connsiteY0" fmla="*/ 2588683 h 2766483"/>
              <a:gd name="connsiteX1" fmla="*/ 889000 w 2463800"/>
              <a:gd name="connsiteY1" fmla="*/ 2601383 h 2766483"/>
              <a:gd name="connsiteX2" fmla="*/ 1866900 w 2463800"/>
              <a:gd name="connsiteY2" fmla="*/ 1598083 h 2766483"/>
              <a:gd name="connsiteX3" fmla="*/ 1906578 w 2463800"/>
              <a:gd name="connsiteY3" fmla="*/ 917049 h 2766483"/>
              <a:gd name="connsiteX4" fmla="*/ 1333500 w 2463800"/>
              <a:gd name="connsiteY4" fmla="*/ 467783 h 2766483"/>
              <a:gd name="connsiteX5" fmla="*/ 1435100 w 2463800"/>
              <a:gd name="connsiteY5" fmla="*/ 74083 h 2766483"/>
              <a:gd name="connsiteX6" fmla="*/ 2463800 w 2463800"/>
              <a:gd name="connsiteY6" fmla="*/ 23283 h 2766483"/>
              <a:gd name="connsiteX0" fmla="*/ 0 w 2463800"/>
              <a:gd name="connsiteY0" fmla="*/ 2588683 h 2784738"/>
              <a:gd name="connsiteX1" fmla="*/ 889000 w 2463800"/>
              <a:gd name="connsiteY1" fmla="*/ 2601383 h 2784738"/>
              <a:gd name="connsiteX2" fmla="*/ 1835140 w 2463800"/>
              <a:gd name="connsiteY2" fmla="*/ 1488553 h 2784738"/>
              <a:gd name="connsiteX3" fmla="*/ 1906578 w 2463800"/>
              <a:gd name="connsiteY3" fmla="*/ 917049 h 2784738"/>
              <a:gd name="connsiteX4" fmla="*/ 1333500 w 2463800"/>
              <a:gd name="connsiteY4" fmla="*/ 467783 h 2784738"/>
              <a:gd name="connsiteX5" fmla="*/ 1435100 w 2463800"/>
              <a:gd name="connsiteY5" fmla="*/ 74083 h 2784738"/>
              <a:gd name="connsiteX6" fmla="*/ 2463800 w 2463800"/>
              <a:gd name="connsiteY6" fmla="*/ 23283 h 2784738"/>
              <a:gd name="connsiteX0" fmla="*/ 0 w 2463800"/>
              <a:gd name="connsiteY0" fmla="*/ 2588683 h 2784738"/>
              <a:gd name="connsiteX1" fmla="*/ 889000 w 2463800"/>
              <a:gd name="connsiteY1" fmla="*/ 2601383 h 2784738"/>
              <a:gd name="connsiteX2" fmla="*/ 1835140 w 2463800"/>
              <a:gd name="connsiteY2" fmla="*/ 1488553 h 2784738"/>
              <a:gd name="connsiteX3" fmla="*/ 1906578 w 2463800"/>
              <a:gd name="connsiteY3" fmla="*/ 988486 h 2784738"/>
              <a:gd name="connsiteX4" fmla="*/ 1333500 w 2463800"/>
              <a:gd name="connsiteY4" fmla="*/ 467783 h 2784738"/>
              <a:gd name="connsiteX5" fmla="*/ 1435100 w 2463800"/>
              <a:gd name="connsiteY5" fmla="*/ 74083 h 2784738"/>
              <a:gd name="connsiteX6" fmla="*/ 2463800 w 2463800"/>
              <a:gd name="connsiteY6" fmla="*/ 23283 h 2784738"/>
              <a:gd name="connsiteX0" fmla="*/ 0 w 2463800"/>
              <a:gd name="connsiteY0" fmla="*/ 2674412 h 2870467"/>
              <a:gd name="connsiteX1" fmla="*/ 889000 w 2463800"/>
              <a:gd name="connsiteY1" fmla="*/ 2687112 h 2870467"/>
              <a:gd name="connsiteX2" fmla="*/ 1835140 w 2463800"/>
              <a:gd name="connsiteY2" fmla="*/ 1574282 h 2870467"/>
              <a:gd name="connsiteX3" fmla="*/ 1906578 w 2463800"/>
              <a:gd name="connsiteY3" fmla="*/ 1074215 h 2870467"/>
              <a:gd name="connsiteX4" fmla="*/ 1333500 w 2463800"/>
              <a:gd name="connsiteY4" fmla="*/ 553512 h 2870467"/>
              <a:gd name="connsiteX5" fmla="*/ 1406512 w 2463800"/>
              <a:gd name="connsiteY5" fmla="*/ 74083 h 2870467"/>
              <a:gd name="connsiteX6" fmla="*/ 2463800 w 2463800"/>
              <a:gd name="connsiteY6" fmla="*/ 109012 h 2870467"/>
              <a:gd name="connsiteX0" fmla="*/ 0 w 2478082"/>
              <a:gd name="connsiteY0" fmla="*/ 2754846 h 2950901"/>
              <a:gd name="connsiteX1" fmla="*/ 889000 w 2478082"/>
              <a:gd name="connsiteY1" fmla="*/ 2767546 h 2950901"/>
              <a:gd name="connsiteX2" fmla="*/ 1835140 w 2478082"/>
              <a:gd name="connsiteY2" fmla="*/ 1654716 h 2950901"/>
              <a:gd name="connsiteX3" fmla="*/ 1906578 w 2478082"/>
              <a:gd name="connsiteY3" fmla="*/ 1154649 h 2950901"/>
              <a:gd name="connsiteX4" fmla="*/ 1333500 w 2478082"/>
              <a:gd name="connsiteY4" fmla="*/ 633946 h 2950901"/>
              <a:gd name="connsiteX5" fmla="*/ 1406512 w 2478082"/>
              <a:gd name="connsiteY5" fmla="*/ 154517 h 2950901"/>
              <a:gd name="connsiteX6" fmla="*/ 2478082 w 2478082"/>
              <a:gd name="connsiteY6" fmla="*/ 11642 h 2950901"/>
              <a:gd name="connsiteX0" fmla="*/ 0 w 2478082"/>
              <a:gd name="connsiteY0" fmla="*/ 2754846 h 2843746"/>
              <a:gd name="connsiteX1" fmla="*/ 977884 w 2478082"/>
              <a:gd name="connsiteY1" fmla="*/ 2654848 h 2843746"/>
              <a:gd name="connsiteX2" fmla="*/ 1835140 w 2478082"/>
              <a:gd name="connsiteY2" fmla="*/ 1654716 h 2843746"/>
              <a:gd name="connsiteX3" fmla="*/ 1906578 w 2478082"/>
              <a:gd name="connsiteY3" fmla="*/ 1154649 h 2843746"/>
              <a:gd name="connsiteX4" fmla="*/ 1333500 w 2478082"/>
              <a:gd name="connsiteY4" fmla="*/ 633946 h 2843746"/>
              <a:gd name="connsiteX5" fmla="*/ 1406512 w 2478082"/>
              <a:gd name="connsiteY5" fmla="*/ 154517 h 2843746"/>
              <a:gd name="connsiteX6" fmla="*/ 2478082 w 2478082"/>
              <a:gd name="connsiteY6" fmla="*/ 11642 h 2843746"/>
              <a:gd name="connsiteX0" fmla="*/ 0 w 2478082"/>
              <a:gd name="connsiteY0" fmla="*/ 2754846 h 2843746"/>
              <a:gd name="connsiteX1" fmla="*/ 977884 w 2478082"/>
              <a:gd name="connsiteY1" fmla="*/ 2654848 h 2843746"/>
              <a:gd name="connsiteX2" fmla="*/ 1835140 w 2478082"/>
              <a:gd name="connsiteY2" fmla="*/ 1654716 h 2843746"/>
              <a:gd name="connsiteX3" fmla="*/ 1906578 w 2478082"/>
              <a:gd name="connsiteY3" fmla="*/ 1154649 h 2843746"/>
              <a:gd name="connsiteX4" fmla="*/ 1335074 w 2478082"/>
              <a:gd name="connsiteY4" fmla="*/ 511708 h 2843746"/>
              <a:gd name="connsiteX5" fmla="*/ 1406512 w 2478082"/>
              <a:gd name="connsiteY5" fmla="*/ 154517 h 2843746"/>
              <a:gd name="connsiteX6" fmla="*/ 2478082 w 2478082"/>
              <a:gd name="connsiteY6" fmla="*/ 11642 h 2843746"/>
              <a:gd name="connsiteX0" fmla="*/ 0 w 2478082"/>
              <a:gd name="connsiteY0" fmla="*/ 2754846 h 2838203"/>
              <a:gd name="connsiteX1" fmla="*/ 977884 w 2478082"/>
              <a:gd name="connsiteY1" fmla="*/ 2654848 h 2838203"/>
              <a:gd name="connsiteX2" fmla="*/ 1835140 w 2478082"/>
              <a:gd name="connsiteY2" fmla="*/ 1654716 h 2838203"/>
              <a:gd name="connsiteX3" fmla="*/ 1906578 w 2478082"/>
              <a:gd name="connsiteY3" fmla="*/ 1154649 h 2838203"/>
              <a:gd name="connsiteX4" fmla="*/ 1335074 w 2478082"/>
              <a:gd name="connsiteY4" fmla="*/ 511708 h 2838203"/>
              <a:gd name="connsiteX5" fmla="*/ 1406512 w 2478082"/>
              <a:gd name="connsiteY5" fmla="*/ 154517 h 2838203"/>
              <a:gd name="connsiteX6" fmla="*/ 2478082 w 2478082"/>
              <a:gd name="connsiteY6" fmla="*/ 11642 h 2838203"/>
              <a:gd name="connsiteX0" fmla="*/ 0 w 2478082"/>
              <a:gd name="connsiteY0" fmla="*/ 2754846 h 2784847"/>
              <a:gd name="connsiteX1" fmla="*/ 977884 w 2478082"/>
              <a:gd name="connsiteY1" fmla="*/ 2654848 h 2784847"/>
              <a:gd name="connsiteX2" fmla="*/ 1835140 w 2478082"/>
              <a:gd name="connsiteY2" fmla="*/ 1654716 h 2784847"/>
              <a:gd name="connsiteX3" fmla="*/ 1906578 w 2478082"/>
              <a:gd name="connsiteY3" fmla="*/ 1154649 h 2784847"/>
              <a:gd name="connsiteX4" fmla="*/ 1335074 w 2478082"/>
              <a:gd name="connsiteY4" fmla="*/ 511708 h 2784847"/>
              <a:gd name="connsiteX5" fmla="*/ 1406512 w 2478082"/>
              <a:gd name="connsiteY5" fmla="*/ 154517 h 2784847"/>
              <a:gd name="connsiteX6" fmla="*/ 2478082 w 2478082"/>
              <a:gd name="connsiteY6" fmla="*/ 11642 h 2784847"/>
              <a:gd name="connsiteX0" fmla="*/ 0 w 2478082"/>
              <a:gd name="connsiteY0" fmla="*/ 2754846 h 2784847"/>
              <a:gd name="connsiteX1" fmla="*/ 977884 w 2478082"/>
              <a:gd name="connsiteY1" fmla="*/ 2654848 h 2784847"/>
              <a:gd name="connsiteX2" fmla="*/ 1835140 w 2478082"/>
              <a:gd name="connsiteY2" fmla="*/ 1654716 h 2784847"/>
              <a:gd name="connsiteX3" fmla="*/ 1906578 w 2478082"/>
              <a:gd name="connsiteY3" fmla="*/ 1154649 h 2784847"/>
              <a:gd name="connsiteX4" fmla="*/ 1335074 w 2478082"/>
              <a:gd name="connsiteY4" fmla="*/ 511708 h 2784847"/>
              <a:gd name="connsiteX5" fmla="*/ 1406512 w 2478082"/>
              <a:gd name="connsiteY5" fmla="*/ 154517 h 2784847"/>
              <a:gd name="connsiteX6" fmla="*/ 2478082 w 2478082"/>
              <a:gd name="connsiteY6" fmla="*/ 11642 h 2784847"/>
              <a:gd name="connsiteX0" fmla="*/ 0 w 2478082"/>
              <a:gd name="connsiteY0" fmla="*/ 2754846 h 2856286"/>
              <a:gd name="connsiteX1" fmla="*/ 977884 w 2478082"/>
              <a:gd name="connsiteY1" fmla="*/ 2726287 h 2856286"/>
              <a:gd name="connsiteX2" fmla="*/ 1835140 w 2478082"/>
              <a:gd name="connsiteY2" fmla="*/ 1654716 h 2856286"/>
              <a:gd name="connsiteX3" fmla="*/ 1906578 w 2478082"/>
              <a:gd name="connsiteY3" fmla="*/ 1154649 h 2856286"/>
              <a:gd name="connsiteX4" fmla="*/ 1335074 w 2478082"/>
              <a:gd name="connsiteY4" fmla="*/ 511708 h 2856286"/>
              <a:gd name="connsiteX5" fmla="*/ 1406512 w 2478082"/>
              <a:gd name="connsiteY5" fmla="*/ 154517 h 2856286"/>
              <a:gd name="connsiteX6" fmla="*/ 2478082 w 2478082"/>
              <a:gd name="connsiteY6" fmla="*/ 11642 h 2856286"/>
              <a:gd name="connsiteX0" fmla="*/ 42353 w 2520435"/>
              <a:gd name="connsiteY0" fmla="*/ 2754846 h 2912182"/>
              <a:gd name="connsiteX1" fmla="*/ 162981 w 2520435"/>
              <a:gd name="connsiteY1" fmla="*/ 2654848 h 2912182"/>
              <a:gd name="connsiteX2" fmla="*/ 1020237 w 2520435"/>
              <a:gd name="connsiteY2" fmla="*/ 2726287 h 2912182"/>
              <a:gd name="connsiteX3" fmla="*/ 1877493 w 2520435"/>
              <a:gd name="connsiteY3" fmla="*/ 1654716 h 2912182"/>
              <a:gd name="connsiteX4" fmla="*/ 1948931 w 2520435"/>
              <a:gd name="connsiteY4" fmla="*/ 1154649 h 2912182"/>
              <a:gd name="connsiteX5" fmla="*/ 1377427 w 2520435"/>
              <a:gd name="connsiteY5" fmla="*/ 511708 h 2912182"/>
              <a:gd name="connsiteX6" fmla="*/ 1448865 w 2520435"/>
              <a:gd name="connsiteY6" fmla="*/ 154517 h 2912182"/>
              <a:gd name="connsiteX7" fmla="*/ 2520435 w 2520435"/>
              <a:gd name="connsiteY7" fmla="*/ 11642 h 2912182"/>
              <a:gd name="connsiteX0" fmla="*/ 30446 w 2508528"/>
              <a:gd name="connsiteY0" fmla="*/ 2754846 h 2769305"/>
              <a:gd name="connsiteX1" fmla="*/ 151074 w 2508528"/>
              <a:gd name="connsiteY1" fmla="*/ 2654848 h 2769305"/>
              <a:gd name="connsiteX2" fmla="*/ 936893 w 2508528"/>
              <a:gd name="connsiteY2" fmla="*/ 2583410 h 2769305"/>
              <a:gd name="connsiteX3" fmla="*/ 1865586 w 2508528"/>
              <a:gd name="connsiteY3" fmla="*/ 1654716 h 2769305"/>
              <a:gd name="connsiteX4" fmla="*/ 1937024 w 2508528"/>
              <a:gd name="connsiteY4" fmla="*/ 1154649 h 2769305"/>
              <a:gd name="connsiteX5" fmla="*/ 1365520 w 2508528"/>
              <a:gd name="connsiteY5" fmla="*/ 511708 h 2769305"/>
              <a:gd name="connsiteX6" fmla="*/ 1436958 w 2508528"/>
              <a:gd name="connsiteY6" fmla="*/ 154517 h 2769305"/>
              <a:gd name="connsiteX7" fmla="*/ 2508528 w 2508528"/>
              <a:gd name="connsiteY7" fmla="*/ 11642 h 2769305"/>
              <a:gd name="connsiteX0" fmla="*/ 54259 w 2532341"/>
              <a:gd name="connsiteY0" fmla="*/ 2754846 h 2757386"/>
              <a:gd name="connsiteX1" fmla="*/ 174887 w 2532341"/>
              <a:gd name="connsiteY1" fmla="*/ 2654848 h 2757386"/>
              <a:gd name="connsiteX2" fmla="*/ 1103581 w 2532341"/>
              <a:gd name="connsiteY2" fmla="*/ 2511973 h 2757386"/>
              <a:gd name="connsiteX3" fmla="*/ 1889399 w 2532341"/>
              <a:gd name="connsiteY3" fmla="*/ 1654716 h 2757386"/>
              <a:gd name="connsiteX4" fmla="*/ 1960837 w 2532341"/>
              <a:gd name="connsiteY4" fmla="*/ 1154649 h 2757386"/>
              <a:gd name="connsiteX5" fmla="*/ 1389333 w 2532341"/>
              <a:gd name="connsiteY5" fmla="*/ 511708 h 2757386"/>
              <a:gd name="connsiteX6" fmla="*/ 1460771 w 2532341"/>
              <a:gd name="connsiteY6" fmla="*/ 154517 h 2757386"/>
              <a:gd name="connsiteX7" fmla="*/ 2532341 w 2532341"/>
              <a:gd name="connsiteY7" fmla="*/ 11642 h 2757386"/>
              <a:gd name="connsiteX0" fmla="*/ 54259 w 2532341"/>
              <a:gd name="connsiteY0" fmla="*/ 2754846 h 2757386"/>
              <a:gd name="connsiteX1" fmla="*/ 174887 w 2532341"/>
              <a:gd name="connsiteY1" fmla="*/ 2654848 h 2757386"/>
              <a:gd name="connsiteX2" fmla="*/ 1103581 w 2532341"/>
              <a:gd name="connsiteY2" fmla="*/ 2511973 h 2757386"/>
              <a:gd name="connsiteX3" fmla="*/ 1889399 w 2532341"/>
              <a:gd name="connsiteY3" fmla="*/ 1654716 h 2757386"/>
              <a:gd name="connsiteX4" fmla="*/ 1960837 w 2532341"/>
              <a:gd name="connsiteY4" fmla="*/ 1154649 h 2757386"/>
              <a:gd name="connsiteX5" fmla="*/ 1460772 w 2532341"/>
              <a:gd name="connsiteY5" fmla="*/ 511709 h 2757386"/>
              <a:gd name="connsiteX6" fmla="*/ 1460771 w 2532341"/>
              <a:gd name="connsiteY6" fmla="*/ 154517 h 2757386"/>
              <a:gd name="connsiteX7" fmla="*/ 2532341 w 2532341"/>
              <a:gd name="connsiteY7" fmla="*/ 11642 h 2757386"/>
              <a:gd name="connsiteX0" fmla="*/ 54259 w 2532341"/>
              <a:gd name="connsiteY0" fmla="*/ 2754846 h 2757386"/>
              <a:gd name="connsiteX1" fmla="*/ 174887 w 2532341"/>
              <a:gd name="connsiteY1" fmla="*/ 2654848 h 2757386"/>
              <a:gd name="connsiteX2" fmla="*/ 1103581 w 2532341"/>
              <a:gd name="connsiteY2" fmla="*/ 2511973 h 2757386"/>
              <a:gd name="connsiteX3" fmla="*/ 1889399 w 2532341"/>
              <a:gd name="connsiteY3" fmla="*/ 1654716 h 2757386"/>
              <a:gd name="connsiteX4" fmla="*/ 1960837 w 2532341"/>
              <a:gd name="connsiteY4" fmla="*/ 1154649 h 2757386"/>
              <a:gd name="connsiteX5" fmla="*/ 1460772 w 2532341"/>
              <a:gd name="connsiteY5" fmla="*/ 511709 h 2757386"/>
              <a:gd name="connsiteX6" fmla="*/ 1460771 w 2532341"/>
              <a:gd name="connsiteY6" fmla="*/ 154517 h 2757386"/>
              <a:gd name="connsiteX7" fmla="*/ 2532341 w 2532341"/>
              <a:gd name="connsiteY7" fmla="*/ 11642 h 2757386"/>
              <a:gd name="connsiteX0" fmla="*/ 54259 w 2532341"/>
              <a:gd name="connsiteY0" fmla="*/ 2838453 h 2840993"/>
              <a:gd name="connsiteX1" fmla="*/ 174887 w 2532341"/>
              <a:gd name="connsiteY1" fmla="*/ 2738455 h 2840993"/>
              <a:gd name="connsiteX2" fmla="*/ 1103581 w 2532341"/>
              <a:gd name="connsiteY2" fmla="*/ 2595580 h 2840993"/>
              <a:gd name="connsiteX3" fmla="*/ 1889399 w 2532341"/>
              <a:gd name="connsiteY3" fmla="*/ 1738323 h 2840993"/>
              <a:gd name="connsiteX4" fmla="*/ 1960837 w 2532341"/>
              <a:gd name="connsiteY4" fmla="*/ 1238256 h 2840993"/>
              <a:gd name="connsiteX5" fmla="*/ 1460772 w 2532341"/>
              <a:gd name="connsiteY5" fmla="*/ 595316 h 2840993"/>
              <a:gd name="connsiteX6" fmla="*/ 1460771 w 2532341"/>
              <a:gd name="connsiteY6" fmla="*/ 238124 h 2840993"/>
              <a:gd name="connsiteX7" fmla="*/ 1960838 w 2532341"/>
              <a:gd name="connsiteY7" fmla="*/ 23812 h 2840993"/>
              <a:gd name="connsiteX8" fmla="*/ 2532341 w 2532341"/>
              <a:gd name="connsiteY8" fmla="*/ 95249 h 284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2341" h="2840993">
                <a:moveTo>
                  <a:pt x="54259" y="2838453"/>
                </a:moveTo>
                <a:cubicBezTo>
                  <a:pt x="55952" y="2840993"/>
                  <a:pt x="0" y="2778934"/>
                  <a:pt x="174887" y="2738455"/>
                </a:cubicBezTo>
                <a:cubicBezTo>
                  <a:pt x="349774" y="2697976"/>
                  <a:pt x="799418" y="2781475"/>
                  <a:pt x="1103581" y="2595580"/>
                </a:cubicBezTo>
                <a:cubicBezTo>
                  <a:pt x="1390402" y="2380779"/>
                  <a:pt x="1746523" y="1964544"/>
                  <a:pt x="1889399" y="1738323"/>
                </a:cubicBezTo>
                <a:cubicBezTo>
                  <a:pt x="2032275" y="1512102"/>
                  <a:pt x="2032275" y="1428757"/>
                  <a:pt x="1960837" y="1238256"/>
                </a:cubicBezTo>
                <a:cubicBezTo>
                  <a:pt x="1889399" y="1047755"/>
                  <a:pt x="1600326" y="797247"/>
                  <a:pt x="1460772" y="595316"/>
                </a:cubicBezTo>
                <a:cubicBezTo>
                  <a:pt x="1377428" y="428627"/>
                  <a:pt x="1282176" y="321469"/>
                  <a:pt x="1460771" y="238124"/>
                </a:cubicBezTo>
                <a:cubicBezTo>
                  <a:pt x="1545546" y="161130"/>
                  <a:pt x="1782243" y="47624"/>
                  <a:pt x="1960838" y="23812"/>
                </a:cubicBezTo>
                <a:cubicBezTo>
                  <a:pt x="2139433" y="0"/>
                  <a:pt x="2438521" y="101600"/>
                  <a:pt x="2532341" y="95249"/>
                </a:cubicBezTo>
              </a:path>
            </a:pathLst>
          </a:cu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1571604" y="2551903"/>
            <a:ext cx="2225696" cy="2877361"/>
          </a:xfrm>
          <a:custGeom>
            <a:avLst/>
            <a:gdLst>
              <a:gd name="connsiteX0" fmla="*/ 1564217 w 2161117"/>
              <a:gd name="connsiteY0" fmla="*/ 2988733 h 2988733"/>
              <a:gd name="connsiteX1" fmla="*/ 903817 w 2161117"/>
              <a:gd name="connsiteY1" fmla="*/ 2772833 h 2988733"/>
              <a:gd name="connsiteX2" fmla="*/ 52917 w 2161117"/>
              <a:gd name="connsiteY2" fmla="*/ 1706033 h 2988733"/>
              <a:gd name="connsiteX3" fmla="*/ 1221317 w 2161117"/>
              <a:gd name="connsiteY3" fmla="*/ 270933 h 2988733"/>
              <a:gd name="connsiteX4" fmla="*/ 2161117 w 2161117"/>
              <a:gd name="connsiteY4" fmla="*/ 80433 h 2988733"/>
              <a:gd name="connsiteX0" fmla="*/ 1540402 w 2137302"/>
              <a:gd name="connsiteY0" fmla="*/ 3060175 h 3060175"/>
              <a:gd name="connsiteX1" fmla="*/ 880002 w 2137302"/>
              <a:gd name="connsiteY1" fmla="*/ 2844275 h 3060175"/>
              <a:gd name="connsiteX2" fmla="*/ 29102 w 2137302"/>
              <a:gd name="connsiteY2" fmla="*/ 1777475 h 3060175"/>
              <a:gd name="connsiteX3" fmla="*/ 1054614 w 2137302"/>
              <a:gd name="connsiteY3" fmla="*/ 270933 h 3060175"/>
              <a:gd name="connsiteX4" fmla="*/ 2137302 w 2137302"/>
              <a:gd name="connsiteY4" fmla="*/ 151875 h 3060175"/>
              <a:gd name="connsiteX0" fmla="*/ 1657899 w 2254799"/>
              <a:gd name="connsiteY0" fmla="*/ 3047212 h 3058059"/>
              <a:gd name="connsiteX1" fmla="*/ 997499 w 2254799"/>
              <a:gd name="connsiteY1" fmla="*/ 2831312 h 3058059"/>
              <a:gd name="connsiteX2" fmla="*/ 29102 w 2254799"/>
              <a:gd name="connsiteY2" fmla="*/ 1686730 h 3058059"/>
              <a:gd name="connsiteX3" fmla="*/ 1172111 w 2254799"/>
              <a:gd name="connsiteY3" fmla="*/ 257970 h 3058059"/>
              <a:gd name="connsiteX4" fmla="*/ 2254799 w 2254799"/>
              <a:gd name="connsiteY4" fmla="*/ 138912 h 3058059"/>
              <a:gd name="connsiteX0" fmla="*/ 1586460 w 2183360"/>
              <a:gd name="connsiteY0" fmla="*/ 3023399 h 3058059"/>
              <a:gd name="connsiteX1" fmla="*/ 926060 w 2183360"/>
              <a:gd name="connsiteY1" fmla="*/ 2807499 h 3058059"/>
              <a:gd name="connsiteX2" fmla="*/ 29102 w 2183360"/>
              <a:gd name="connsiteY2" fmla="*/ 1520040 h 3058059"/>
              <a:gd name="connsiteX3" fmla="*/ 1100672 w 2183360"/>
              <a:gd name="connsiteY3" fmla="*/ 234157 h 3058059"/>
              <a:gd name="connsiteX4" fmla="*/ 2183360 w 2183360"/>
              <a:gd name="connsiteY4" fmla="*/ 115099 h 3058059"/>
              <a:gd name="connsiteX0" fmla="*/ 1657899 w 2254799"/>
              <a:gd name="connsiteY0" fmla="*/ 3023399 h 3058059"/>
              <a:gd name="connsiteX1" fmla="*/ 997499 w 2254799"/>
              <a:gd name="connsiteY1" fmla="*/ 2807499 h 3058059"/>
              <a:gd name="connsiteX2" fmla="*/ 29102 w 2254799"/>
              <a:gd name="connsiteY2" fmla="*/ 1520039 h 3058059"/>
              <a:gd name="connsiteX3" fmla="*/ 1172111 w 2254799"/>
              <a:gd name="connsiteY3" fmla="*/ 234157 h 3058059"/>
              <a:gd name="connsiteX4" fmla="*/ 2254799 w 2254799"/>
              <a:gd name="connsiteY4" fmla="*/ 115099 h 3058059"/>
              <a:gd name="connsiteX0" fmla="*/ 1657899 w 2254799"/>
              <a:gd name="connsiteY0" fmla="*/ 3023399 h 3058059"/>
              <a:gd name="connsiteX1" fmla="*/ 997499 w 2254799"/>
              <a:gd name="connsiteY1" fmla="*/ 2807499 h 3058059"/>
              <a:gd name="connsiteX2" fmla="*/ 29102 w 2254799"/>
              <a:gd name="connsiteY2" fmla="*/ 1520039 h 3058059"/>
              <a:gd name="connsiteX3" fmla="*/ 1172111 w 2254799"/>
              <a:gd name="connsiteY3" fmla="*/ 234157 h 3058059"/>
              <a:gd name="connsiteX4" fmla="*/ 2254799 w 2254799"/>
              <a:gd name="connsiteY4" fmla="*/ 115099 h 3058059"/>
              <a:gd name="connsiteX0" fmla="*/ 1628797 w 2225697"/>
              <a:gd name="connsiteY0" fmla="*/ 3023399 h 3058059"/>
              <a:gd name="connsiteX1" fmla="*/ 968397 w 2225697"/>
              <a:gd name="connsiteY1" fmla="*/ 2807499 h 3058059"/>
              <a:gd name="connsiteX2" fmla="*/ 0 w 2225697"/>
              <a:gd name="connsiteY2" fmla="*/ 1520039 h 3058059"/>
              <a:gd name="connsiteX3" fmla="*/ 1143009 w 2225697"/>
              <a:gd name="connsiteY3" fmla="*/ 234157 h 3058059"/>
              <a:gd name="connsiteX4" fmla="*/ 2225697 w 2225697"/>
              <a:gd name="connsiteY4" fmla="*/ 115099 h 3058059"/>
              <a:gd name="connsiteX0" fmla="*/ 1700234 w 2297134"/>
              <a:gd name="connsiteY0" fmla="*/ 3023399 h 3058059"/>
              <a:gd name="connsiteX1" fmla="*/ 1039834 w 2297134"/>
              <a:gd name="connsiteY1" fmla="*/ 2807499 h 3058059"/>
              <a:gd name="connsiteX2" fmla="*/ 0 w 2297134"/>
              <a:gd name="connsiteY2" fmla="*/ 1520039 h 3058059"/>
              <a:gd name="connsiteX3" fmla="*/ 1214446 w 2297134"/>
              <a:gd name="connsiteY3" fmla="*/ 234157 h 3058059"/>
              <a:gd name="connsiteX4" fmla="*/ 2297134 w 2297134"/>
              <a:gd name="connsiteY4" fmla="*/ 115099 h 3058059"/>
              <a:gd name="connsiteX0" fmla="*/ 1700234 w 2297134"/>
              <a:gd name="connsiteY0" fmla="*/ 3023399 h 3058059"/>
              <a:gd name="connsiteX1" fmla="*/ 1039834 w 2297134"/>
              <a:gd name="connsiteY1" fmla="*/ 2807499 h 3058059"/>
              <a:gd name="connsiteX2" fmla="*/ 0 w 2297134"/>
              <a:gd name="connsiteY2" fmla="*/ 1520039 h 3058059"/>
              <a:gd name="connsiteX3" fmla="*/ 1214446 w 2297134"/>
              <a:gd name="connsiteY3" fmla="*/ 234157 h 3058059"/>
              <a:gd name="connsiteX4" fmla="*/ 2297134 w 2297134"/>
              <a:gd name="connsiteY4" fmla="*/ 115099 h 3058059"/>
              <a:gd name="connsiteX0" fmla="*/ 1700234 w 2297134"/>
              <a:gd name="connsiteY0" fmla="*/ 3023399 h 3023399"/>
              <a:gd name="connsiteX1" fmla="*/ 857256 w 2297134"/>
              <a:gd name="connsiteY1" fmla="*/ 2663047 h 3023399"/>
              <a:gd name="connsiteX2" fmla="*/ 0 w 2297134"/>
              <a:gd name="connsiteY2" fmla="*/ 1520039 h 3023399"/>
              <a:gd name="connsiteX3" fmla="*/ 1214446 w 2297134"/>
              <a:gd name="connsiteY3" fmla="*/ 234157 h 3023399"/>
              <a:gd name="connsiteX4" fmla="*/ 2297134 w 2297134"/>
              <a:gd name="connsiteY4" fmla="*/ 115099 h 3023399"/>
              <a:gd name="connsiteX0" fmla="*/ 1714512 w 2297134"/>
              <a:gd name="connsiteY0" fmla="*/ 2877361 h 2889267"/>
              <a:gd name="connsiteX1" fmla="*/ 857256 w 2297134"/>
              <a:gd name="connsiteY1" fmla="*/ 2663047 h 2889267"/>
              <a:gd name="connsiteX2" fmla="*/ 0 w 2297134"/>
              <a:gd name="connsiteY2" fmla="*/ 1520039 h 2889267"/>
              <a:gd name="connsiteX3" fmla="*/ 1214446 w 2297134"/>
              <a:gd name="connsiteY3" fmla="*/ 234157 h 2889267"/>
              <a:gd name="connsiteX4" fmla="*/ 2297134 w 2297134"/>
              <a:gd name="connsiteY4" fmla="*/ 115099 h 2889267"/>
              <a:gd name="connsiteX0" fmla="*/ 1714512 w 2297134"/>
              <a:gd name="connsiteY0" fmla="*/ 2877361 h 2877361"/>
              <a:gd name="connsiteX1" fmla="*/ 785818 w 2297134"/>
              <a:gd name="connsiteY1" fmla="*/ 2591609 h 2877361"/>
              <a:gd name="connsiteX2" fmla="*/ 0 w 2297134"/>
              <a:gd name="connsiteY2" fmla="*/ 1520039 h 2877361"/>
              <a:gd name="connsiteX3" fmla="*/ 1214446 w 2297134"/>
              <a:gd name="connsiteY3" fmla="*/ 234157 h 2877361"/>
              <a:gd name="connsiteX4" fmla="*/ 2297134 w 2297134"/>
              <a:gd name="connsiteY4" fmla="*/ 115099 h 2877361"/>
              <a:gd name="connsiteX0" fmla="*/ 1643074 w 2225696"/>
              <a:gd name="connsiteY0" fmla="*/ 2877361 h 2877361"/>
              <a:gd name="connsiteX1" fmla="*/ 714380 w 2225696"/>
              <a:gd name="connsiteY1" fmla="*/ 2591609 h 2877361"/>
              <a:gd name="connsiteX2" fmla="*/ 0 w 2225696"/>
              <a:gd name="connsiteY2" fmla="*/ 1520039 h 2877361"/>
              <a:gd name="connsiteX3" fmla="*/ 1143008 w 2225696"/>
              <a:gd name="connsiteY3" fmla="*/ 234157 h 2877361"/>
              <a:gd name="connsiteX4" fmla="*/ 2225696 w 2225696"/>
              <a:gd name="connsiteY4" fmla="*/ 115099 h 2877361"/>
              <a:gd name="connsiteX0" fmla="*/ 1643074 w 2225696"/>
              <a:gd name="connsiteY0" fmla="*/ 2877361 h 2877361"/>
              <a:gd name="connsiteX1" fmla="*/ 1643074 w 2225696"/>
              <a:gd name="connsiteY1" fmla="*/ 2877361 h 2877361"/>
              <a:gd name="connsiteX2" fmla="*/ 714380 w 2225696"/>
              <a:gd name="connsiteY2" fmla="*/ 2591609 h 2877361"/>
              <a:gd name="connsiteX3" fmla="*/ 0 w 2225696"/>
              <a:gd name="connsiteY3" fmla="*/ 1520039 h 2877361"/>
              <a:gd name="connsiteX4" fmla="*/ 1143008 w 2225696"/>
              <a:gd name="connsiteY4" fmla="*/ 234157 h 2877361"/>
              <a:gd name="connsiteX5" fmla="*/ 2225696 w 2225696"/>
              <a:gd name="connsiteY5" fmla="*/ 115099 h 287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5696" h="2877361">
                <a:moveTo>
                  <a:pt x="1643074" y="2877361"/>
                </a:moveTo>
                <a:lnTo>
                  <a:pt x="1643074" y="2877361"/>
                </a:lnTo>
                <a:cubicBezTo>
                  <a:pt x="1488292" y="2829736"/>
                  <a:pt x="988226" y="2817829"/>
                  <a:pt x="714380" y="2591609"/>
                </a:cubicBezTo>
                <a:cubicBezTo>
                  <a:pt x="440534" y="2365389"/>
                  <a:pt x="22354" y="1967019"/>
                  <a:pt x="0" y="1520039"/>
                </a:cubicBezTo>
                <a:cubicBezTo>
                  <a:pt x="144396" y="1094003"/>
                  <a:pt x="772059" y="468314"/>
                  <a:pt x="1143008" y="234157"/>
                </a:cubicBezTo>
                <a:cubicBezTo>
                  <a:pt x="1513957" y="0"/>
                  <a:pt x="1931479" y="74882"/>
                  <a:pt x="2225696" y="115099"/>
                </a:cubicBezTo>
              </a:path>
            </a:pathLst>
          </a:custGeom>
          <a:ln w="508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28662" y="2583650"/>
            <a:ext cx="2357454" cy="2738458"/>
          </a:xfrm>
          <a:custGeom>
            <a:avLst/>
            <a:gdLst>
              <a:gd name="connsiteX0" fmla="*/ 2527300 w 2527300"/>
              <a:gd name="connsiteY0" fmla="*/ 2692400 h 2692400"/>
              <a:gd name="connsiteX1" fmla="*/ 1828800 w 2527300"/>
              <a:gd name="connsiteY1" fmla="*/ 2400300 h 2692400"/>
              <a:gd name="connsiteX2" fmla="*/ 2463800 w 2527300"/>
              <a:gd name="connsiteY2" fmla="*/ 1562100 h 2692400"/>
              <a:gd name="connsiteX3" fmla="*/ 1892300 w 2527300"/>
              <a:gd name="connsiteY3" fmla="*/ 647700 h 2692400"/>
              <a:gd name="connsiteX4" fmla="*/ 1155700 w 2527300"/>
              <a:gd name="connsiteY4" fmla="*/ 114300 h 2692400"/>
              <a:gd name="connsiteX5" fmla="*/ 0 w 2527300"/>
              <a:gd name="connsiteY5" fmla="*/ 0 h 2692400"/>
              <a:gd name="connsiteX0" fmla="*/ 2527300 w 2527300"/>
              <a:gd name="connsiteY0" fmla="*/ 2692400 h 2692400"/>
              <a:gd name="connsiteX1" fmla="*/ 1828800 w 2527300"/>
              <a:gd name="connsiteY1" fmla="*/ 2400300 h 2692400"/>
              <a:gd name="connsiteX2" fmla="*/ 2444740 w 2527300"/>
              <a:gd name="connsiteY2" fmla="*/ 1370018 h 2692400"/>
              <a:gd name="connsiteX3" fmla="*/ 1892300 w 2527300"/>
              <a:gd name="connsiteY3" fmla="*/ 647700 h 2692400"/>
              <a:gd name="connsiteX4" fmla="*/ 1155700 w 2527300"/>
              <a:gd name="connsiteY4" fmla="*/ 114300 h 2692400"/>
              <a:gd name="connsiteX5" fmla="*/ 0 w 2527300"/>
              <a:gd name="connsiteY5" fmla="*/ 0 h 2692400"/>
              <a:gd name="connsiteX0" fmla="*/ 2527300 w 2527300"/>
              <a:gd name="connsiteY0" fmla="*/ 2859092 h 2859092"/>
              <a:gd name="connsiteX1" fmla="*/ 1828800 w 2527300"/>
              <a:gd name="connsiteY1" fmla="*/ 2566992 h 2859092"/>
              <a:gd name="connsiteX2" fmla="*/ 2444740 w 2527300"/>
              <a:gd name="connsiteY2" fmla="*/ 1536710 h 2859092"/>
              <a:gd name="connsiteX3" fmla="*/ 1892300 w 2527300"/>
              <a:gd name="connsiteY3" fmla="*/ 814392 h 2859092"/>
              <a:gd name="connsiteX4" fmla="*/ 1301732 w 2527300"/>
              <a:gd name="connsiteY4" fmla="*/ 107950 h 2859092"/>
              <a:gd name="connsiteX5" fmla="*/ 0 w 2527300"/>
              <a:gd name="connsiteY5" fmla="*/ 166692 h 2859092"/>
              <a:gd name="connsiteX0" fmla="*/ 2297138 w 2297138"/>
              <a:gd name="connsiteY0" fmla="*/ 2894018 h 2894018"/>
              <a:gd name="connsiteX1" fmla="*/ 1598638 w 2297138"/>
              <a:gd name="connsiteY1" fmla="*/ 2601918 h 2894018"/>
              <a:gd name="connsiteX2" fmla="*/ 2214578 w 2297138"/>
              <a:gd name="connsiteY2" fmla="*/ 1571636 h 2894018"/>
              <a:gd name="connsiteX3" fmla="*/ 1662138 w 2297138"/>
              <a:gd name="connsiteY3" fmla="*/ 849318 h 2894018"/>
              <a:gd name="connsiteX4" fmla="*/ 1071570 w 2297138"/>
              <a:gd name="connsiteY4" fmla="*/ 142876 h 2894018"/>
              <a:gd name="connsiteX5" fmla="*/ 0 w 2297138"/>
              <a:gd name="connsiteY5" fmla="*/ 0 h 2894018"/>
              <a:gd name="connsiteX0" fmla="*/ 2297138 w 2297138"/>
              <a:gd name="connsiteY0" fmla="*/ 2964133 h 2964133"/>
              <a:gd name="connsiteX1" fmla="*/ 1598638 w 2297138"/>
              <a:gd name="connsiteY1" fmla="*/ 2672033 h 2964133"/>
              <a:gd name="connsiteX2" fmla="*/ 2214578 w 2297138"/>
              <a:gd name="connsiteY2" fmla="*/ 1641751 h 2964133"/>
              <a:gd name="connsiteX3" fmla="*/ 1662138 w 2297138"/>
              <a:gd name="connsiteY3" fmla="*/ 919433 h 2964133"/>
              <a:gd name="connsiteX4" fmla="*/ 1071570 w 2297138"/>
              <a:gd name="connsiteY4" fmla="*/ 141553 h 2964133"/>
              <a:gd name="connsiteX5" fmla="*/ 0 w 2297138"/>
              <a:gd name="connsiteY5" fmla="*/ 70115 h 2964133"/>
              <a:gd name="connsiteX0" fmla="*/ 2297138 w 2297138"/>
              <a:gd name="connsiteY0" fmla="*/ 2964133 h 2964133"/>
              <a:gd name="connsiteX1" fmla="*/ 1571636 w 2297138"/>
              <a:gd name="connsiteY1" fmla="*/ 2570446 h 2964133"/>
              <a:gd name="connsiteX2" fmla="*/ 2214578 w 2297138"/>
              <a:gd name="connsiteY2" fmla="*/ 1641751 h 2964133"/>
              <a:gd name="connsiteX3" fmla="*/ 1662138 w 2297138"/>
              <a:gd name="connsiteY3" fmla="*/ 919433 h 2964133"/>
              <a:gd name="connsiteX4" fmla="*/ 1071570 w 2297138"/>
              <a:gd name="connsiteY4" fmla="*/ 141553 h 2964133"/>
              <a:gd name="connsiteX5" fmla="*/ 0 w 2297138"/>
              <a:gd name="connsiteY5" fmla="*/ 70115 h 2964133"/>
              <a:gd name="connsiteX0" fmla="*/ 2357454 w 2357454"/>
              <a:gd name="connsiteY0" fmla="*/ 2713322 h 2749041"/>
              <a:gd name="connsiteX1" fmla="*/ 1571636 w 2357454"/>
              <a:gd name="connsiteY1" fmla="*/ 2570446 h 2749041"/>
              <a:gd name="connsiteX2" fmla="*/ 2214578 w 2357454"/>
              <a:gd name="connsiteY2" fmla="*/ 1641751 h 2749041"/>
              <a:gd name="connsiteX3" fmla="*/ 1662138 w 2357454"/>
              <a:gd name="connsiteY3" fmla="*/ 919433 h 2749041"/>
              <a:gd name="connsiteX4" fmla="*/ 1071570 w 2357454"/>
              <a:gd name="connsiteY4" fmla="*/ 141553 h 2749041"/>
              <a:gd name="connsiteX5" fmla="*/ 0 w 2357454"/>
              <a:gd name="connsiteY5" fmla="*/ 70115 h 2749041"/>
              <a:gd name="connsiteX0" fmla="*/ 2357454 w 2357454"/>
              <a:gd name="connsiteY0" fmla="*/ 2702739 h 2738458"/>
              <a:gd name="connsiteX1" fmla="*/ 1571636 w 2357454"/>
              <a:gd name="connsiteY1" fmla="*/ 2559863 h 2738458"/>
              <a:gd name="connsiteX2" fmla="*/ 2214578 w 2357454"/>
              <a:gd name="connsiteY2" fmla="*/ 1631168 h 2738458"/>
              <a:gd name="connsiteX3" fmla="*/ 1714512 w 2357454"/>
              <a:gd name="connsiteY3" fmla="*/ 845351 h 2738458"/>
              <a:gd name="connsiteX4" fmla="*/ 1071570 w 2357454"/>
              <a:gd name="connsiteY4" fmla="*/ 130970 h 2738458"/>
              <a:gd name="connsiteX5" fmla="*/ 0 w 2357454"/>
              <a:gd name="connsiteY5" fmla="*/ 59532 h 273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7454" h="2738458">
                <a:moveTo>
                  <a:pt x="2357454" y="2702739"/>
                </a:moveTo>
                <a:cubicBezTo>
                  <a:pt x="2013495" y="2650880"/>
                  <a:pt x="1595449" y="2738458"/>
                  <a:pt x="1571636" y="2559863"/>
                </a:cubicBezTo>
                <a:cubicBezTo>
                  <a:pt x="1547823" y="2381268"/>
                  <a:pt x="2190765" y="1916920"/>
                  <a:pt x="2214578" y="1631168"/>
                </a:cubicBezTo>
                <a:cubicBezTo>
                  <a:pt x="2238391" y="1345416"/>
                  <a:pt x="1905013" y="1095384"/>
                  <a:pt x="1714512" y="845351"/>
                </a:cubicBezTo>
                <a:cubicBezTo>
                  <a:pt x="1524011" y="595318"/>
                  <a:pt x="1357322" y="261940"/>
                  <a:pt x="1071570" y="130970"/>
                </a:cubicBezTo>
                <a:cubicBezTo>
                  <a:pt x="785818" y="0"/>
                  <a:pt x="420158" y="62707"/>
                  <a:pt x="0" y="59532"/>
                </a:cubicBezTo>
              </a:path>
            </a:pathLst>
          </a:custGeom>
          <a:ln w="508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928794" y="6143644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rgbClr val="C00000"/>
                </a:solidFill>
                <a:latin typeface="+mn-lt"/>
              </a:rPr>
              <a:t>NexG-UTM</a:t>
            </a:r>
            <a:endParaRPr lang="ko-KR" altLang="en-US" sz="1100" b="1" smtClean="0">
              <a:solidFill>
                <a:srgbClr val="C00000"/>
              </a:solidFill>
              <a:latin typeface="+mn-lt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714876" y="1295420"/>
          <a:ext cx="4071966" cy="499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78"/>
                <a:gridCol w="1857388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/>
                        <a:t>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31432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*B-UTM-1#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show run ip route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Static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라우팅 설정 보기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!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ip route 0.0.0.0/0 eth1 dhcp</a:t>
                      </a:r>
                    </a:p>
                    <a:p>
                      <a:pPr algn="l" rtl="0" fontAlgn="ctr"/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ECMP Static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ip route 0.0.0.0/0 eth2 dhcp</a:t>
                      </a:r>
                    </a:p>
                    <a:p>
                      <a:pPr algn="l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ECMP Static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!</a:t>
                      </a:r>
                    </a:p>
                    <a:p>
                      <a:pPr algn="l" rtl="0" fontAlgn="ctr"/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endParaRPr lang="en-US" altLang="ko-KR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000" b="1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314325">
                <a:tc gridSpan="2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 PC-1 </a:t>
                      </a:r>
                      <a:r>
                        <a:rPr lang="ko-KR" altLang="en-US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경로</a:t>
                      </a:r>
                      <a:endParaRPr lang="en-US" altLang="ko-KR" sz="1000" smtClean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smtClean="0">
                          <a:solidFill>
                            <a:schemeClr val="accen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1:  PC-1:  A &gt; SRV-1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1" smtClean="0">
                          <a:solidFill>
                            <a:schemeClr val="accen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2:  PC-1:  B &gt; SRV-2</a:t>
                      </a:r>
                    </a:p>
                    <a:p>
                      <a:pPr lvl="0">
                        <a:defRPr/>
                      </a:pPr>
                      <a:endParaRPr lang="en-US" altLang="ko-KR" sz="1000" b="1" smtClean="0">
                        <a:solidFill>
                          <a:schemeClr val="accen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 PC-2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경로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smtClean="0">
                          <a:solidFill>
                            <a:schemeClr val="accen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3:  PC-2:  B &gt; SRV-1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1" smtClean="0">
                          <a:solidFill>
                            <a:schemeClr val="accent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4:  PC-2:  A &gt; SRV-2</a:t>
                      </a:r>
                    </a:p>
                    <a:p>
                      <a:pPr algn="l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4287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 </a:t>
                      </a:r>
                      <a:r>
                        <a:rPr lang="ko-KR" altLang="en-US" sz="1000" b="1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출발지와 목적지의 를 같이 판단하여 트래픽을 분배 하여 전송</a:t>
                      </a:r>
                      <a:endParaRPr lang="en-US" altLang="ko-KR" sz="1000" b="1" smtClean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4287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0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기타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SNMP, MIB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1926910"/>
          <a:ext cx="8358246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94"/>
                <a:gridCol w="3857652"/>
              </a:tblGrid>
              <a:tr h="119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SNMP</a:t>
                      </a:r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B-UTM-1#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show run snmp</a:t>
                      </a:r>
                      <a:endParaRPr lang="en-US" altLang="en-US" sz="11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SNMP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설정 보기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snmp-server source 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WAN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IP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를 지정 하여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bind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하여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SNMP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패킷을 보냄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snmp-server host </a:t>
                      </a:r>
                      <a:r>
                        <a:rPr lang="en-US" altLang="ko-KR" sz="110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[A.B.C.D] </a:t>
                      </a: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traps version 2c </a:t>
                      </a:r>
                      <a:r>
                        <a:rPr lang="en-US" altLang="ko-KR" sz="110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public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외부 서버로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traps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정보를 보내기위한 설정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snmp-server host </a:t>
                      </a:r>
                      <a:r>
                        <a:rPr lang="en-US" altLang="ko-KR" sz="110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[A.B.C.D] </a:t>
                      </a: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traps version 2c </a:t>
                      </a:r>
                      <a:r>
                        <a:rPr lang="en-US" altLang="ko-KR" sz="110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public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외부 서버로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traps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정보를 보내기위한 설정</a:t>
                      </a:r>
                      <a:endParaRPr lang="ko-KR" altLang="en-US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snmp-server community </a:t>
                      </a:r>
                      <a:r>
                        <a:rPr lang="en-US" altLang="ko-KR" sz="110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[public] </a:t>
                      </a: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외부에서  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SNMP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를 제어 하기 위한 커뮤니티 값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snmp-server info interval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장비 상태 정보를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분 간격으로 전송함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28596" y="1233058"/>
            <a:ext cx="5190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SNMP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를 이용하여 각종 정보 수집후 모니터링 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NexG NMS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를 이용할 경우 다양한 정보 수집 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4337166"/>
          <a:ext cx="835824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098"/>
                <a:gridCol w="3286148"/>
              </a:tblGrid>
              <a:tr h="119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SNMP</a:t>
                      </a:r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smtClean="0"/>
                        <a:t>.iso.org.dod.internet.private.enterprises.NexG.info (2).cpuDetail (5)</a:t>
                      </a:r>
                      <a:endParaRPr lang="en-US" altLang="en-US" sz="1100" b="1" kern="120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CPU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값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(user,nice,system,idle)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smtClean="0"/>
                        <a:t>.iso.org.dod.internet.private.enterprises.NexG.info (2).memory (4)</a:t>
                      </a:r>
                      <a:endParaRPr lang="en-US" altLang="ko-KR" sz="1100" smtClean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Memroy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값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(total,user,buffer,cache)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smtClean="0"/>
                        <a:t>.iso.org.dod.internet.mgmt.mib-2.interfaces.ifTable.ifEntry.ifDescr (2)</a:t>
                      </a:r>
                    </a:p>
                    <a:p>
                      <a:pPr lvl="0" algn="l">
                        <a:defRPr/>
                      </a:pP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		</a:t>
                      </a:r>
                      <a:r>
                        <a:rPr lang="en-US" altLang="ko-KR" sz="1100" smtClean="0"/>
                        <a:t>.ifInOctets (10)</a:t>
                      </a:r>
                    </a:p>
                    <a:p>
                      <a:pPr lvl="0" algn="l">
                        <a:defRPr/>
                      </a:pP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		</a:t>
                      </a:r>
                      <a:r>
                        <a:rPr lang="en-US" altLang="ko-KR" sz="1100" smtClean="0"/>
                        <a:t>.ifInUcastPkts (11)</a:t>
                      </a:r>
                    </a:p>
                    <a:p>
                      <a:pPr lvl="0" algn="l">
                        <a:defRPr/>
                      </a:pP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		</a:t>
                      </a:r>
                      <a:r>
                        <a:rPr lang="en-US" altLang="ko-KR" sz="1100" smtClean="0"/>
                        <a:t>.ifOutOctets (16)</a:t>
                      </a:r>
                    </a:p>
                    <a:p>
                      <a:pPr lvl="0" algn="l">
                        <a:defRPr/>
                      </a:pPr>
                      <a:r>
                        <a:rPr lang="en-US" altLang="ko-KR" sz="1100" b="1" smtClean="0">
                          <a:latin typeface="+mn-ea"/>
                          <a:ea typeface="+mn-ea"/>
                          <a:cs typeface="Tahoma" pitchFamily="34" charset="0"/>
                        </a:rPr>
                        <a:t>				</a:t>
                      </a:r>
                      <a:r>
                        <a:rPr lang="en-US" altLang="ko-KR" sz="1100" smtClean="0"/>
                        <a:t>.ifOutUcastPkts (17)</a:t>
                      </a:r>
                      <a:endParaRPr lang="en-US" altLang="ko-KR" sz="1100" smtClean="0">
                        <a:solidFill>
                          <a:srgbClr val="C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interface name</a:t>
                      </a:r>
                    </a:p>
                    <a:p>
                      <a:pPr latinLnBrk="1"/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: rx</a:t>
                      </a:r>
                    </a:p>
                    <a:p>
                      <a:pPr latinLnBrk="1"/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rx pps</a:t>
                      </a:r>
                      <a:endParaRPr lang="en-US" altLang="ko-KR" sz="1100" b="1" baseline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rx</a:t>
                      </a:r>
                    </a:p>
                    <a:p>
                      <a:pPr latinLnBrk="1"/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(7) : tx pps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28596" y="3929066"/>
            <a:ext cx="1806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SNMP MIB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값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기타 기능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NTP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1714488"/>
          <a:ext cx="8358246" cy="313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94"/>
                <a:gridCol w="3857652"/>
              </a:tblGrid>
              <a:tr h="119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NTP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B-UTM-1#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sh run clock</a:t>
                      </a:r>
                      <a:endParaRPr lang="en-US" altLang="ko-KR" sz="1100" smtClean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시간 관련 설정 보기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ntp server 203.252.0.211</a:t>
                      </a:r>
                      <a:endParaRPr lang="en-US" altLang="ko-KR" sz="1100" smtClean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NTP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서버 아이피 설정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()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ntp server 203.248.240.140</a:t>
                      </a:r>
                      <a:endParaRPr lang="en-US" altLang="ko-KR" sz="1100" smtClean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NTP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서버 아이피 설정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(time.bora.net)</a:t>
                      </a:r>
                      <a:endParaRPr lang="ko-KR" altLang="en-US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ntp server 210.98.16.100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NTP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서버 아이피 설정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(time.kriss.re.kr)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ntp server 210.98.16.101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NTP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서버 아이피 설정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(time2.kriss.re.kr)</a:t>
                      </a:r>
                      <a:endParaRPr lang="ko-KR" altLang="en-US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clock timezone KST 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장비 표준시 설정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한국 표준시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1100" smtClean="0">
                        <a:solidFill>
                          <a:srgbClr val="C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 gridSpan="2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B-UTM-1#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sh ntp associations</a:t>
                      </a:r>
                    </a:p>
                    <a:p>
                      <a:pPr lvl="0">
                        <a:defRPr/>
                      </a:pPr>
                      <a:endParaRPr lang="en-US" altLang="ko-KR" sz="1100" smtClean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address              ref clock          st     when   poll   reach  delay  offset         disp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~203.252.0.211      123.140.16.100     2      143    1024   377    0.0    0.0            18.7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1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 master (synced), # master (unsynced), + selected, - candidate, ~ configured</a:t>
                      </a:r>
                    </a:p>
                    <a:p>
                      <a:pPr lvl="0">
                        <a:defRPr/>
                      </a:pPr>
                      <a:endParaRPr lang="en-US" altLang="ko-KR" sz="1100" smtClean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28596" y="1233058"/>
            <a:ext cx="3212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복수개의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NTP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서버 설정 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6) SLA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Interface track, IP sla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1714488"/>
          <a:ext cx="8358246" cy="4000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396"/>
                <a:gridCol w="5357850"/>
              </a:tblGrid>
              <a:tr h="32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NTP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B-UTM-1# sh run track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53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track 1 interface eth1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(1)</a:t>
                      </a:r>
                      <a:r>
                        <a:rPr lang="en-US" altLang="ko-KR" sz="1100" b="1" baseline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: interface eth1 track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모니터링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</a:endParaRPr>
                    </a:p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track 2 interface eth2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track 3 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track 4 interface eth2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53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track 10 list boolean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and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(2)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설정된 객체 리스트가 모두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down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될때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track 10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이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down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됨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</a:endParaRPr>
                    </a:p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object 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object 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track 20 list boolean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or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(3) :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설정된 객체 리스트중 하나라도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down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되면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</a:rPr>
                        <a:t>track 20 down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</a:rPr>
                        <a:t> 동작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object 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64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object 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28596" y="1233058"/>
            <a:ext cx="6295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인터페이스 상테 체크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Track,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인터페이스 상태 체크 그룹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Track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6) SLA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Interface track, IP sla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1714489"/>
          <a:ext cx="8358246" cy="3970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338"/>
                <a:gridCol w="4714908"/>
              </a:tblGrid>
              <a:tr h="28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NTP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30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sh track brief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30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Track      Object                         Parameter  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17730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1          interface                      eth1       Up  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2          interface                      eth2       Down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3          interface                      eth1       Up  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4          interface                      eth2       Down 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10         list                           boolean    Up   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20         list                           boolean    Down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30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B-UTM-1# </a:t>
                      </a:r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sh run ip rule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30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ip rule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819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source 192.168.1.0/24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destination any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protocol tcp sport any dport eq 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430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Tahoma"/>
                        </a:rPr>
                        <a:t> track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rule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에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track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적용 예</a:t>
                      </a: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607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policy appgw http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log connections</a:t>
                      </a:r>
                    </a:p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ahoma"/>
                        </a:rPr>
                        <a:t> layer7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filtering</a:t>
                      </a:r>
                    </a:p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Tahoma"/>
                        </a:rPr>
                        <a:t> enable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28596" y="1233058"/>
            <a:ext cx="3178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Track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동작 상태 보기 및 적용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596" y="5715016"/>
            <a:ext cx="38632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기타 적용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shutdown</a:t>
            </a:r>
            <a:r>
              <a:rPr lang="en-US" altLang="ko-KR" sz="1600" b="1" smtClean="0">
                <a:solidFill>
                  <a:srgbClr val="C00000"/>
                </a:solidFill>
                <a:latin typeface="+mn-ea"/>
                <a:ea typeface="+mn-ea"/>
                <a:cs typeface="Tahoma" pitchFamily="34" charset="0"/>
              </a:rPr>
              <a:t> track 10</a:t>
            </a:r>
          </a:p>
          <a:p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ip route 1.1.1.1/32 3.3.3.3 </a:t>
            </a:r>
            <a:r>
              <a:rPr lang="en-US" altLang="ko-KR" sz="1600" b="1" smtClean="0">
                <a:solidFill>
                  <a:srgbClr val="C00000"/>
                </a:solidFill>
                <a:latin typeface="+mn-ea"/>
                <a:ea typeface="+mn-ea"/>
                <a:cs typeface="Tahoma" pitchFamily="34" charset="0"/>
              </a:rPr>
              <a:t>track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475" y="0"/>
            <a:ext cx="8669367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en-US" altLang="ko-KR" sz="2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0. </a:t>
            </a:r>
            <a:r>
              <a:rPr kumimoji="1" lang="en-US" altLang="ko-KR" sz="2400" b="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kumimoji="1" lang="en-US" altLang="ko-KR" sz="2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UTM </a:t>
            </a:r>
            <a:r>
              <a:rPr kumimoji="1" lang="ko-KR" altLang="en-US" sz="2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라인업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5" name="다이어그램 4"/>
          <p:cNvGraphicFramePr/>
          <p:nvPr/>
        </p:nvGraphicFramePr>
        <p:xfrm>
          <a:off x="642910" y="952482"/>
          <a:ext cx="8429684" cy="5191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그룹 25"/>
          <p:cNvGrpSpPr>
            <a:grpSpLocks/>
          </p:cNvGrpSpPr>
          <p:nvPr/>
        </p:nvGrpSpPr>
        <p:grpSpPr bwMode="auto">
          <a:xfrm>
            <a:off x="642909" y="857232"/>
            <a:ext cx="8288367" cy="5357831"/>
            <a:chOff x="927100" y="1722438"/>
            <a:chExt cx="7788249" cy="4500562"/>
          </a:xfrm>
        </p:grpSpPr>
        <p:cxnSp>
          <p:nvCxnSpPr>
            <p:cNvPr id="13" name="직선 연결선 12"/>
            <p:cNvCxnSpPr/>
            <p:nvPr/>
          </p:nvCxnSpPr>
          <p:spPr>
            <a:xfrm rot="16200000" flipH="1">
              <a:off x="-1322388" y="3971926"/>
              <a:ext cx="4500562" cy="158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928688" y="6213475"/>
              <a:ext cx="7786661" cy="158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4357688" y="6243638"/>
            <a:ext cx="696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규모</a:t>
            </a:r>
          </a:p>
        </p:txBody>
      </p:sp>
      <p:sp>
        <p:nvSpPr>
          <p:cNvPr id="16" name="TextBox 23"/>
          <p:cNvSpPr txBox="1">
            <a:spLocks noChangeArrowheads="1"/>
          </p:cNvSpPr>
          <p:nvPr/>
        </p:nvSpPr>
        <p:spPr bwMode="auto">
          <a:xfrm>
            <a:off x="-32" y="3429000"/>
            <a:ext cx="696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성능</a:t>
            </a:r>
          </a:p>
        </p:txBody>
      </p:sp>
      <p:pic>
        <p:nvPicPr>
          <p:cNvPr id="1026" name="Picture 2" descr="D:\Users\gskim\Desktop\UTM\넥스지(NEXG)\VF 5408\VF5408_좌측면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88797" y="2608320"/>
            <a:ext cx="1812227" cy="824675"/>
          </a:xfrm>
          <a:prstGeom prst="rect">
            <a:avLst/>
          </a:prstGeom>
          <a:noFill/>
        </p:spPr>
      </p:pic>
      <p:pic>
        <p:nvPicPr>
          <p:cNvPr id="1027" name="Picture 3" descr="D:\Users\gskim\Desktop\UTM\넥스지(NEXG)\VF 5414\VF5414_좌측면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88797" y="1776499"/>
            <a:ext cx="1812227" cy="826389"/>
          </a:xfrm>
          <a:prstGeom prst="rect">
            <a:avLst/>
          </a:prstGeom>
          <a:noFill/>
        </p:spPr>
      </p:pic>
      <p:pic>
        <p:nvPicPr>
          <p:cNvPr id="1028" name="Picture 4" descr="D:\Users\gskim\Desktop\UTM\넥스지(NEXG)\VF 5424\VF5424_좌측면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91369" y="928670"/>
            <a:ext cx="1807083" cy="824675"/>
          </a:xfrm>
          <a:prstGeom prst="rect">
            <a:avLst/>
          </a:prstGeom>
          <a:noFill/>
        </p:spPr>
      </p:pic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6487953" y="1018962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5424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487953" y="1884513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5414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487953" y="2713488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5414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  <p:pic>
        <p:nvPicPr>
          <p:cNvPr id="1029" name="Picture 5" descr="D:\Users\gskim\Desktop\UTM\넥스지(NEXG)\VF 3408\VF3408_좌측면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11367" y="1824793"/>
            <a:ext cx="1846517" cy="840105"/>
          </a:xfrm>
          <a:prstGeom prst="rect">
            <a:avLst/>
          </a:prstGeom>
          <a:noFill/>
        </p:spPr>
      </p:pic>
      <p:pic>
        <p:nvPicPr>
          <p:cNvPr id="1030" name="Picture 6" descr="D:\Users\gskim\Desktop\UTM\넥스지(NEXG)\VF 2408\VF2408_좌측면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73954" y="2857496"/>
            <a:ext cx="1597914" cy="625793"/>
          </a:xfrm>
          <a:prstGeom prst="rect">
            <a:avLst/>
          </a:prstGeom>
          <a:noFill/>
        </p:spPr>
      </p:pic>
      <p:pic>
        <p:nvPicPr>
          <p:cNvPr id="1031" name="Picture 7" descr="D:\Users\gskim\Desktop\UTM\넥스지(NEXG)\VF 2406\VF2406_좌측면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2516" y="3571876"/>
            <a:ext cx="1591056" cy="622364"/>
          </a:xfrm>
          <a:prstGeom prst="rect">
            <a:avLst/>
          </a:prstGeom>
          <a:noFill/>
        </p:spPr>
      </p:pic>
      <p:pic>
        <p:nvPicPr>
          <p:cNvPr id="1032" name="Picture 8" descr="D:\Users\gskim\Desktop\UTM\넥스지(NEXG)\VF 2404\VF2404_좌측면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11367" y="2824925"/>
            <a:ext cx="1712786" cy="675513"/>
          </a:xfrm>
          <a:prstGeom prst="rect">
            <a:avLst/>
          </a:prstGeom>
          <a:noFill/>
        </p:spPr>
      </p:pic>
      <p:pic>
        <p:nvPicPr>
          <p:cNvPr id="1033" name="Picture 9" descr="D:\Users\gskim\Desktop\UTM\넥스지(NEXG)\VF 1808\VF1808_좌측면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2248" y="4122742"/>
            <a:ext cx="1356170" cy="565785"/>
          </a:xfrm>
          <a:prstGeom prst="rect">
            <a:avLst/>
          </a:prstGeom>
          <a:noFill/>
        </p:spPr>
      </p:pic>
      <p:pic>
        <p:nvPicPr>
          <p:cNvPr id="1034" name="Picture 10" descr="D:\Users\gskim\Desktop\UTM\넥스지(NEXG)\VF 1408\VF1408_좌측면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2248" y="4765684"/>
            <a:ext cx="1357884" cy="567500"/>
          </a:xfrm>
          <a:prstGeom prst="rect">
            <a:avLst/>
          </a:prstGeom>
          <a:noFill/>
        </p:spPr>
      </p:pic>
      <p:pic>
        <p:nvPicPr>
          <p:cNvPr id="1035" name="Picture 11" descr="D:\Users\gskim\Desktop\UTM\넥스지(NEXG)\VF 1406\VF1406_좌측면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3686" y="5505464"/>
            <a:ext cx="1153859" cy="500634"/>
          </a:xfrm>
          <a:prstGeom prst="rect">
            <a:avLst/>
          </a:prstGeom>
          <a:noFill/>
        </p:spPr>
      </p:pic>
      <p:sp>
        <p:nvSpPr>
          <p:cNvPr id="17" name="TextBox 34"/>
          <p:cNvSpPr txBox="1">
            <a:spLocks noChangeArrowheads="1"/>
          </p:cNvSpPr>
          <p:nvPr/>
        </p:nvSpPr>
        <p:spPr bwMode="auto">
          <a:xfrm>
            <a:off x="4297119" y="1929569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3408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  <p:sp>
        <p:nvSpPr>
          <p:cNvPr id="32" name="TextBox 34"/>
          <p:cNvSpPr txBox="1">
            <a:spLocks noChangeArrowheads="1"/>
          </p:cNvSpPr>
          <p:nvPr/>
        </p:nvSpPr>
        <p:spPr bwMode="auto">
          <a:xfrm>
            <a:off x="4297119" y="2896363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2404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  <p:sp>
        <p:nvSpPr>
          <p:cNvPr id="33" name="TextBox 34"/>
          <p:cNvSpPr txBox="1">
            <a:spLocks noChangeArrowheads="1"/>
          </p:cNvSpPr>
          <p:nvPr/>
        </p:nvSpPr>
        <p:spPr bwMode="auto">
          <a:xfrm>
            <a:off x="2116830" y="2882896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2408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  <p:sp>
        <p:nvSpPr>
          <p:cNvPr id="34" name="TextBox 34"/>
          <p:cNvSpPr txBox="1">
            <a:spLocks noChangeArrowheads="1"/>
          </p:cNvSpPr>
          <p:nvPr/>
        </p:nvSpPr>
        <p:spPr bwMode="auto">
          <a:xfrm>
            <a:off x="2116830" y="3635376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2406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714948" y="4745046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1408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  <p:sp>
        <p:nvSpPr>
          <p:cNvPr id="35" name="TextBox 11"/>
          <p:cNvSpPr txBox="1">
            <a:spLocks noChangeArrowheads="1"/>
          </p:cNvSpPr>
          <p:nvPr/>
        </p:nvSpPr>
        <p:spPr bwMode="auto">
          <a:xfrm>
            <a:off x="773686" y="4093267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1808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748286" y="5408626"/>
            <a:ext cx="1297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b="1" dirty="0" err="1">
                <a:latin typeface="Segoe UI" pitchFamily="34" charset="0"/>
                <a:ea typeface="-윤고딕250" pitchFamily="18" charset="-127"/>
              </a:rPr>
              <a:t>VForce</a:t>
            </a:r>
            <a:r>
              <a:rPr lang="en-US" altLang="ko-KR" sz="1500" b="1" dirty="0">
                <a:latin typeface="Segoe UI" pitchFamily="34" charset="0"/>
                <a:ea typeface="-윤고딕250" pitchFamily="18" charset="-127"/>
              </a:rPr>
              <a:t> </a:t>
            </a:r>
            <a:r>
              <a:rPr lang="en-US" altLang="ko-KR" sz="1500" b="1" dirty="0" smtClean="0">
                <a:latin typeface="Segoe UI" pitchFamily="34" charset="0"/>
                <a:ea typeface="-윤고딕250" pitchFamily="18" charset="-127"/>
              </a:rPr>
              <a:t>1406</a:t>
            </a:r>
            <a:endParaRPr lang="ko-KR" altLang="en-US" sz="1500" b="1" dirty="0">
              <a:latin typeface="Segoe UI" pitchFamily="34" charset="0"/>
              <a:ea typeface="-윤고딕250" pitchFamily="18" charset="-127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6) SLA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 sla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57158" y="1714489"/>
          <a:ext cx="8358246" cy="4449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338"/>
                <a:gridCol w="4714908"/>
              </a:tblGrid>
              <a:tr h="128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NTP </a:t>
                      </a:r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track 10 sla 1 state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track 20 sla 2 state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track 30 list boolean 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object 10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object 20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sla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buNone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(1) : IP sla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객체를 생성해서 특정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로 </a:t>
                      </a: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ping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체크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icmp-echo 172.24.11.1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frequency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977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request-data-size 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timeout 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samples-kept 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037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lives-kept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7936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sla schedule 1 life forever start-time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now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 : ip sla </a:t>
                      </a:r>
                      <a:r>
                        <a:rPr lang="ko-KR" altLang="en-US" sz="11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객체 동작 시간을 설정</a:t>
                      </a:r>
                      <a:endParaRPr lang="en-US" altLang="ko-KR" sz="11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28596" y="1233058"/>
            <a:ext cx="2946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대상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IP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으로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Ping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모니터링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DHCP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서비스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DHCP Server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1693960"/>
          <a:ext cx="8358246" cy="4626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098"/>
                <a:gridCol w="3286148"/>
              </a:tblGrid>
              <a:tr h="261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DHCP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09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sh run int eth0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DHCP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에 돌릴 내부 인터페이스 설정</a:t>
                      </a:r>
                    </a:p>
                  </a:txBody>
                  <a:tcPr anchor="ctr"/>
                </a:tc>
              </a:tr>
              <a:tr h="41890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 eth0</a:t>
                      </a:r>
                    </a:p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ip address 192.168.1.1/24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09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sh run ip dhcp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DHCP Server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설정 보기</a:t>
                      </a:r>
                      <a:endParaRPr lang="ko-KR" altLang="en-US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09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dhcp pool local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dhcp pool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/>
                </a:tc>
              </a:tr>
              <a:tr h="209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network 192.168.1.0 255.255.255.0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네트웍 주소</a:t>
                      </a:r>
                    </a:p>
                  </a:txBody>
                  <a:tcPr anchor="ctr"/>
                </a:tc>
              </a:tr>
              <a:tr h="209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range 192.168.1.101 192.168.1.190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dhcp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동작할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주소 대역</a:t>
                      </a:r>
                    </a:p>
                  </a:txBody>
                  <a:tcPr anchor="ctr"/>
                </a:tc>
              </a:tr>
              <a:tr h="41890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dns-server 168.126.63.1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dns-server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168.126.63.2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DHCP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사용자가 받을 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DNS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서버 주소</a:t>
                      </a:r>
                      <a:endParaRPr lang="ko-KR" altLang="en-US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09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default-router 192.168.1.1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(7) : DHCP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GW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09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domain-name nexg.net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094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dhcp</a:t>
                      </a:r>
                      <a:r>
                        <a:rPr lang="en-US" sz="10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server eth0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(8) : dhcp server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동작 실행</a:t>
                      </a:r>
                    </a:p>
                  </a:txBody>
                  <a:tcPr anchor="ctr"/>
                </a:tc>
              </a:tr>
              <a:tr h="1317256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*B-UTM-1#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 ip dhcp pool </a:t>
                      </a:r>
                    </a:p>
                    <a:p>
                      <a:pPr lvl="0">
                        <a:defRPr/>
                      </a:pPr>
                      <a:endParaRPr lang="en-US" altLang="ko-KR" sz="100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Pool local 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network: 192.168.1.0/24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address range(s):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add: 192.168.1.100 to 192.168.1.200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lease &lt;days:hours:minutes&gt; &lt;0:0:10&gt;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no domain is defined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dns-server(s):  168.126.63.1, 168.126.63.2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default-router(s):  192.168.1.254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(9) : DHCP Server pool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endParaRPr lang="en-US" altLang="ko-KR" sz="1000" b="1" baseline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28596" y="1285860"/>
            <a:ext cx="50241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인터페이스 별로 여러 개의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DHCP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서버 운영 가능</a:t>
            </a:r>
            <a:endParaRPr lang="en-US" altLang="ko-KR" sz="1600" b="1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실습 교육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224" y="1714488"/>
            <a:ext cx="68580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목표 구성도를 보고 각 인터페이스 아이피를 설정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(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내부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고정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외부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dhcp, 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외부 고정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)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각 인터페이스중 필요 하다고 생각 되는 부분에 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link-timeout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을 설정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static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 라우팅을 설정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en-US" altLang="ko-KR" smtClean="0">
              <a:solidFill>
                <a:srgbClr val="000000"/>
              </a:solidFill>
              <a:latin typeface="+mn-ea"/>
              <a:cs typeface="Tahoma" pitchFamily="34" charset="0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PBR</a:t>
            </a:r>
            <a:r>
              <a:rPr lang="ko-KR" altLang="en-US" smtClean="0">
                <a:solidFill>
                  <a:srgbClr val="000000"/>
                </a:solidFill>
                <a:latin typeface="+mn-ea"/>
                <a:cs typeface="Tahoma" pitchFamily="34" charset="0"/>
              </a:rPr>
              <a:t>을 설정 하시오</a:t>
            </a:r>
            <a:r>
              <a:rPr lang="en-US" altLang="ko-KR" smtClean="0">
                <a:solidFill>
                  <a:srgbClr val="000000"/>
                </a:solidFill>
                <a:latin typeface="+mn-ea"/>
                <a:cs typeface="Tahoma" pitchFamily="34" charset="0"/>
              </a:rPr>
              <a:t>.</a:t>
            </a:r>
          </a:p>
          <a:p>
            <a:pPr marL="457200" lvl="0" indent="-457200">
              <a:buAutoNum type="arabicPeriod"/>
              <a:defRPr/>
            </a:pPr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네트웍 설정 및 관리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857224" y="1643050"/>
            <a:ext cx="3962873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7.1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방화벽정책 </a:t>
            </a: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Flow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소개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7.2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보안 기본 정책 설정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Security parameters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7.3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오브젝트 정의 및 관리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Network-list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Service-list</a:t>
            </a:r>
          </a:p>
          <a:p>
            <a:pPr marL="971550" lvl="1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Time-range</a:t>
            </a:r>
          </a:p>
          <a:p>
            <a:pPr marL="514350" indent="-514350">
              <a:lnSpc>
                <a:spcPct val="150000"/>
              </a:lnSpc>
            </a:pP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534345" y="1643050"/>
            <a:ext cx="3462807" cy="512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7.4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보안 정책 설정 및 관리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IP rule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정책 설정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(1)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IP rule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정책 설정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(2)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rule matching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설명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정책별 기타 옵션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NAT 4.1.x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  <a:sym typeface="Wingdings" pitchFamily="2" charset="2"/>
              </a:rPr>
              <a:t> 4.2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  <a:sym typeface="Wingdings" pitchFamily="2" charset="2"/>
              </a:rPr>
              <a:t>차이점</a:t>
            </a:r>
            <a:endParaRPr kumimoji="0" lang="en-US" altLang="ko-KR" sz="1400" b="1" smtClean="0">
              <a:latin typeface="+mn-ea"/>
              <a:ea typeface="+mn-ea"/>
              <a:cs typeface="Arial" charset="0"/>
              <a:sym typeface="Wingdings" pitchFamily="2" charset="2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  <a:sym typeface="Wingdings" pitchFamily="2" charset="2"/>
              </a:rPr>
              <a:t>	IP nat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  <a:sym typeface="Wingdings" pitchFamily="2" charset="2"/>
              </a:rPr>
              <a:t>정책 설정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  <a:sym typeface="Wingdings" pitchFamily="2" charset="2"/>
              </a:rPr>
              <a:t>(1)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  <a:sym typeface="Wingdings" pitchFamily="2" charset="2"/>
              </a:rPr>
              <a:t>	IP nat 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  <a:sym typeface="Wingdings" pitchFamily="2" charset="2"/>
              </a:rPr>
              <a:t>정책 설정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  <a:sym typeface="Wingdings" pitchFamily="2" charset="2"/>
              </a:rPr>
              <a:t>(2)</a:t>
            </a:r>
            <a:endParaRPr kumimoji="0" lang="en-US" altLang="ko-KR" sz="14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2000" b="1" smtClean="0">
                <a:latin typeface="+mn-ea"/>
                <a:ea typeface="+mn-ea"/>
                <a:cs typeface="Arial" charset="0"/>
              </a:rPr>
              <a:t>7.5 </a:t>
            </a:r>
            <a:r>
              <a:rPr kumimoji="0" lang="ko-KR" altLang="en-US" sz="2000" b="1" smtClean="0">
                <a:latin typeface="+mn-ea"/>
                <a:ea typeface="+mn-ea"/>
                <a:cs typeface="Arial" charset="0"/>
              </a:rPr>
              <a:t>방화벽 관리 기능</a:t>
            </a:r>
            <a:endParaRPr kumimoji="0" lang="en-US" altLang="ko-KR" sz="2000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show ip session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ea typeface="+mn-ea"/>
                <a:cs typeface="Arial" charset="0"/>
              </a:rPr>
              <a:t>7.5 Bridge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b="1" smtClean="0">
                <a:latin typeface="+mn-ea"/>
                <a:ea typeface="+mn-ea"/>
                <a:cs typeface="Arial" charset="0"/>
              </a:rPr>
              <a:t>7.6 </a:t>
            </a:r>
            <a:r>
              <a:rPr kumimoji="0" lang="ko-KR" altLang="en-US" b="1" smtClean="0">
                <a:latin typeface="+mn-ea"/>
                <a:ea typeface="+mn-ea"/>
                <a:cs typeface="Arial" charset="0"/>
              </a:rPr>
              <a:t>실습 교육</a:t>
            </a:r>
            <a:endParaRPr kumimoji="0" lang="en-US" altLang="ko-KR" b="1" smtClean="0">
              <a:latin typeface="+mn-ea"/>
              <a:ea typeface="+mn-ea"/>
              <a:cs typeface="Arial" charset="0"/>
            </a:endParaRP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1</a:t>
            </a:r>
          </a:p>
          <a:p>
            <a:pPr marL="514350" indent="-514350">
              <a:lnSpc>
                <a:spcPct val="150000"/>
              </a:lnSpc>
            </a:pP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	</a:t>
            </a:r>
            <a:r>
              <a:rPr kumimoji="0" lang="ko-KR" altLang="en-US" sz="1400" b="1" smtClean="0">
                <a:latin typeface="+mn-ea"/>
                <a:ea typeface="+mn-ea"/>
                <a:cs typeface="Arial" charset="0"/>
              </a:rPr>
              <a:t>과제 </a:t>
            </a:r>
            <a:r>
              <a:rPr kumimoji="0" lang="en-US" altLang="ko-KR" sz="1400" b="1" smtClean="0">
                <a:latin typeface="+mn-ea"/>
                <a:ea typeface="+mn-ea"/>
                <a:cs typeface="Arial" charset="0"/>
              </a:rPr>
              <a:t>2</a:t>
            </a:r>
            <a:endParaRPr kumimoji="0" lang="en-US" altLang="ko-KR" sz="1400" b="1">
              <a:latin typeface="+mn-ea"/>
              <a:ea typeface="+mn-ea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42918"/>
            <a:ext cx="9001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800" smtClean="0">
                <a:latin typeface="HY견고딕" pitchFamily="18" charset="-127"/>
                <a:ea typeface="HY견고딕" pitchFamily="18" charset="-127"/>
              </a:rPr>
              <a:t>Chapter 7. Firewall</a:t>
            </a:r>
            <a:endParaRPr kumimoji="0"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방화벽 정책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flow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소개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285860"/>
            <a:ext cx="5357850" cy="537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1214422"/>
            <a:ext cx="3100640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보안 정책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Default Drop &amp; Default Pass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7018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dirty="0" err="1" smtClean="0">
                <a:latin typeface="+mn-ea"/>
                <a:ea typeface="+mn-ea"/>
                <a:cs typeface="Tahoma" pitchFamily="34" charset="0"/>
              </a:rPr>
              <a:t>NexG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-UTM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장비는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Default Drop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을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기본 정책이므로 기본 정책이 필요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sz="1600" b="1" smtClean="0">
                <a:latin typeface="+mn-ea"/>
                <a:ea typeface="+mn-ea"/>
                <a:cs typeface="Tahoma" pitchFamily="34" charset="0"/>
              </a:rPr>
            </a:b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   (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향후 자동으로 등록될 예정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7158" y="1876441"/>
          <a:ext cx="8358246" cy="4052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20"/>
                <a:gridCol w="5500726"/>
              </a:tblGrid>
              <a:tr h="32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smtClean="0">
                          <a:latin typeface="+mn-ea"/>
                          <a:ea typeface="+mn-ea"/>
                        </a:rPr>
                        <a:t>기본 정책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1364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 rule 15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description DHCP Client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source any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pPr algn="l" rtl="0" fontAlgn="ctr"/>
                      <a:r>
                        <a:rPr lang="en-US" sz="10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protocol udp sport eq 67 dport eq 68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policy pass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enable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xDSL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이 연결된 환경에서는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DHCP Client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에서 사용하는 포트 오픈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     (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설정을 안했을경우 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lease Time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이 지나면 회선이 끊어졌다 다시 붙음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2973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 rule 16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description DHCP Server</a:t>
                      </a:r>
                      <a:endParaRPr lang="en-US" sz="1000" b="0" i="0" u="none" strike="noStrike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source any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protocol udp sport eq 68 dport eq 67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policy pass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log connections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DHCP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에서 사용하는 포트 오픈</a:t>
                      </a:r>
                      <a:endParaRPr lang="ko-KR" altLang="en-US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2973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 rule 17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description Connect Local OSPF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source any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pPr algn="l" rtl="0" fontAlgn="ctr"/>
                      <a:r>
                        <a:rPr lang="en-US" sz="1000" b="1" i="0" u="none" strike="noStrike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protocol ospfigp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inbound interface eth0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policy pass</a:t>
                      </a:r>
                    </a:p>
                    <a:p>
                      <a:pPr algn="l" rtl="0" fontAlgn="ctr"/>
                      <a:r>
                        <a:rPr lang="en-US" sz="1000" b="0" i="0" u="none" strike="no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enable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OSPF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에서 사용하는 프로토콜 오픈</a:t>
                      </a:r>
                      <a:endParaRPr lang="ko-KR" altLang="en-US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28596" y="5929330"/>
            <a:ext cx="5707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200" b="1" smtClean="0">
                <a:latin typeface="+mn-ea"/>
                <a:ea typeface="+mn-ea"/>
                <a:cs typeface="Tahoma" pitchFamily="34" charset="0"/>
              </a:rPr>
              <a:t>Local out : UTM </a:t>
            </a:r>
            <a:r>
              <a:rPr lang="ko-KR" altLang="en-US" sz="1200" b="1" smtClean="0">
                <a:latin typeface="+mn-ea"/>
                <a:ea typeface="+mn-ea"/>
                <a:cs typeface="Tahoma" pitchFamily="34" charset="0"/>
              </a:rPr>
              <a:t>장비 자체에서 패킷이 생성되어 나가는 패킷은 모두 허용됨</a:t>
            </a:r>
            <a:endParaRPr lang="en-US" altLang="ko-KR" sz="1200" b="1" dirty="0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보안 기본 정책 설정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Security parameters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5509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 방화벽에 기본 </a:t>
            </a:r>
            <a:r>
              <a:rPr lang="ko-KR" altLang="en-US" sz="1600" b="1" dirty="0" err="1" smtClean="0">
                <a:latin typeface="+mn-ea"/>
                <a:ea typeface="+mn-ea"/>
                <a:cs typeface="Tahoma" pitchFamily="34" charset="0"/>
              </a:rPr>
              <a:t>설정값과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IPSec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옵션 설정을 할 수 있음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.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158" y="1714488"/>
          <a:ext cx="8572560" cy="2046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586"/>
                <a:gridCol w="5214974"/>
              </a:tblGrid>
              <a:tr h="31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Security parameters </a:t>
                      </a:r>
                      <a:r>
                        <a:rPr lang="ko-KR" altLang="en-US" sz="1400" baseline="0" dirty="0" smtClean="0"/>
                        <a:t>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885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B-UTM-1#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run security parameters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1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885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885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security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parameters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n-US" altLang="ko-KR" sz="1100" b="1" i="0" u="none" strike="noStrike" spc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i="0" u="none" strike="noStrike" spc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방화벽 기본 </a:t>
                      </a:r>
                      <a:r>
                        <a:rPr lang="ko-KR" altLang="en-US" sz="1100" b="1" i="0" u="none" strike="noStrike" spc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설정값과</a:t>
                      </a:r>
                      <a:r>
                        <a:rPr lang="ko-KR" altLang="en-US" sz="1100" b="1" i="0" u="none" strike="noStrike" spc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 spc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IPSec</a:t>
                      </a:r>
                      <a:r>
                        <a:rPr lang="ko-KR" altLang="en-US" sz="1100" b="1" i="0" u="none" strike="noStrike" spc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에 사용하는 설정값이 들어있음 </a:t>
                      </a:r>
                      <a:endParaRPr lang="ko-KR" altLang="en-US" sz="1100" b="1" i="0" u="none" strike="noStrike" spc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0" marB="0" anchor="ctr"/>
                </a:tc>
              </a:tr>
              <a:tr h="2885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audit-default-dropped</a:t>
                      </a:r>
                      <a:endParaRPr lang="en-US" sz="1100" b="1" i="0" u="none" strike="noStrike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spc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방화벽이 기본 </a:t>
                      </a:r>
                      <a:r>
                        <a:rPr lang="en-US" altLang="ko-KR" sz="11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DROP </a:t>
                      </a:r>
                      <a:r>
                        <a:rPr lang="ko-KR" altLang="en-US" sz="1100" b="1" kern="120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상태일때</a:t>
                      </a:r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1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Drop</a:t>
                      </a:r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된 </a:t>
                      </a:r>
                      <a:r>
                        <a:rPr lang="en-US" altLang="ko-KR" sz="11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Session </a:t>
                      </a:r>
                      <a:r>
                        <a:rPr lang="ko-KR" altLang="en-US" sz="11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로그 </a:t>
                      </a:r>
                      <a:r>
                        <a:rPr lang="ko-KR" altLang="en-US" sz="11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기록시 설정</a:t>
                      </a:r>
                      <a:endParaRPr lang="ko-KR" altLang="en-US" sz="11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885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session-limit 100000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1" i="0" u="none" strike="noStrike" spc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방화벽 기본 세션 제한 값을 설정 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0" marB="0" anchor="ctr"/>
                </a:tc>
              </a:tr>
              <a:tr h="28851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57158" y="4429132"/>
          <a:ext cx="8572560" cy="16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710"/>
                <a:gridCol w="5357850"/>
              </a:tblGrid>
              <a:tr h="31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/>
                        <a:t>Default Drop Rule </a:t>
                      </a:r>
                      <a:r>
                        <a:rPr lang="ko-KR" altLang="en-US" sz="1400" baseline="0" dirty="0" smtClean="0"/>
                        <a:t>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설명</a:t>
                      </a:r>
                      <a:endParaRPr lang="ko-KR" altLang="en-US" sz="1400"/>
                    </a:p>
                  </a:txBody>
                  <a:tcPr anchor="ctr"/>
                </a:tc>
              </a:tr>
              <a:tr h="2767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ip</a:t>
                      </a:r>
                      <a:r>
                        <a:rPr lang="en-US" sz="1100" b="1" i="0" u="none" strike="noStrike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rule 10000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1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7677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 rule 10000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source any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policy drop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log connections</a:t>
                      </a:r>
                    </a:p>
                    <a:p>
                      <a:pPr algn="l" rtl="0" fontAlgn="ctr"/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enable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spc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Default drop </a:t>
                      </a:r>
                      <a:r>
                        <a:rPr lang="ko-KR" altLang="en-US" sz="1100" b="1" i="0" u="none" strike="noStrike" spc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룰 생성후 </a:t>
                      </a:r>
                      <a:r>
                        <a:rPr lang="en-US" altLang="ko-KR" sz="1100" b="1" i="0" u="none" strike="noStrike" spc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log connections </a:t>
                      </a:r>
                      <a:r>
                        <a:rPr lang="ko-KR" altLang="en-US" sz="1100" b="1" i="0" u="none" strike="noStrike" spc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설정시 세션 로그 확인 가능</a:t>
                      </a: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28596" y="4019140"/>
            <a:ext cx="5069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방화벽 룰을 생성하여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Default drop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로그를 확인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.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오브젝트 정의 및 관리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객체 사용</a:t>
            </a:r>
            <a:endParaRPr lang="en-US" altLang="ko-KR" sz="2000" dirty="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8596" y="1233058"/>
            <a:ext cx="7414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Network-list, Time, Service-list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객체를 이용하여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IP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룰 및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PBR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설정에 적용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오브젝트 정의 및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Network-list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8596" y="1233058"/>
            <a:ext cx="60586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방화벽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Rule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PBR(Source, Destination)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부분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객체 적용 가능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.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1714488"/>
          <a:ext cx="8501122" cy="1908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204"/>
                <a:gridCol w="4074918"/>
              </a:tblGrid>
              <a:tr h="26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Network-list </a:t>
                      </a:r>
                      <a:r>
                        <a:rPr lang="ko-KR" altLang="en-US" sz="1400" baseline="0" dirty="0" smtClean="0"/>
                        <a:t>객체 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*B-UTM-1#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Tahom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Tahoma"/>
                        </a:rPr>
                        <a:t> run network-list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network-list test</a:t>
                      </a:r>
                      <a:r>
                        <a:rPr lang="en-US" sz="1100" b="1" i="0" u="none" strike="noStrike" baseline="0" smtClean="0">
                          <a:solidFill>
                            <a:srgbClr val="C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192.168.1.1</a:t>
                      </a:r>
                      <a:r>
                        <a:rPr lang="en-US" sz="1100" b="1" i="0" u="none" strike="noStrike" baseline="0" smtClean="0">
                          <a:solidFill>
                            <a:srgbClr val="C00000"/>
                          </a:solidFill>
                          <a:latin typeface="Tahoma"/>
                        </a:rPr>
                        <a:t> 192.168.1.10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1</a:t>
                      </a:r>
                      <a:r>
                        <a:rPr lang="en-US" altLang="ko-KR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~ 10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번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까지의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목록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network-list </a:t>
                      </a:r>
                      <a:r>
                        <a:rPr lang="en-US" sz="1100" b="1" i="0" u="none" strike="noStrike" baseline="0" smtClean="0">
                          <a:solidFill>
                            <a:srgbClr val="C00000"/>
                          </a:solidFill>
                          <a:latin typeface="Tahoma"/>
                        </a:rPr>
                        <a:t>test</a:t>
                      </a:r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 192.168.1.11</a:t>
                      </a:r>
                      <a:r>
                        <a:rPr lang="en-US" sz="1100" b="1" i="0" u="none" strike="noStrike" baseline="0" smtClean="0">
                          <a:solidFill>
                            <a:srgbClr val="C00000"/>
                          </a:solidFill>
                          <a:latin typeface="Tahoma"/>
                        </a:rPr>
                        <a:t> 192.168.1.15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</a:t>
                      </a:r>
                      <a:r>
                        <a:rPr lang="en-US" altLang="ko-KR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20 ~ 30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번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까지의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목록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network-list server 10.10.10.0/24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0 ~ 255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번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까지의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 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목록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network-list local 192.168.1.55/32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IP</a:t>
                      </a:r>
                      <a:r>
                        <a:rPr lang="en-US" altLang="ko-KR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한 개의 </a:t>
                      </a:r>
                      <a:r>
                        <a:rPr lang="en-US" altLang="ko-KR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Host</a:t>
                      </a:r>
                      <a:endParaRPr lang="ko-KR" altLang="en-US" sz="10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smtClean="0">
                          <a:solidFill>
                            <a:srgbClr val="C00000"/>
                          </a:solidFill>
                          <a:latin typeface="Tahoma"/>
                        </a:rPr>
                        <a:t>network-list local 192.168.1.56/32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57158" y="4214818"/>
          <a:ext cx="8501122" cy="217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4929222"/>
              </a:tblGrid>
              <a:tr h="26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Network-list </a:t>
                      </a:r>
                      <a:r>
                        <a:rPr lang="ko-KR" altLang="en-US" sz="1400" baseline="0" dirty="0" smtClean="0"/>
                        <a:t>객체 </a:t>
                      </a:r>
                      <a:r>
                        <a:rPr lang="en-US" altLang="ko-KR" sz="1400" baseline="0" dirty="0" smtClean="0"/>
                        <a:t>rule </a:t>
                      </a:r>
                      <a:r>
                        <a:rPr lang="ko-KR" altLang="en-US" sz="1400" baseline="0" dirty="0" smtClean="0"/>
                        <a:t>적용 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*B-UTM-1#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Tahoma"/>
                        </a:rPr>
                        <a:t>sh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Tahoma"/>
                        </a:rPr>
                        <a:t> run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Tahoma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Tahoma"/>
                        </a:rPr>
                        <a:t>rule</a:t>
                      </a:r>
                      <a:r>
                        <a:rPr lang="en-US" sz="1100" b="1" i="0" u="none" strike="noStrike" baseline="0" dirty="0" smtClean="0">
                          <a:solidFill>
                            <a:srgbClr val="C00000"/>
                          </a:solidFill>
                          <a:latin typeface="Tahoma"/>
                        </a:rPr>
                        <a:t> 100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Tahoma"/>
                        </a:rPr>
                        <a:t>ip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rule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ahoma"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0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Tahoma"/>
                        </a:rPr>
                        <a:t> source network-list range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</a:t>
                      </a:r>
                      <a:r>
                        <a:rPr lang="en-US" altLang="ko-KR" sz="10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  <a:sym typeface="Wingdings" pitchFamily="2" charset="2"/>
                        </a:rPr>
                        <a:t>network-list 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cs typeface="Tahoma" pitchFamily="34" charset="0"/>
                          <a:sym typeface="Wingdings" pitchFamily="2" charset="2"/>
                        </a:rPr>
                        <a:t>의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  <a:sym typeface="Wingdings" pitchFamily="2" charset="2"/>
                        </a:rPr>
                        <a:t>range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cs typeface="Tahoma" pitchFamily="34" charset="0"/>
                          <a:sym typeface="Wingdings" pitchFamily="2" charset="2"/>
                        </a:rPr>
                        <a:t> 객체 적용 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Tahoma"/>
                        </a:rPr>
                        <a:t> source network-list 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Tahoma"/>
                        </a:rPr>
                        <a:t>local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n-US" altLang="ko-KR" sz="1000" b="1" i="0" u="none" strike="noStrike" spc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000" b="1" i="0" u="none" strike="noStrike" spc="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  <a:sym typeface="Wingdings" pitchFamily="2" charset="2"/>
                        </a:rPr>
                        <a:t>network-list 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cs typeface="Tahoma" pitchFamily="34" charset="0"/>
                          <a:sym typeface="Wingdings" pitchFamily="2" charset="2"/>
                        </a:rPr>
                        <a:t>의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  <a:sym typeface="Wingdings" pitchFamily="2" charset="2"/>
                        </a:rPr>
                        <a:t>local 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cs typeface="Tahoma" pitchFamily="34" charset="0"/>
                          <a:sym typeface="Wingdings" pitchFamily="2" charset="2"/>
                        </a:rPr>
                        <a:t>객체 적용</a:t>
                      </a:r>
                      <a:endParaRPr lang="ko-KR" altLang="en-US" sz="1000" b="1" i="0" u="none" strike="noStrike" spc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Tahoma"/>
                        </a:rPr>
                        <a:t> destination network-list </a:t>
                      </a:r>
                      <a:r>
                        <a:rPr lang="en-US" sz="1100" b="1" i="0" u="none" strike="noStrike" dirty="0" smtClean="0">
                          <a:solidFill>
                            <a:srgbClr val="C00000"/>
                          </a:solidFill>
                          <a:latin typeface="Tahoma"/>
                        </a:rPr>
                        <a:t>server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Tahom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  <a:sym typeface="Wingdings" pitchFamily="2" charset="2"/>
                        </a:rPr>
                        <a:t>network-list 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cs typeface="Tahoma" pitchFamily="34" charset="0"/>
                          <a:sym typeface="Wingdings" pitchFamily="2" charset="2"/>
                        </a:rPr>
                        <a:t>의 </a:t>
                      </a: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  <a:sym typeface="Wingdings" pitchFamily="2" charset="2"/>
                        </a:rPr>
                        <a:t>server</a:t>
                      </a:r>
                      <a:r>
                        <a:rPr lang="ko-KR" altLang="en-US" sz="1000" b="1" dirty="0" smtClean="0">
                          <a:solidFill>
                            <a:srgbClr val="C00000"/>
                          </a:solidFill>
                          <a:latin typeface="Tahoma" pitchFamily="34" charset="0"/>
                          <a:cs typeface="Tahoma" pitchFamily="34" charset="0"/>
                          <a:sym typeface="Wingdings" pitchFamily="2" charset="2"/>
                        </a:rPr>
                        <a:t>의 객체 적용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policy pass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ahom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28596" y="3786190"/>
            <a:ext cx="7350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객체 변경 수정 발생시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Rule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다시 적용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, Network-list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객체 개수 제한 없음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오브젝트 정의 및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service-list (1)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596" y="1233058"/>
            <a:ext cx="7109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다양한 프로토콜 선택 가능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객체 개수 무제한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,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룰별 여러객체 적용 가능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57158" y="1643050"/>
          <a:ext cx="8501122" cy="463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204"/>
                <a:gridCol w="4074918"/>
              </a:tblGrid>
              <a:tr h="28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/>
                        <a:t>Service-list </a:t>
                      </a:r>
                      <a:r>
                        <a:rPr lang="ko-KR" altLang="en-US" sz="1400" baseline="0" dirty="0" smtClean="0"/>
                        <a:t>객체 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51006">
                <a:tc>
                  <a:txBody>
                    <a:bodyPr/>
                    <a:lstStyle/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B-UTM-1(config)#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service-list test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156176">
                <a:tc>
                  <a:txBody>
                    <a:bodyPr/>
                    <a:lstStyle/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&lt;1-254&gt;      Protocol number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WORD         Protocol name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ah           Authentication Header (51)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description  Service list entry comment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esp          Encap Security Payload (50)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etherip      Ethernet-within-IP Encapsulation (97)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gre          General Routing Encapsulation (47)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icmp         Internet Control Message Protocol (1)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igmp         Internet Group Management (2)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ipip         IP encapsulated in IP (4)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ospfigp      Open Shortest Path First IGP (89)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pim          Protocol Independent Multicast (103)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tcp          Transmission Control Protocol (6)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udp          User Datagram Protocol (17)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 vrrp         Virtual Router Redundancy Protocol (112)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: service-list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객체에 사용 할 수 있는 프로토콜 이름</a:t>
                      </a:r>
                      <a:endParaRPr lang="en-US" altLang="ko-KR" sz="1000" b="1" kern="1200" baseline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: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프로토콜 이름이 없는경우 번호를 입력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724690">
                <a:tc>
                  <a:txBody>
                    <a:bodyPr/>
                    <a:lstStyle/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service-list </a:t>
                      </a:r>
                    </a:p>
                    <a:p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service-list test icmp</a:t>
                      </a:r>
                    </a:p>
                    <a:p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service-list test tcp sport any dport eq 80</a:t>
                      </a:r>
                    </a:p>
                    <a:p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service-list test tcp sport any dport eq 53</a:t>
                      </a:r>
                    </a:p>
                    <a:p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service-list test udp sport any dport eq 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: service-list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객체 등록 예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010987">
                <a:tc>
                  <a:txBody>
                    <a:bodyPr/>
                    <a:lstStyle/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ip rule 9999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source network-list local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destination network-list server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service-list test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policy pass</a:t>
                      </a:r>
                    </a:p>
                    <a:p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service-list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객체 적용 예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Users\gskim\Desktop\UTM\넥스지(NEXG)\VF 5424\VF5408_전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045" y="1028389"/>
            <a:ext cx="8079581" cy="1727359"/>
          </a:xfrm>
          <a:prstGeom prst="rect">
            <a:avLst/>
          </a:prstGeom>
          <a:noFill/>
        </p:spPr>
      </p:pic>
      <p:sp>
        <p:nvSpPr>
          <p:cNvPr id="23572" name="Rectangle 2"/>
          <p:cNvSpPr>
            <a:spLocks noChangeArrowheads="1"/>
          </p:cNvSpPr>
          <p:nvPr/>
        </p:nvSpPr>
        <p:spPr bwMode="auto">
          <a:xfrm>
            <a:off x="357188" y="642938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1) H/W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소개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5424</a:t>
            </a:r>
            <a:endParaRPr lang="en-US" altLang="ko-KR" sz="20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7475" y="0"/>
            <a:ext cx="8669367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5400 Series</a:t>
            </a:r>
            <a:endParaRPr kumimoji="1" lang="ko-KR" altLang="en-US" sz="2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직사각형 21"/>
          <p:cNvSpPr/>
          <p:nvPr/>
        </p:nvSpPr>
        <p:spPr>
          <a:xfrm>
            <a:off x="3391586" y="2331204"/>
            <a:ext cx="304800" cy="29051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사각형 설명선 30"/>
          <p:cNvSpPr/>
          <p:nvPr/>
        </p:nvSpPr>
        <p:spPr>
          <a:xfrm>
            <a:off x="842348" y="1684026"/>
            <a:ext cx="500063" cy="198437"/>
          </a:xfrm>
          <a:prstGeom prst="wedgeRoundRectCallout">
            <a:avLst>
              <a:gd name="adj1" fmla="val 22816"/>
              <a:gd name="adj2" fmla="val 12552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LCD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1"/>
          <p:cNvSpPr/>
          <p:nvPr/>
        </p:nvSpPr>
        <p:spPr>
          <a:xfrm>
            <a:off x="909048" y="2071387"/>
            <a:ext cx="1066800" cy="4572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3"/>
          <p:cNvSpPr/>
          <p:nvPr/>
        </p:nvSpPr>
        <p:spPr>
          <a:xfrm>
            <a:off x="6400911" y="2242835"/>
            <a:ext cx="876306" cy="39148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4"/>
          <p:cNvSpPr/>
          <p:nvPr/>
        </p:nvSpPr>
        <p:spPr>
          <a:xfrm>
            <a:off x="3276600" y="1183344"/>
            <a:ext cx="3962400" cy="6096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/>
          <p:nvPr/>
        </p:nvSpPr>
        <p:spPr>
          <a:xfrm>
            <a:off x="3753438" y="2331204"/>
            <a:ext cx="304800" cy="29051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/>
          <p:nvPr/>
        </p:nvSpPr>
        <p:spPr>
          <a:xfrm>
            <a:off x="4195957" y="2099959"/>
            <a:ext cx="714379" cy="5232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모서리가 둥근 사각형 설명선 32"/>
          <p:cNvSpPr/>
          <p:nvPr/>
        </p:nvSpPr>
        <p:spPr>
          <a:xfrm>
            <a:off x="6429388" y="1777059"/>
            <a:ext cx="2286016" cy="350837"/>
          </a:xfrm>
          <a:prstGeom prst="wedgeRoundRectCallout">
            <a:avLst>
              <a:gd name="adj1" fmla="val -32195"/>
              <a:gd name="adj2" fmla="val 8634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10 Gigabit Ethernet XFP</a:t>
            </a:r>
          </a:p>
        </p:txBody>
      </p:sp>
      <p:sp>
        <p:nvSpPr>
          <p:cNvPr id="51" name="모서리가 둥근 사각형 설명선 37"/>
          <p:cNvSpPr/>
          <p:nvPr/>
        </p:nvSpPr>
        <p:spPr>
          <a:xfrm>
            <a:off x="2667477" y="2624888"/>
            <a:ext cx="811213" cy="311172"/>
          </a:xfrm>
          <a:prstGeom prst="wedgeRoundRectCallout">
            <a:avLst>
              <a:gd name="adj1" fmla="val 41959"/>
              <a:gd name="adj2" fmla="val -8854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CONSOLE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사각형 설명선 37"/>
          <p:cNvSpPr/>
          <p:nvPr/>
        </p:nvSpPr>
        <p:spPr>
          <a:xfrm>
            <a:off x="4024799" y="2643742"/>
            <a:ext cx="811213" cy="311172"/>
          </a:xfrm>
          <a:prstGeom prst="wedgeRoundRectCallout">
            <a:avLst>
              <a:gd name="adj1" fmla="val -44929"/>
              <a:gd name="adj2" fmla="val -8547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MGT Port</a:t>
            </a:r>
          </a:p>
        </p:txBody>
      </p:sp>
      <p:sp>
        <p:nvSpPr>
          <p:cNvPr id="53" name="모서리가 둥근 사각형 설명선 35"/>
          <p:cNvSpPr/>
          <p:nvPr/>
        </p:nvSpPr>
        <p:spPr>
          <a:xfrm>
            <a:off x="7143768" y="919803"/>
            <a:ext cx="1119189" cy="344494"/>
          </a:xfrm>
          <a:prstGeom prst="wedgeRoundRectCallout">
            <a:avLst>
              <a:gd name="adj1" fmla="val -36617"/>
              <a:gd name="adj2" fmla="val 10689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 x 250G </a:t>
            </a:r>
            <a:r>
              <a:rPr kumimoji="0" lang="ko-KR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내장</a:t>
            </a:r>
            <a:endParaRPr kumimoji="0" lang="en-US" altLang="ko-KR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57225" y="3000372"/>
          <a:ext cx="7500989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3"/>
                <a:gridCol w="2786082"/>
                <a:gridCol w="2714644"/>
              </a:tblGrid>
              <a:tr h="16235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NOTE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61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/ 16 Core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NPU(Network Processor Unit)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Compact Flash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250G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HDD /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x 250G Expansion Option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Interface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x 10 Gigabit Ethernet XFP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XFP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내장</a:t>
                      </a:r>
                    </a:p>
                  </a:txBody>
                  <a:tcPr anchor="ctr" horzOverflow="overflow"/>
                </a:tc>
              </a:tr>
              <a:tr h="16189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x 10/100/1000 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Management Port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Bypass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Copper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61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 Input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100~240V / 350W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  <a:cs typeface="Arial" charset="0"/>
                        </a:rPr>
                        <a:t>1+1 Redundant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anchor="ctr" horzOverflow="overflow"/>
                </a:tc>
              </a:tr>
              <a:tr h="1618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 Accelerator 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IPS/AV Pattern Match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IPSec Crypto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4,000,000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VPN Tunnel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40,000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</a:tr>
              <a:tr h="161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CC(EAL4) –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평가중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2010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출고 예정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8" name="모서리가 둥근 사각형 설명선 26"/>
          <p:cNvSpPr/>
          <p:nvPr/>
        </p:nvSpPr>
        <p:spPr>
          <a:xfrm>
            <a:off x="2571736" y="1634183"/>
            <a:ext cx="1785950" cy="357190"/>
          </a:xfrm>
          <a:prstGeom prst="wedgeRoundRectCallout">
            <a:avLst>
              <a:gd name="adj1" fmla="val 58055"/>
              <a:gd name="adj2" fmla="val 4913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4 x 10/100/1000 Copper</a:t>
            </a:r>
          </a:p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L2 Bypass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21"/>
          <p:cNvSpPr/>
          <p:nvPr/>
        </p:nvSpPr>
        <p:spPr>
          <a:xfrm>
            <a:off x="2829317" y="2216431"/>
            <a:ext cx="328607" cy="36512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사각형 설명선 37"/>
          <p:cNvSpPr/>
          <p:nvPr/>
        </p:nvSpPr>
        <p:spPr>
          <a:xfrm>
            <a:off x="1714480" y="1671331"/>
            <a:ext cx="811213" cy="311172"/>
          </a:xfrm>
          <a:prstGeom prst="wedgeRoundRectCallout">
            <a:avLst>
              <a:gd name="adj1" fmla="val 82948"/>
              <a:gd name="adj2" fmla="val 11626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 x USB</a:t>
            </a:r>
            <a:endParaRPr kumimoji="0"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오브젝트 정의 및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service-list (2)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5716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TCP Protocol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옵션값을 이용 다양한 설정 방법 적용 가능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57158" y="1643050"/>
          <a:ext cx="8501122" cy="203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204"/>
                <a:gridCol w="4074918"/>
              </a:tblGrid>
              <a:tr h="254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/>
                        <a:t>Service-list </a:t>
                      </a:r>
                      <a:r>
                        <a:rPr lang="ko-KR" altLang="en-US" sz="1400" baseline="0" smtClean="0"/>
                        <a:t>객체의 </a:t>
                      </a:r>
                      <a:r>
                        <a:rPr lang="en-US" altLang="ko-KR" sz="1400" baseline="0" smtClean="0"/>
                        <a:t>TCP </a:t>
                      </a:r>
                      <a:r>
                        <a:rPr lang="ko-KR" altLang="en-US" sz="1400" baseline="0" smtClean="0"/>
                        <a:t>옵션 </a:t>
                      </a:r>
                      <a:r>
                        <a:rPr lang="ko-KR" altLang="en-US" sz="1400" baseline="0" dirty="0" smtClean="0"/>
                        <a:t>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16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*B-UTM-1(config)#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service-list default tcp sport any dport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any    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모든 포트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eq     Equal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 : 1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개의 매칭되는 포트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gt     Greater than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 숫자 보다 큰 모든 포트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lt     Less than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 : 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설정 숫자 보다 작은 모든 포트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multi  Multiple port numbers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(5) : </a:t>
                      </a:r>
                      <a:r>
                        <a:rPr lang="ko-KR" altLang="en-US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여러 개의 포트 설정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range  Port range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연속된 포트 범위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57158" y="4429132"/>
          <a:ext cx="8501122" cy="18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6204"/>
                <a:gridCol w="4074918"/>
              </a:tblGrid>
              <a:tr h="254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/>
                        <a:t>Service-list </a:t>
                      </a:r>
                      <a:r>
                        <a:rPr lang="ko-KR" altLang="en-US" sz="1400" baseline="0" dirty="0" smtClean="0"/>
                        <a:t>객체 설정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mtClean="0">
                          <a:solidFill>
                            <a:srgbClr val="0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*B-UTM-1# sh run service-list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service-list test tcp sport any dport multi 53 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(7)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53, 80 port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선택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service-list test tcp sport any dport gt 1023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(8)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1024 ~ 65535 port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선택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service-list test tcp sport any dport lt 1024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(9)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1 ~ 1023 port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선택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service-list test tcp sport any dport range 1024 65535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맑은 고딕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(10)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1024 ~ 65535 port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선택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service-list test tcp sport any dport eq 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(11)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80 port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맑은 고딕"/>
                          <a:cs typeface="Tahoma" pitchFamily="34" charset="0"/>
                          <a:sym typeface="Wingdings" pitchFamily="2" charset="2"/>
                        </a:rPr>
                        <a:t>선택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28596" y="4000504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 적용 예제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오브젝트 정의 및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Time-range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8596" y="1233058"/>
            <a:ext cx="5154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 Time-range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적용 가능 부분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(IP Rule, appgw rule) 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57158" y="1714488"/>
          <a:ext cx="8501122" cy="461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1966"/>
                <a:gridCol w="4429156"/>
              </a:tblGrid>
              <a:tr h="26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smtClean="0">
                          <a:latin typeface="+mn-ea"/>
                          <a:ea typeface="+mn-ea"/>
                        </a:rPr>
                        <a:t>Time-range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객체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time-range work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*B-UTM-1(config-timerange)#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Timerage configuration commands: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absolute     Absolute time and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time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객체 처음 동작 시점 시간과 종료 시점 시간을 설정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7492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description  Time range entry description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exit         End current mode and down to previous mode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help         Description of the interactive help system</a:t>
                      </a:r>
                    </a:p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no           Negate a command or set its defaults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periodic     Periodic time and date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(2)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time </a:t>
                      </a:r>
                      <a:r>
                        <a:rPr lang="ko-KR" altLang="en-US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객체의 적용 시간을 설정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show         Show running system information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</a:t>
                      </a:r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 run time-range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time-range 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absolute start 07:00 03 mar 2008 end 07:00 03 mar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(3) : time</a:t>
                      </a:r>
                      <a:r>
                        <a:rPr lang="en-US" altLang="ko-KR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객체를 실행할 기간을 정함</a:t>
                      </a: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periodic 08:20 to 11:59 weekdays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periodic 13:00 to 18:10 weekdays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*B-UTM-1# sh run ip rule 9999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 rule 9999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source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192.168.1.0/24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destination 168.126.63.0/24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time-range 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(4)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time 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객체를 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rule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에 적용 해당 시간에만 </a:t>
                      </a:r>
                      <a:r>
                        <a:rPr lang="en-US" altLang="ko-KR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rule</a:t>
                      </a:r>
                      <a:r>
                        <a:rPr lang="ko-KR" altLang="en-US" sz="1000" b="1" kern="1200" baseline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이 동작함</a:t>
                      </a: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policy pass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ko-KR" altLang="en-US" sz="10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1873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보안 정책 설정및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 Rule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정책 설정 방법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3786182" y="1214422"/>
            <a:ext cx="5253074" cy="2928958"/>
            <a:chOff x="4605338" y="1428736"/>
            <a:chExt cx="4324380" cy="292895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605338" y="1428736"/>
              <a:ext cx="4320000" cy="2928958"/>
            </a:xfrm>
            <a:prstGeom prst="roundRect">
              <a:avLst>
                <a:gd name="adj" fmla="val 708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conf t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*B-UTM-1(config)#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ip rule 210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*B-UTM-1(config-ip-rule)#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description TEST rule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*B-UTM-1(config-ip-rule)#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source 192.168.1.0/24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*B-UTM-1(config-ip-rule)#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destination 10.10.10.10/32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*B-UTM-1(config-ip-rule)#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protocol tcp sport any dport multi 139 445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*B-UTM-1(config-ip-rule)#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policy drop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*B-UTM-1(config-ip-rule)#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log connections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*B-UTM-1(config-ip-rule)#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enable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*B-UTM-1(config-ip-rule)#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end</a:t>
              </a:r>
            </a:p>
            <a:p>
              <a:pPr lvl="0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*B-UTM-1</a:t>
              </a: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10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* Protocol 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지정이 없으면 모든 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Protocol</a:t>
              </a:r>
              <a:r>
                <a:rPr lang="ko-KR" altLang="en-US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을 선택함</a:t>
              </a:r>
              <a:r>
                <a:rPr lang="en-US" altLang="ko-KR" sz="1000" b="1" smtClean="0">
                  <a:solidFill>
                    <a:srgbClr val="C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.</a:t>
              </a: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IP rule drop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설정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7"/>
          <p:cNvGrpSpPr/>
          <p:nvPr/>
        </p:nvGrpSpPr>
        <p:grpSpPr>
          <a:xfrm>
            <a:off x="3786182" y="4267206"/>
            <a:ext cx="5253074" cy="2071702"/>
            <a:chOff x="4605338" y="1428736"/>
            <a:chExt cx="4324380" cy="207170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605338" y="1428736"/>
              <a:ext cx="4320000" cy="2071702"/>
            </a:xfrm>
            <a:prstGeom prst="roundRect">
              <a:avLst>
                <a:gd name="adj" fmla="val 9536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endParaRPr lang="en-US" altLang="ko-KR" sz="900" smtClean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lvl="0"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B-UTM-1# sh logging session last 5 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 Lines: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Index  Time           Proto      Policy Rule  Type  Src             Dst             Spt-c   Dpt-t   Bytes      Packets    R_Src           R_Dst           R_Spt-c R_Dpt-t R_Bytes    R_Packets  Count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038581 06-24 08:06:46 udp        drop   0     n/a   192.168.1.100   10.10.10.10     0       445     0          0          0.0.0.0         0.0.0.0         0       0       0          0          1    </a:t>
              </a:r>
            </a:p>
            <a:p>
              <a:pPr lvl="0">
                <a:defRPr/>
              </a:pPr>
              <a:r>
                <a:rPr lang="en-US" altLang="ko-KR" sz="900" smtClean="0">
                  <a:solidFill>
                    <a:srgbClr val="00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038582 06-24 08:06:47 udp        drop   0     n/a   192.168.1.200   10.10.10.20     0       445     0          0          0.0.0.0         0.0.0.0         0       0       0          0          2</a:t>
              </a:r>
              <a:endParaRPr lang="en-US" altLang="ko-KR" sz="900" b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609718" y="1428736"/>
              <a:ext cx="43200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altLang="ko-KR" sz="1200" b="1" smtClean="0">
                  <a:latin typeface="Tahoma" pitchFamily="34" charset="0"/>
                  <a:cs typeface="Tahoma" pitchFamily="34" charset="0"/>
                </a:rPr>
                <a:t>Session log </a:t>
              </a:r>
              <a:r>
                <a:rPr lang="ko-KR" altLang="en-US" sz="1200" b="1" smtClean="0">
                  <a:latin typeface="Tahoma" pitchFamily="34" charset="0"/>
                  <a:cs typeface="Tahoma" pitchFamily="34" charset="0"/>
                </a:rPr>
                <a:t>보기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20"/>
          <p:cNvGrpSpPr/>
          <p:nvPr/>
        </p:nvGrpSpPr>
        <p:grpSpPr>
          <a:xfrm>
            <a:off x="80704" y="1214422"/>
            <a:ext cx="3571747" cy="5572140"/>
            <a:chOff x="80930" y="1214422"/>
            <a:chExt cx="4430976" cy="557214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0" y="1214422"/>
              <a:ext cx="4419631" cy="5572140"/>
            </a:xfrm>
            <a:prstGeom prst="roundRect">
              <a:avLst>
                <a:gd name="adj" fmla="val 5953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mtClean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91106" y="1214422"/>
              <a:ext cx="4420800" cy="35719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DMZ Zone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구성도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7" name="모서리가 둥근 사각형 설명선 26"/>
          <p:cNvSpPr/>
          <p:nvPr/>
        </p:nvSpPr>
        <p:spPr>
          <a:xfrm>
            <a:off x="6572264" y="2714620"/>
            <a:ext cx="1285884" cy="285752"/>
          </a:xfrm>
          <a:prstGeom prst="wedgeRoundRectCallout">
            <a:avLst>
              <a:gd name="adj1" fmla="val -62699"/>
              <a:gd name="adj2" fmla="val 733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정책 </a:t>
            </a:r>
            <a:r>
              <a:rPr lang="en-US" altLang="ko-KR" sz="1100" smtClean="0"/>
              <a:t>DROP </a:t>
            </a:r>
            <a:r>
              <a:rPr lang="ko-KR" altLang="en-US" sz="1100" smtClean="0"/>
              <a:t>설정</a:t>
            </a:r>
            <a:endParaRPr lang="ko-KR" altLang="en-US" sz="1100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785926"/>
            <a:ext cx="3100744" cy="455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85852" y="5429264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100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28728" y="4214818"/>
            <a:ext cx="1685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eth0: 192.168.1.0/24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86050" y="5429264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200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0100" y="3143248"/>
            <a:ext cx="1061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10.10.10.0/24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4348" y="2571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10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4348" y="428625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20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702442" y="2428867"/>
            <a:ext cx="1738324" cy="3429025"/>
          </a:xfrm>
          <a:custGeom>
            <a:avLst/>
            <a:gdLst>
              <a:gd name="connsiteX0" fmla="*/ 1085850 w 1601787"/>
              <a:gd name="connsiteY0" fmla="*/ 2144712 h 2144712"/>
              <a:gd name="connsiteX1" fmla="*/ 1543050 w 1601787"/>
              <a:gd name="connsiteY1" fmla="*/ 1649412 h 2144712"/>
              <a:gd name="connsiteX2" fmla="*/ 1438275 w 1601787"/>
              <a:gd name="connsiteY2" fmla="*/ 1087437 h 2144712"/>
              <a:gd name="connsiteX3" fmla="*/ 619125 w 1601787"/>
              <a:gd name="connsiteY3" fmla="*/ 1001712 h 2144712"/>
              <a:gd name="connsiteX4" fmla="*/ 504825 w 1601787"/>
              <a:gd name="connsiteY4" fmla="*/ 163512 h 2144712"/>
              <a:gd name="connsiteX5" fmla="*/ 0 w 1601787"/>
              <a:gd name="connsiteY5" fmla="*/ 20637 h 2144712"/>
              <a:gd name="connsiteX0" fmla="*/ 1085850 w 1601787"/>
              <a:gd name="connsiteY0" fmla="*/ 2144712 h 2144712"/>
              <a:gd name="connsiteX1" fmla="*/ 1543050 w 1601787"/>
              <a:gd name="connsiteY1" fmla="*/ 1649412 h 2144712"/>
              <a:gd name="connsiteX2" fmla="*/ 1438275 w 1601787"/>
              <a:gd name="connsiteY2" fmla="*/ 1087437 h 2144712"/>
              <a:gd name="connsiteX3" fmla="*/ 619125 w 1601787"/>
              <a:gd name="connsiteY3" fmla="*/ 1001712 h 2144712"/>
              <a:gd name="connsiteX4" fmla="*/ 504825 w 1601787"/>
              <a:gd name="connsiteY4" fmla="*/ 163512 h 2144712"/>
              <a:gd name="connsiteX5" fmla="*/ 0 w 1601787"/>
              <a:gd name="connsiteY5" fmla="*/ 20637 h 2144712"/>
              <a:gd name="connsiteX0" fmla="*/ 1514510 w 2030447"/>
              <a:gd name="connsiteY0" fmla="*/ 2144712 h 2144712"/>
              <a:gd name="connsiteX1" fmla="*/ 1971710 w 2030447"/>
              <a:gd name="connsiteY1" fmla="*/ 1649412 h 2144712"/>
              <a:gd name="connsiteX2" fmla="*/ 1866935 w 2030447"/>
              <a:gd name="connsiteY2" fmla="*/ 1087437 h 2144712"/>
              <a:gd name="connsiteX3" fmla="*/ 1047785 w 2030447"/>
              <a:gd name="connsiteY3" fmla="*/ 1001712 h 2144712"/>
              <a:gd name="connsiteX4" fmla="*/ 933485 w 2030447"/>
              <a:gd name="connsiteY4" fmla="*/ 163512 h 2144712"/>
              <a:gd name="connsiteX5" fmla="*/ 0 w 2030447"/>
              <a:gd name="connsiteY5" fmla="*/ 20637 h 2144712"/>
              <a:gd name="connsiteX0" fmla="*/ 1514510 w 2030447"/>
              <a:gd name="connsiteY0" fmla="*/ 2287612 h 2287612"/>
              <a:gd name="connsiteX1" fmla="*/ 1971710 w 2030447"/>
              <a:gd name="connsiteY1" fmla="*/ 1792312 h 2287612"/>
              <a:gd name="connsiteX2" fmla="*/ 1866935 w 2030447"/>
              <a:gd name="connsiteY2" fmla="*/ 1230337 h 2287612"/>
              <a:gd name="connsiteX3" fmla="*/ 1047785 w 2030447"/>
              <a:gd name="connsiteY3" fmla="*/ 1144612 h 2287612"/>
              <a:gd name="connsiteX4" fmla="*/ 933485 w 2030447"/>
              <a:gd name="connsiteY4" fmla="*/ 163512 h 2287612"/>
              <a:gd name="connsiteX5" fmla="*/ 0 w 2030447"/>
              <a:gd name="connsiteY5" fmla="*/ 163537 h 2287612"/>
              <a:gd name="connsiteX0" fmla="*/ 1514510 w 2030447"/>
              <a:gd name="connsiteY0" fmla="*/ 2287612 h 2287612"/>
              <a:gd name="connsiteX1" fmla="*/ 1971710 w 2030447"/>
              <a:gd name="connsiteY1" fmla="*/ 1792312 h 2287612"/>
              <a:gd name="connsiteX2" fmla="*/ 1866935 w 2030447"/>
              <a:gd name="connsiteY2" fmla="*/ 1230337 h 2287612"/>
              <a:gd name="connsiteX3" fmla="*/ 1047785 w 2030447"/>
              <a:gd name="connsiteY3" fmla="*/ 1144612 h 2287612"/>
              <a:gd name="connsiteX4" fmla="*/ 933485 w 2030447"/>
              <a:gd name="connsiteY4" fmla="*/ 163512 h 2287612"/>
              <a:gd name="connsiteX5" fmla="*/ 0 w 2030447"/>
              <a:gd name="connsiteY5" fmla="*/ 163537 h 2287612"/>
              <a:gd name="connsiteX0" fmla="*/ 1514510 w 2030447"/>
              <a:gd name="connsiteY0" fmla="*/ 2134394 h 2134394"/>
              <a:gd name="connsiteX1" fmla="*/ 1971710 w 2030447"/>
              <a:gd name="connsiteY1" fmla="*/ 1639094 h 2134394"/>
              <a:gd name="connsiteX2" fmla="*/ 1866935 w 2030447"/>
              <a:gd name="connsiteY2" fmla="*/ 1077119 h 2134394"/>
              <a:gd name="connsiteX3" fmla="*/ 1047785 w 2030447"/>
              <a:gd name="connsiteY3" fmla="*/ 991394 h 2134394"/>
              <a:gd name="connsiteX4" fmla="*/ 947754 w 2030447"/>
              <a:gd name="connsiteY4" fmla="*/ 181770 h 2134394"/>
              <a:gd name="connsiteX5" fmla="*/ 0 w 2030447"/>
              <a:gd name="connsiteY5" fmla="*/ 10319 h 2134394"/>
              <a:gd name="connsiteX0" fmla="*/ 1424012 w 1939949"/>
              <a:gd name="connsiteY0" fmla="*/ 2087561 h 2087561"/>
              <a:gd name="connsiteX1" fmla="*/ 1881212 w 1939949"/>
              <a:gd name="connsiteY1" fmla="*/ 1592261 h 2087561"/>
              <a:gd name="connsiteX2" fmla="*/ 1776437 w 1939949"/>
              <a:gd name="connsiteY2" fmla="*/ 1030286 h 2087561"/>
              <a:gd name="connsiteX3" fmla="*/ 957287 w 1939949"/>
              <a:gd name="connsiteY3" fmla="*/ 944561 h 2087561"/>
              <a:gd name="connsiteX4" fmla="*/ 857256 w 1939949"/>
              <a:gd name="connsiteY4" fmla="*/ 134937 h 2087561"/>
              <a:gd name="connsiteX5" fmla="*/ 0 w 1939949"/>
              <a:gd name="connsiteY5" fmla="*/ 134937 h 2087561"/>
              <a:gd name="connsiteX0" fmla="*/ 1424012 w 1929629"/>
              <a:gd name="connsiteY0" fmla="*/ 2087561 h 2087561"/>
              <a:gd name="connsiteX1" fmla="*/ 1881212 w 1929629"/>
              <a:gd name="connsiteY1" fmla="*/ 1592261 h 2087561"/>
              <a:gd name="connsiteX2" fmla="*/ 1714512 w 1929629"/>
              <a:gd name="connsiteY2" fmla="*/ 492127 h 2087561"/>
              <a:gd name="connsiteX3" fmla="*/ 957287 w 1929629"/>
              <a:gd name="connsiteY3" fmla="*/ 944561 h 2087561"/>
              <a:gd name="connsiteX4" fmla="*/ 857256 w 1929629"/>
              <a:gd name="connsiteY4" fmla="*/ 134937 h 2087561"/>
              <a:gd name="connsiteX5" fmla="*/ 0 w 1929629"/>
              <a:gd name="connsiteY5" fmla="*/ 134937 h 2087561"/>
              <a:gd name="connsiteX0" fmla="*/ 1424012 w 1929629"/>
              <a:gd name="connsiteY0" fmla="*/ 2012156 h 2012156"/>
              <a:gd name="connsiteX1" fmla="*/ 1881212 w 1929629"/>
              <a:gd name="connsiteY1" fmla="*/ 1516856 h 2012156"/>
              <a:gd name="connsiteX2" fmla="*/ 1714512 w 1929629"/>
              <a:gd name="connsiteY2" fmla="*/ 416722 h 2012156"/>
              <a:gd name="connsiteX3" fmla="*/ 1000132 w 1929629"/>
              <a:gd name="connsiteY3" fmla="*/ 416722 h 2012156"/>
              <a:gd name="connsiteX4" fmla="*/ 857256 w 1929629"/>
              <a:gd name="connsiteY4" fmla="*/ 59532 h 2012156"/>
              <a:gd name="connsiteX5" fmla="*/ 0 w 1929629"/>
              <a:gd name="connsiteY5" fmla="*/ 59532 h 2012156"/>
              <a:gd name="connsiteX0" fmla="*/ 1424012 w 1809763"/>
              <a:gd name="connsiteY0" fmla="*/ 2012156 h 2012156"/>
              <a:gd name="connsiteX1" fmla="*/ 1571636 w 1809763"/>
              <a:gd name="connsiteY1" fmla="*/ 1488291 h 2012156"/>
              <a:gd name="connsiteX2" fmla="*/ 1714512 w 1809763"/>
              <a:gd name="connsiteY2" fmla="*/ 416722 h 2012156"/>
              <a:gd name="connsiteX3" fmla="*/ 1000132 w 1809763"/>
              <a:gd name="connsiteY3" fmla="*/ 416722 h 2012156"/>
              <a:gd name="connsiteX4" fmla="*/ 857256 w 1809763"/>
              <a:gd name="connsiteY4" fmla="*/ 59532 h 2012156"/>
              <a:gd name="connsiteX5" fmla="*/ 0 w 1809763"/>
              <a:gd name="connsiteY5" fmla="*/ 59532 h 2012156"/>
              <a:gd name="connsiteX0" fmla="*/ 1424012 w 1666887"/>
              <a:gd name="connsiteY0" fmla="*/ 2012156 h 2012156"/>
              <a:gd name="connsiteX1" fmla="*/ 1571636 w 1666887"/>
              <a:gd name="connsiteY1" fmla="*/ 1488291 h 2012156"/>
              <a:gd name="connsiteX2" fmla="*/ 1571636 w 1666887"/>
              <a:gd name="connsiteY2" fmla="*/ 702473 h 2012156"/>
              <a:gd name="connsiteX3" fmla="*/ 1000132 w 1666887"/>
              <a:gd name="connsiteY3" fmla="*/ 416722 h 2012156"/>
              <a:gd name="connsiteX4" fmla="*/ 857256 w 1666887"/>
              <a:gd name="connsiteY4" fmla="*/ 59532 h 2012156"/>
              <a:gd name="connsiteX5" fmla="*/ 0 w 1666887"/>
              <a:gd name="connsiteY5" fmla="*/ 59532 h 2012156"/>
              <a:gd name="connsiteX0" fmla="*/ 1424012 w 1678793"/>
              <a:gd name="connsiteY0" fmla="*/ 2059781 h 2059781"/>
              <a:gd name="connsiteX1" fmla="*/ 1571636 w 1678793"/>
              <a:gd name="connsiteY1" fmla="*/ 1535916 h 2059781"/>
              <a:gd name="connsiteX2" fmla="*/ 1571636 w 1678793"/>
              <a:gd name="connsiteY2" fmla="*/ 750098 h 2059781"/>
              <a:gd name="connsiteX3" fmla="*/ 928694 w 1678793"/>
              <a:gd name="connsiteY3" fmla="*/ 750098 h 2059781"/>
              <a:gd name="connsiteX4" fmla="*/ 857256 w 1678793"/>
              <a:gd name="connsiteY4" fmla="*/ 107157 h 2059781"/>
              <a:gd name="connsiteX5" fmla="*/ 0 w 1678793"/>
              <a:gd name="connsiteY5" fmla="*/ 107157 h 2059781"/>
              <a:gd name="connsiteX0" fmla="*/ 1424012 w 1690699"/>
              <a:gd name="connsiteY0" fmla="*/ 2059781 h 2059781"/>
              <a:gd name="connsiteX1" fmla="*/ 1643074 w 1690699"/>
              <a:gd name="connsiteY1" fmla="*/ 1535917 h 2059781"/>
              <a:gd name="connsiteX2" fmla="*/ 1571636 w 1690699"/>
              <a:gd name="connsiteY2" fmla="*/ 750098 h 2059781"/>
              <a:gd name="connsiteX3" fmla="*/ 928694 w 1690699"/>
              <a:gd name="connsiteY3" fmla="*/ 750098 h 2059781"/>
              <a:gd name="connsiteX4" fmla="*/ 857256 w 1690699"/>
              <a:gd name="connsiteY4" fmla="*/ 107157 h 2059781"/>
              <a:gd name="connsiteX5" fmla="*/ 0 w 1690699"/>
              <a:gd name="connsiteY5" fmla="*/ 107157 h 2059781"/>
              <a:gd name="connsiteX0" fmla="*/ 928694 w 1750231"/>
              <a:gd name="connsiteY0" fmla="*/ 2607487 h 2607487"/>
              <a:gd name="connsiteX1" fmla="*/ 1643074 w 1750231"/>
              <a:gd name="connsiteY1" fmla="*/ 1535917 h 2607487"/>
              <a:gd name="connsiteX2" fmla="*/ 1571636 w 1750231"/>
              <a:gd name="connsiteY2" fmla="*/ 750098 h 2607487"/>
              <a:gd name="connsiteX3" fmla="*/ 928694 w 1750231"/>
              <a:gd name="connsiteY3" fmla="*/ 750098 h 2607487"/>
              <a:gd name="connsiteX4" fmla="*/ 857256 w 1750231"/>
              <a:gd name="connsiteY4" fmla="*/ 107157 h 2607487"/>
              <a:gd name="connsiteX5" fmla="*/ 0 w 1750231"/>
              <a:gd name="connsiteY5" fmla="*/ 107157 h 2607487"/>
              <a:gd name="connsiteX0" fmla="*/ 928694 w 1750231"/>
              <a:gd name="connsiteY0" fmla="*/ 2559861 h 2559861"/>
              <a:gd name="connsiteX1" fmla="*/ 1643074 w 1750231"/>
              <a:gd name="connsiteY1" fmla="*/ 1488291 h 2559861"/>
              <a:gd name="connsiteX2" fmla="*/ 1571636 w 1750231"/>
              <a:gd name="connsiteY2" fmla="*/ 702472 h 2559861"/>
              <a:gd name="connsiteX3" fmla="*/ 928694 w 1750231"/>
              <a:gd name="connsiteY3" fmla="*/ 702472 h 2559861"/>
              <a:gd name="connsiteX4" fmla="*/ 857256 w 1750231"/>
              <a:gd name="connsiteY4" fmla="*/ 59531 h 2559861"/>
              <a:gd name="connsiteX5" fmla="*/ 0 w 1750231"/>
              <a:gd name="connsiteY5" fmla="*/ 345283 h 2559861"/>
              <a:gd name="connsiteX0" fmla="*/ 928694 w 1750231"/>
              <a:gd name="connsiteY0" fmla="*/ 2274109 h 2274109"/>
              <a:gd name="connsiteX1" fmla="*/ 1643074 w 1750231"/>
              <a:gd name="connsiteY1" fmla="*/ 1202539 h 2274109"/>
              <a:gd name="connsiteX2" fmla="*/ 1571636 w 1750231"/>
              <a:gd name="connsiteY2" fmla="*/ 416720 h 2274109"/>
              <a:gd name="connsiteX3" fmla="*/ 928694 w 1750231"/>
              <a:gd name="connsiteY3" fmla="*/ 416720 h 2274109"/>
              <a:gd name="connsiteX4" fmla="*/ 785818 w 1750231"/>
              <a:gd name="connsiteY4" fmla="*/ 59531 h 2274109"/>
              <a:gd name="connsiteX5" fmla="*/ 0 w 1750231"/>
              <a:gd name="connsiteY5" fmla="*/ 59531 h 2274109"/>
              <a:gd name="connsiteX0" fmla="*/ 928694 w 1750231"/>
              <a:gd name="connsiteY0" fmla="*/ 2274109 h 2274109"/>
              <a:gd name="connsiteX1" fmla="*/ 1643074 w 1750231"/>
              <a:gd name="connsiteY1" fmla="*/ 1202539 h 2274109"/>
              <a:gd name="connsiteX2" fmla="*/ 1571636 w 1750231"/>
              <a:gd name="connsiteY2" fmla="*/ 416720 h 2274109"/>
              <a:gd name="connsiteX3" fmla="*/ 1500198 w 1750231"/>
              <a:gd name="connsiteY3" fmla="*/ 59531 h 2274109"/>
              <a:gd name="connsiteX4" fmla="*/ 785818 w 1750231"/>
              <a:gd name="connsiteY4" fmla="*/ 59531 h 2274109"/>
              <a:gd name="connsiteX5" fmla="*/ 0 w 1750231"/>
              <a:gd name="connsiteY5" fmla="*/ 59531 h 2274109"/>
              <a:gd name="connsiteX0" fmla="*/ 928694 w 1631168"/>
              <a:gd name="connsiteY0" fmla="*/ 2274109 h 2274109"/>
              <a:gd name="connsiteX1" fmla="*/ 1428760 w 1631168"/>
              <a:gd name="connsiteY1" fmla="*/ 1202539 h 2274109"/>
              <a:gd name="connsiteX2" fmla="*/ 1571636 w 1631168"/>
              <a:gd name="connsiteY2" fmla="*/ 416720 h 2274109"/>
              <a:gd name="connsiteX3" fmla="*/ 1500198 w 1631168"/>
              <a:gd name="connsiteY3" fmla="*/ 59531 h 2274109"/>
              <a:gd name="connsiteX4" fmla="*/ 785818 w 1631168"/>
              <a:gd name="connsiteY4" fmla="*/ 59531 h 2274109"/>
              <a:gd name="connsiteX5" fmla="*/ 0 w 1631168"/>
              <a:gd name="connsiteY5" fmla="*/ 59531 h 2274109"/>
              <a:gd name="connsiteX0" fmla="*/ 785818 w 1631168"/>
              <a:gd name="connsiteY0" fmla="*/ 2274109 h 2274109"/>
              <a:gd name="connsiteX1" fmla="*/ 1428760 w 1631168"/>
              <a:gd name="connsiteY1" fmla="*/ 1202539 h 2274109"/>
              <a:gd name="connsiteX2" fmla="*/ 1571636 w 1631168"/>
              <a:gd name="connsiteY2" fmla="*/ 416720 h 2274109"/>
              <a:gd name="connsiteX3" fmla="*/ 1500198 w 1631168"/>
              <a:gd name="connsiteY3" fmla="*/ 59531 h 2274109"/>
              <a:gd name="connsiteX4" fmla="*/ 785818 w 1631168"/>
              <a:gd name="connsiteY4" fmla="*/ 59531 h 2274109"/>
              <a:gd name="connsiteX5" fmla="*/ 0 w 1631168"/>
              <a:gd name="connsiteY5" fmla="*/ 59531 h 2274109"/>
              <a:gd name="connsiteX0" fmla="*/ 785818 w 1631168"/>
              <a:gd name="connsiteY0" fmla="*/ 2274109 h 2274109"/>
              <a:gd name="connsiteX1" fmla="*/ 1428760 w 1631168"/>
              <a:gd name="connsiteY1" fmla="*/ 1559729 h 2274109"/>
              <a:gd name="connsiteX2" fmla="*/ 1571636 w 1631168"/>
              <a:gd name="connsiteY2" fmla="*/ 416720 h 2274109"/>
              <a:gd name="connsiteX3" fmla="*/ 1500198 w 1631168"/>
              <a:gd name="connsiteY3" fmla="*/ 59531 h 2274109"/>
              <a:gd name="connsiteX4" fmla="*/ 785818 w 1631168"/>
              <a:gd name="connsiteY4" fmla="*/ 59531 h 2274109"/>
              <a:gd name="connsiteX5" fmla="*/ 0 w 1631168"/>
              <a:gd name="connsiteY5" fmla="*/ 59531 h 2274109"/>
              <a:gd name="connsiteX0" fmla="*/ 785818 w 1583542"/>
              <a:gd name="connsiteY0" fmla="*/ 2274109 h 2274109"/>
              <a:gd name="connsiteX1" fmla="*/ 1428760 w 1583542"/>
              <a:gd name="connsiteY1" fmla="*/ 1559729 h 2274109"/>
              <a:gd name="connsiteX2" fmla="*/ 1571636 w 1583542"/>
              <a:gd name="connsiteY2" fmla="*/ 416720 h 2274109"/>
              <a:gd name="connsiteX3" fmla="*/ 1357322 w 1583542"/>
              <a:gd name="connsiteY3" fmla="*/ 59531 h 2274109"/>
              <a:gd name="connsiteX4" fmla="*/ 785818 w 1583542"/>
              <a:gd name="connsiteY4" fmla="*/ 59531 h 2274109"/>
              <a:gd name="connsiteX5" fmla="*/ 0 w 1583542"/>
              <a:gd name="connsiteY5" fmla="*/ 59531 h 2274109"/>
              <a:gd name="connsiteX0" fmla="*/ 928694 w 1726418"/>
              <a:gd name="connsiteY0" fmla="*/ 3225029 h 3225029"/>
              <a:gd name="connsiteX1" fmla="*/ 1571636 w 1726418"/>
              <a:gd name="connsiteY1" fmla="*/ 2510649 h 3225029"/>
              <a:gd name="connsiteX2" fmla="*/ 1714512 w 1726418"/>
              <a:gd name="connsiteY2" fmla="*/ 1367640 h 3225029"/>
              <a:gd name="connsiteX3" fmla="*/ 1500198 w 1726418"/>
              <a:gd name="connsiteY3" fmla="*/ 1010451 h 3225029"/>
              <a:gd name="connsiteX4" fmla="*/ 928694 w 1726418"/>
              <a:gd name="connsiteY4" fmla="*/ 1010451 h 3225029"/>
              <a:gd name="connsiteX5" fmla="*/ 0 w 1726418"/>
              <a:gd name="connsiteY5" fmla="*/ 10319 h 3225029"/>
              <a:gd name="connsiteX0" fmla="*/ 940600 w 1738324"/>
              <a:gd name="connsiteY0" fmla="*/ 3214710 h 3214710"/>
              <a:gd name="connsiteX1" fmla="*/ 1583542 w 1738324"/>
              <a:gd name="connsiteY1" fmla="*/ 2500330 h 3214710"/>
              <a:gd name="connsiteX2" fmla="*/ 1726418 w 1738324"/>
              <a:gd name="connsiteY2" fmla="*/ 1357321 h 3214710"/>
              <a:gd name="connsiteX3" fmla="*/ 1512104 w 1738324"/>
              <a:gd name="connsiteY3" fmla="*/ 1000132 h 3214710"/>
              <a:gd name="connsiteX4" fmla="*/ 940600 w 1738324"/>
              <a:gd name="connsiteY4" fmla="*/ 1000132 h 3214710"/>
              <a:gd name="connsiteX5" fmla="*/ 154782 w 1738324"/>
              <a:gd name="connsiteY5" fmla="*/ 928694 h 3214710"/>
              <a:gd name="connsiteX6" fmla="*/ 11906 w 1738324"/>
              <a:gd name="connsiteY6" fmla="*/ 0 h 3214710"/>
              <a:gd name="connsiteX0" fmla="*/ 940600 w 1738324"/>
              <a:gd name="connsiteY0" fmla="*/ 3429025 h 3429025"/>
              <a:gd name="connsiteX1" fmla="*/ 1583542 w 1738324"/>
              <a:gd name="connsiteY1" fmla="*/ 2714645 h 3429025"/>
              <a:gd name="connsiteX2" fmla="*/ 1726418 w 1738324"/>
              <a:gd name="connsiteY2" fmla="*/ 1571636 h 3429025"/>
              <a:gd name="connsiteX3" fmla="*/ 1512104 w 1738324"/>
              <a:gd name="connsiteY3" fmla="*/ 1214447 h 3429025"/>
              <a:gd name="connsiteX4" fmla="*/ 940600 w 1738324"/>
              <a:gd name="connsiteY4" fmla="*/ 1214447 h 3429025"/>
              <a:gd name="connsiteX5" fmla="*/ 154782 w 1738324"/>
              <a:gd name="connsiteY5" fmla="*/ 1143009 h 3429025"/>
              <a:gd name="connsiteX6" fmla="*/ 11906 w 1738324"/>
              <a:gd name="connsiteY6" fmla="*/ 0 h 34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8324" h="3429025">
                <a:moveTo>
                  <a:pt x="940600" y="3429025"/>
                </a:moveTo>
                <a:cubicBezTo>
                  <a:pt x="1139831" y="3269481"/>
                  <a:pt x="1452572" y="3024210"/>
                  <a:pt x="1583542" y="2714645"/>
                </a:cubicBezTo>
                <a:cubicBezTo>
                  <a:pt x="1714512" y="2405080"/>
                  <a:pt x="1738324" y="1821669"/>
                  <a:pt x="1726418" y="1571636"/>
                </a:cubicBezTo>
                <a:cubicBezTo>
                  <a:pt x="1714512" y="1321603"/>
                  <a:pt x="1643074" y="1273978"/>
                  <a:pt x="1512104" y="1214447"/>
                </a:cubicBezTo>
                <a:cubicBezTo>
                  <a:pt x="1381134" y="1154916"/>
                  <a:pt x="1166820" y="1226353"/>
                  <a:pt x="940600" y="1214447"/>
                </a:cubicBezTo>
                <a:cubicBezTo>
                  <a:pt x="714380" y="1202541"/>
                  <a:pt x="309564" y="1345417"/>
                  <a:pt x="154782" y="1143009"/>
                </a:cubicBezTo>
                <a:cubicBezTo>
                  <a:pt x="0" y="940601"/>
                  <a:pt x="94016" y="79154"/>
                  <a:pt x="11906" y="0"/>
                </a:cubicBezTo>
              </a:path>
            </a:pathLst>
          </a:cu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폭발 1 33"/>
          <p:cNvSpPr/>
          <p:nvPr/>
        </p:nvSpPr>
        <p:spPr>
          <a:xfrm>
            <a:off x="1142976" y="3429000"/>
            <a:ext cx="857256" cy="428628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DROP</a:t>
            </a:r>
            <a:endParaRPr lang="ko-KR" altLang="en-US"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보안 정책 설정및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 Rule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정책 설정 방법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(2)</a:t>
            </a:r>
          </a:p>
        </p:txBody>
      </p:sp>
      <p:grpSp>
        <p:nvGrpSpPr>
          <p:cNvPr id="2" name="그룹 20"/>
          <p:cNvGrpSpPr/>
          <p:nvPr/>
        </p:nvGrpSpPr>
        <p:grpSpPr>
          <a:xfrm>
            <a:off x="81094" y="1285860"/>
            <a:ext cx="2928236" cy="1500198"/>
            <a:chOff x="80931" y="1214422"/>
            <a:chExt cx="2570112" cy="1500198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931" y="1214422"/>
              <a:ext cx="2562243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900" smtClean="0"/>
            </a:p>
            <a:p>
              <a:endParaRPr lang="en-US" altLang="ko-KR" sz="900" smtClean="0"/>
            </a:p>
            <a:p>
              <a:r>
                <a:rPr lang="en-US" altLang="ko-KR" sz="1100" smtClean="0"/>
                <a:t>ip rule 11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10.10.10.0/24</a:t>
              </a:r>
            </a:p>
            <a:p>
              <a:r>
                <a:rPr lang="en-US" altLang="ko-KR" sz="1100" smtClean="0"/>
                <a:t> policy pass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87631" y="1214422"/>
              <a:ext cx="2563412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PASS 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단방향 허용  정책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3125522" y="1285860"/>
            <a:ext cx="2928236" cy="1500198"/>
            <a:chOff x="80931" y="1214422"/>
            <a:chExt cx="2570112" cy="150019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80931" y="1214422"/>
              <a:ext cx="2562243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900" smtClean="0"/>
            </a:p>
            <a:p>
              <a:endParaRPr lang="en-US" altLang="ko-KR" sz="900" smtClean="0"/>
            </a:p>
            <a:p>
              <a:r>
                <a:rPr lang="en-US" altLang="ko-KR" sz="1100" smtClean="0"/>
                <a:t>ip rule 12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10.10.10.0/24</a:t>
              </a:r>
            </a:p>
            <a:p>
              <a:r>
                <a:rPr lang="en-US" altLang="ko-KR" sz="1100" smtClean="0"/>
                <a:t> policy pass bi-direction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>
              <a:off x="87631" y="1214422"/>
              <a:ext cx="2563412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PASS 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양방향 허용  정책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20"/>
          <p:cNvGrpSpPr/>
          <p:nvPr/>
        </p:nvGrpSpPr>
        <p:grpSpPr>
          <a:xfrm>
            <a:off x="72738" y="4857760"/>
            <a:ext cx="2928236" cy="1643074"/>
            <a:chOff x="80931" y="1214422"/>
            <a:chExt cx="2570112" cy="1643074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80931" y="1214422"/>
              <a:ext cx="2562243" cy="1643074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900" smtClean="0"/>
            </a:p>
            <a:p>
              <a:endParaRPr lang="en-US" altLang="ko-KR" sz="900" smtClean="0"/>
            </a:p>
            <a:p>
              <a:r>
                <a:rPr lang="en-US" altLang="ko-KR" sz="1100" smtClean="0"/>
                <a:t>ip rule 17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10.10.10.0/24</a:t>
              </a:r>
            </a:p>
            <a:p>
              <a:r>
                <a:rPr lang="en-US" altLang="ko-KR" sz="1100" smtClean="0"/>
                <a:t> policy drop</a:t>
              </a:r>
            </a:p>
            <a:p>
              <a:r>
                <a:rPr lang="en-US" altLang="ko-KR" sz="1100" smtClean="0"/>
                <a:t>      or </a:t>
              </a:r>
            </a:p>
            <a:p>
              <a:r>
                <a:rPr lang="en-US" altLang="ko-KR" sz="1100" smtClean="0"/>
                <a:t> policy reject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>
              <a:off x="87631" y="1214422"/>
              <a:ext cx="2563412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7. DROP(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단방향 차단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/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거부 정책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6" name="그룹 20"/>
          <p:cNvGrpSpPr/>
          <p:nvPr/>
        </p:nvGrpSpPr>
        <p:grpSpPr>
          <a:xfrm>
            <a:off x="3105303" y="4857760"/>
            <a:ext cx="2928236" cy="1643074"/>
            <a:chOff x="80931" y="1214422"/>
            <a:chExt cx="2570112" cy="164307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80931" y="1214422"/>
              <a:ext cx="2562243" cy="1643074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9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rule 18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10.10.10.0/24</a:t>
              </a:r>
            </a:p>
            <a:p>
              <a:r>
                <a:rPr lang="en-US" altLang="ko-KR" sz="1100" smtClean="0"/>
                <a:t> policy drop bi-direction</a:t>
              </a:r>
            </a:p>
            <a:p>
              <a:r>
                <a:rPr lang="en-US" altLang="ko-KR" sz="1100" smtClean="0"/>
                <a:t>       or</a:t>
              </a:r>
            </a:p>
            <a:p>
              <a:r>
                <a:rPr lang="en-US" altLang="ko-KR" sz="1100" smtClean="0"/>
                <a:t> policy reject bi-direction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48" name="양쪽 모서리가 둥근 사각형 47"/>
            <p:cNvSpPr/>
            <p:nvPr/>
          </p:nvSpPr>
          <p:spPr>
            <a:xfrm>
              <a:off x="87631" y="1214422"/>
              <a:ext cx="2563412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8. DROP(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양방향 차단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/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거부 정책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7" name="그룹 20"/>
          <p:cNvGrpSpPr/>
          <p:nvPr/>
        </p:nvGrpSpPr>
        <p:grpSpPr>
          <a:xfrm>
            <a:off x="6144968" y="1285860"/>
            <a:ext cx="2928236" cy="1500198"/>
            <a:chOff x="80931" y="1214422"/>
            <a:chExt cx="2570112" cy="1500198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80931" y="1214422"/>
              <a:ext cx="2562243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900" smtClean="0"/>
            </a:p>
            <a:p>
              <a:endParaRPr lang="en-US" altLang="ko-KR" sz="900" smtClean="0"/>
            </a:p>
            <a:p>
              <a:r>
                <a:rPr lang="en-US" altLang="ko-KR" sz="1100" smtClean="0"/>
                <a:t>ip rule 13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10.10.10.0/24</a:t>
              </a:r>
            </a:p>
            <a:p>
              <a:r>
                <a:rPr lang="en-US" altLang="ko-KR" sz="1100" smtClean="0"/>
                <a:t> policy appgw </a:t>
              </a:r>
              <a:r>
                <a:rPr lang="en-US" altLang="ko-KR" sz="1100" b="1" smtClean="0">
                  <a:solidFill>
                    <a:srgbClr val="C00000"/>
                  </a:solidFill>
                </a:rPr>
                <a:t>[</a:t>
              </a:r>
              <a:r>
                <a:rPr lang="ko-KR" altLang="en-US" sz="1100" b="1" smtClean="0">
                  <a:solidFill>
                    <a:srgbClr val="C00000"/>
                  </a:solidFill>
                </a:rPr>
                <a:t>정책 객체 이름 </a:t>
              </a:r>
              <a:r>
                <a:rPr lang="en-US" altLang="ko-KR" sz="1100" b="1" smtClean="0">
                  <a:solidFill>
                    <a:srgbClr val="C00000"/>
                  </a:solidFill>
                </a:rPr>
                <a:t>HTTP, FTP, IM </a:t>
              </a:r>
              <a:r>
                <a:rPr lang="ko-KR" altLang="en-US" sz="1100" b="1" smtClean="0">
                  <a:solidFill>
                    <a:srgbClr val="C00000"/>
                  </a:solidFill>
                </a:rPr>
                <a:t>등등</a:t>
              </a:r>
              <a:r>
                <a:rPr lang="en-US" altLang="ko-KR" sz="1100" b="1" smtClean="0">
                  <a:solidFill>
                    <a:srgbClr val="C00000"/>
                  </a:solidFill>
                </a:rPr>
                <a:t>]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>
              <a:off x="87631" y="1214422"/>
              <a:ext cx="2563412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Application Gateway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정책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8" name="그룹 20"/>
          <p:cNvGrpSpPr/>
          <p:nvPr/>
        </p:nvGrpSpPr>
        <p:grpSpPr>
          <a:xfrm>
            <a:off x="72738" y="3071810"/>
            <a:ext cx="2928236" cy="1500198"/>
            <a:chOff x="80931" y="1214422"/>
            <a:chExt cx="2570112" cy="150019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0931" y="1214422"/>
              <a:ext cx="2562243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900" smtClean="0"/>
            </a:p>
            <a:p>
              <a:endParaRPr lang="en-US" altLang="ko-KR" sz="900" smtClean="0"/>
            </a:p>
            <a:p>
              <a:r>
                <a:rPr lang="en-US" altLang="ko-KR" sz="1100" smtClean="0"/>
                <a:t>ip rule 13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10.10.10.0/24</a:t>
              </a:r>
            </a:p>
            <a:p>
              <a:r>
                <a:rPr lang="en-US" altLang="ko-KR" sz="1100" smtClean="0"/>
                <a:t> policy appgw </a:t>
              </a:r>
              <a:r>
                <a:rPr lang="en-US" altLang="ko-KR" sz="1100" b="1" smtClean="0">
                  <a:solidFill>
                    <a:srgbClr val="C00000"/>
                  </a:solidFill>
                </a:rPr>
                <a:t>http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7631" y="1214422"/>
              <a:ext cx="2563412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4. Application Gateway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정책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9" name="그룹 20"/>
          <p:cNvGrpSpPr/>
          <p:nvPr/>
        </p:nvGrpSpPr>
        <p:grpSpPr>
          <a:xfrm>
            <a:off x="3125522" y="3071810"/>
            <a:ext cx="2928236" cy="1500198"/>
            <a:chOff x="80931" y="1214422"/>
            <a:chExt cx="2570112" cy="150019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80931" y="1214422"/>
              <a:ext cx="2562243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900" smtClean="0"/>
            </a:p>
            <a:p>
              <a:endParaRPr lang="en-US" altLang="ko-KR" sz="900" smtClean="0"/>
            </a:p>
            <a:p>
              <a:r>
                <a:rPr lang="en-US" altLang="ko-KR" sz="1100" smtClean="0"/>
                <a:t>ip rule 13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10.10.10.0/24</a:t>
              </a:r>
            </a:p>
            <a:p>
              <a:r>
                <a:rPr lang="en-US" altLang="ko-KR" sz="1100" smtClean="0"/>
                <a:t> policy appgw </a:t>
              </a:r>
              <a:r>
                <a:rPr lang="en-US" altLang="ko-KR" sz="1100" b="1" smtClean="0">
                  <a:solidFill>
                    <a:srgbClr val="C00000"/>
                  </a:solidFill>
                </a:rPr>
                <a:t>ftp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87631" y="1214422"/>
              <a:ext cx="2563412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5. Application Gateway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정책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0" name="그룹 20"/>
          <p:cNvGrpSpPr/>
          <p:nvPr/>
        </p:nvGrpSpPr>
        <p:grpSpPr>
          <a:xfrm>
            <a:off x="6154493" y="3071810"/>
            <a:ext cx="2928236" cy="1500198"/>
            <a:chOff x="80931" y="1214422"/>
            <a:chExt cx="2570112" cy="150019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0931" y="1214422"/>
              <a:ext cx="2562243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900" smtClean="0"/>
            </a:p>
            <a:p>
              <a:endParaRPr lang="en-US" altLang="ko-KR" sz="900" smtClean="0"/>
            </a:p>
            <a:p>
              <a:r>
                <a:rPr lang="en-US" altLang="ko-KR" sz="1100" smtClean="0"/>
                <a:t>ip rule 13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10.10.10.0/24</a:t>
              </a:r>
            </a:p>
            <a:p>
              <a:r>
                <a:rPr lang="en-US" altLang="ko-KR" sz="1100" smtClean="0"/>
                <a:t> policy appgw </a:t>
              </a:r>
              <a:r>
                <a:rPr lang="en-US" altLang="ko-KR" sz="1100" b="1" smtClean="0">
                  <a:solidFill>
                    <a:srgbClr val="C00000"/>
                  </a:solidFill>
                </a:rPr>
                <a:t>im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>
              <a:off x="87631" y="1214422"/>
              <a:ext cx="2563412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6. Application Gateway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정책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1643042" y="4071942"/>
            <a:ext cx="1285884" cy="285752"/>
          </a:xfrm>
          <a:prstGeom prst="wedgeRoundRectCallout">
            <a:avLst>
              <a:gd name="adj1" fmla="val -61305"/>
              <a:gd name="adj2" fmla="val -208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Appgw </a:t>
            </a:r>
            <a:r>
              <a:rPr lang="ko-KR" altLang="en-US" sz="1100" smtClean="0"/>
              <a:t>객체 이름</a:t>
            </a:r>
            <a:endParaRPr lang="ko-KR" altLang="en-US" sz="1100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4572000" y="4071942"/>
            <a:ext cx="1285884" cy="285752"/>
          </a:xfrm>
          <a:prstGeom prst="wedgeRoundRectCallout">
            <a:avLst>
              <a:gd name="adj1" fmla="val -61305"/>
              <a:gd name="adj2" fmla="val -208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Appgw </a:t>
            </a:r>
            <a:r>
              <a:rPr lang="ko-KR" altLang="en-US" sz="1100" smtClean="0"/>
              <a:t>객체 이름</a:t>
            </a:r>
            <a:endParaRPr lang="ko-KR" altLang="en-US" sz="1100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7572396" y="4071942"/>
            <a:ext cx="1285884" cy="285752"/>
          </a:xfrm>
          <a:prstGeom prst="wedgeRoundRectCallout">
            <a:avLst>
              <a:gd name="adj1" fmla="val -61305"/>
              <a:gd name="adj2" fmla="val -208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/>
              <a:t>Appgw </a:t>
            </a:r>
            <a:r>
              <a:rPr lang="ko-KR" altLang="en-US" sz="1100" smtClean="0"/>
              <a:t>객체 이름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보안 정책 설정및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Rule matching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설명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596" y="1233058"/>
            <a:ext cx="73313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방화벽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rule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정책에서 같은 항목과는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or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조건 다른 항목과는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and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조건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처리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57158" y="1714488"/>
          <a:ext cx="8643998" cy="351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94"/>
                <a:gridCol w="4143404"/>
              </a:tblGrid>
              <a:tr h="26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Rule matching </a:t>
                      </a:r>
                      <a:r>
                        <a:rPr lang="ko-KR" altLang="en-US" sz="1400" baseline="0" dirty="0" smtClean="0"/>
                        <a:t>설정 샘플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100" b="1" i="0" u="none" strike="noStrike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</a:t>
                      </a:r>
                      <a:r>
                        <a:rPr 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run </a:t>
                      </a:r>
                      <a:r>
                        <a:rPr lang="en-US" sz="1100" b="1" i="0" u="none" strike="noStrike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rule 110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rule 110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source  host 192.168.1.55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 :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출발지 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host IP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192.168.1.55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또는</a:t>
                      </a:r>
                    </a:p>
                  </a:txBody>
                  <a:tcPr marL="9525" marR="9525" marT="9525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source  host 192.168.1.56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 :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192.168.1.56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이면서</a:t>
                      </a:r>
                    </a:p>
                  </a:txBody>
                  <a:tcPr marL="9525" marR="9525" marT="9525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destination host 10.10.10.99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 :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목적지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host IP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168.126.63.1 </a:t>
                      </a:r>
                      <a:r>
                        <a:rPr lang="ko-KR" alt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또는</a:t>
                      </a:r>
                    </a:p>
                  </a:txBody>
                  <a:tcPr marL="9525" marR="9525" marT="9525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destination host 10.10.10.55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168.126.63.2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이면서</a:t>
                      </a:r>
                    </a:p>
                  </a:txBody>
                  <a:tcPr marL="9525" marR="9525" marT="9525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protocol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icmp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프로토콜이 </a:t>
                      </a:r>
                      <a:r>
                        <a:rPr lang="en-US" altLang="ko-KR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icmp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또는</a:t>
                      </a:r>
                    </a:p>
                  </a:txBody>
                  <a:tcPr marL="9525" marR="9525" marT="9525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protocol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sport any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dport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eq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(6) : </a:t>
                      </a:r>
                      <a:r>
                        <a:rPr lang="en-US" altLang="ko-KR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프로토콜 목적지 포트가 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53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번 또는</a:t>
                      </a:r>
                    </a:p>
                  </a:txBody>
                  <a:tcPr marL="9525" marR="9525" marT="9525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protocol tcp sport any dport eq 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(7) : </a:t>
                      </a:r>
                      <a:r>
                        <a:rPr lang="en-US" altLang="ko-KR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udp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프로토콜 목적지 포트가 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80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번 또는</a:t>
                      </a:r>
                    </a:p>
                  </a:txBody>
                  <a:tcPr marL="9525" marR="9525" marT="9525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protocol udp sport any dport eq 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(8) : </a:t>
                      </a:r>
                      <a:r>
                        <a:rPr lang="en-US" altLang="ko-KR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udp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프로토콜 목적지 포트가 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53 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번 </a:t>
                      </a:r>
                      <a:r>
                        <a:rPr lang="ko-KR" alt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일때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policy pass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(8) : </a:t>
                      </a:r>
                      <a:r>
                        <a:rPr lang="ko-KR" alt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패킷을</a:t>
                      </a:r>
                      <a:r>
                        <a:rPr lang="ko-KR" alt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통과 시킴</a:t>
                      </a:r>
                    </a:p>
                  </a:txBody>
                  <a:tcPr marL="9525" marR="9525" marT="9525" marB="0"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enable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보안 정책 설정및 관리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정책별 기타 옵션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1233058"/>
            <a:ext cx="7617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방화벽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rule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전체를 재 정렬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명령어 기능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(rule </a:t>
            </a:r>
            <a:r>
              <a:rPr lang="ko-KR" altLang="en-US" sz="1600" b="1" smtClean="0">
                <a:latin typeface="+mn-ea"/>
                <a:ea typeface="+mn-ea"/>
                <a:cs typeface="Tahoma" pitchFamily="34" charset="0"/>
              </a:rPr>
              <a:t>변경후 기존 통계정보 변경 안됨</a:t>
            </a:r>
            <a:r>
              <a:rPr lang="en-US" altLang="ko-KR" sz="1600" b="1" smtClean="0">
                <a:latin typeface="+mn-ea"/>
                <a:ea typeface="+mn-ea"/>
                <a:cs typeface="Tahoma" pitchFamily="34" charset="0"/>
              </a:rPr>
              <a:t>)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158" y="3042212"/>
          <a:ext cx="8643998" cy="3244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958"/>
                <a:gridCol w="5715040"/>
              </a:tblGrid>
              <a:tr h="26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Rule matching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설정 샘플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rule 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source 192.168.1.0/24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destination 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protocol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sport any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dport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eq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inbound interface eth1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(1)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i="0" u="none" strike="noStrike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패킷이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들어오는 인터페이스를 지정 하고 싶을 경우 설정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policy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appgw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http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(2)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방화벽 정책 설정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(pass, drop, reject, </a:t>
                      </a:r>
                      <a:r>
                        <a:rPr lang="en-US" altLang="ko-KR" sz="1100" b="1" i="0" u="none" strike="noStrike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appgw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, etc )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log connections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(3)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해당된 룰에 걸린 </a:t>
                      </a:r>
                      <a:r>
                        <a:rPr lang="ko-KR" altLang="en-US" sz="1100" b="1" i="0" u="none" strike="noStrike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패킷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정보를 로그를 남기고 싶을 경우 설정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session-limit 100000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(4) 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해당 방화벽 룰의 세션 제한을 설정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layer7 filtering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(5) :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해당 방화벽 룰의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L7 Filter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를 적용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(policy </a:t>
                      </a:r>
                      <a:r>
                        <a:rPr lang="ko-KR" altLang="en-US" sz="1100" b="1" i="0" u="none" strike="noStrike" baseline="0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옶션이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없을 경우 기본 정책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번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ips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inspection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(6)</a:t>
                      </a:r>
                      <a:r>
                        <a:rPr lang="en-US" altLang="ko-KR" sz="11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: </a:t>
                      </a:r>
                      <a:r>
                        <a:rPr lang="ko-KR" altLang="en-US" sz="11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해당 방화벽 룰의 </a:t>
                      </a:r>
                      <a:r>
                        <a:rPr lang="en-US" altLang="ko-KR" sz="11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IPS </a:t>
                      </a:r>
                      <a:r>
                        <a:rPr lang="ko-KR" altLang="en-US" sz="11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정책 적용 </a:t>
                      </a:r>
                      <a:r>
                        <a:rPr lang="en-US" altLang="ko-KR" sz="11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(policy </a:t>
                      </a:r>
                      <a:r>
                        <a:rPr lang="ko-KR" altLang="en-US" sz="11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옵션이 없을 경우 기본 정책 </a:t>
                      </a:r>
                      <a:r>
                        <a:rPr lang="en-US" altLang="ko-KR" sz="11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0</a:t>
                      </a:r>
                      <a:r>
                        <a:rPr lang="ko-KR" altLang="en-US" sz="11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번</a:t>
                      </a:r>
                      <a:r>
                        <a:rPr lang="en-US" altLang="ko-KR" sz="1100" b="1" kern="1200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)</a:t>
                      </a:r>
                      <a:endParaRPr lang="ko-KR" altLang="en-US" sz="11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267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enable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57158" y="1713964"/>
          <a:ext cx="8643998" cy="69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80"/>
                <a:gridCol w="4357718"/>
              </a:tblGrid>
              <a:tr h="357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Rule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번호 일괄 변경 설정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39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B-UTM-1(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config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rule </a:t>
                      </a:r>
                      <a:r>
                        <a:rPr lang="en-US" altLang="ko-KR" sz="1100" b="1" dirty="0" err="1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resequence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start 100 increment 100 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: rule </a:t>
                      </a:r>
                      <a:r>
                        <a:rPr lang="ko-KR" altLang="en-US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전체를 </a:t>
                      </a:r>
                      <a:r>
                        <a:rPr lang="en-US" altLang="ko-KR" sz="11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100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부터 시작해서 </a:t>
                      </a:r>
                      <a:r>
                        <a:rPr lang="en-US" altLang="ko-KR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100</a:t>
                      </a:r>
                      <a:r>
                        <a:rPr lang="ko-KR" altLang="en-US" sz="1100" b="1" baseline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씩 증가 하도록 변경 설정</a:t>
                      </a:r>
                      <a:endParaRPr lang="en-US" altLang="ko-KR" sz="11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72000" marR="0" marT="0" marB="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28596" y="2590380"/>
            <a:ext cx="44764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IP rule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내부에서 사용할 수 있는 기타 옵션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4214818"/>
            <a:ext cx="758825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500174"/>
            <a:ext cx="7588250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428596" y="1233058"/>
            <a:ext cx="6976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Source NAT :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최종 경로를 </a:t>
            </a:r>
            <a:r>
              <a:rPr lang="ko-KR" altLang="en-US" sz="1600" b="1" dirty="0" err="1" smtClean="0">
                <a:latin typeface="+mn-ea"/>
                <a:ea typeface="+mn-ea"/>
                <a:cs typeface="Tahoma" pitchFamily="34" charset="0"/>
              </a:rPr>
              <a:t>선택후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err="1" smtClean="0">
                <a:latin typeface="+mn-ea"/>
                <a:ea typeface="+mn-ea"/>
                <a:cs typeface="Tahoma" pitchFamily="34" charset="0"/>
              </a:rPr>
              <a:t>패킷이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err="1" smtClean="0">
                <a:latin typeface="+mn-ea"/>
                <a:ea typeface="+mn-ea"/>
                <a:cs typeface="Tahoma" pitchFamily="34" charset="0"/>
              </a:rPr>
              <a:t>나갈때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Source IP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를 변경 함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8596" y="3929066"/>
            <a:ext cx="6743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Destination NAT : </a:t>
            </a:r>
            <a:r>
              <a:rPr lang="ko-KR" altLang="en-US" sz="1600" b="1" dirty="0" err="1" smtClean="0">
                <a:latin typeface="+mn-ea"/>
                <a:ea typeface="+mn-ea"/>
                <a:cs typeface="Tahoma" pitchFamily="34" charset="0"/>
              </a:rPr>
              <a:t>패킷이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 들어 오면 바로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Destination IP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를 변경 함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.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5) NAT &gt; 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Source NAT &amp; Destination NAT </a:t>
            </a:r>
            <a:r>
              <a:rPr lang="ko-KR" altLang="en-US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차이점</a:t>
            </a:r>
            <a:r>
              <a:rPr lang="en-US" altLang="ko-KR" sz="200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821" y="2857496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192.168.1.50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64624" y="2928934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80.80.80.80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9848" y="2490769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Eth0</a:t>
            </a:r>
          </a:p>
          <a:p>
            <a:pPr algn="r"/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192.168.1.1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293763" y="3304054"/>
          <a:ext cx="314327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500066"/>
                <a:gridCol w="1143008"/>
                <a:gridCol w="500066"/>
              </a:tblGrid>
              <a:tr h="142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Source IP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Port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Destination IP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Port</a:t>
                      </a:r>
                      <a:endParaRPr lang="ko-KR" altLang="en-US" sz="1000"/>
                    </a:p>
                  </a:txBody>
                  <a:tcPr/>
                </a:tc>
              </a:tr>
              <a:tr h="142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solidFill>
                            <a:srgbClr val="C00000"/>
                          </a:solidFill>
                        </a:rPr>
                        <a:t>192.168.1.50</a:t>
                      </a:r>
                      <a:endParaRPr lang="ko-KR" altLang="en-US" sz="1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solidFill>
                            <a:srgbClr val="C00000"/>
                          </a:solidFill>
                        </a:rPr>
                        <a:t>2900</a:t>
                      </a:r>
                      <a:endParaRPr lang="ko-KR" altLang="en-US" sz="1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80.80.80.80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80</a:t>
                      </a:r>
                      <a:endParaRPr lang="ko-KR" altLang="en-US" sz="10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5722919" y="3304054"/>
          <a:ext cx="314327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500066"/>
                <a:gridCol w="1143008"/>
                <a:gridCol w="500066"/>
              </a:tblGrid>
              <a:tr h="142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Source IP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Port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Destination IP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Port</a:t>
                      </a:r>
                      <a:endParaRPr lang="ko-KR" altLang="en-US" sz="1000"/>
                    </a:p>
                  </a:txBody>
                  <a:tcPr/>
                </a:tc>
              </a:tr>
              <a:tr h="142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solidFill>
                            <a:srgbClr val="C00000"/>
                          </a:solidFill>
                        </a:rPr>
                        <a:t>50.50.50.1</a:t>
                      </a:r>
                      <a:endParaRPr lang="ko-KR" altLang="en-US" sz="1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solidFill>
                            <a:srgbClr val="C00000"/>
                          </a:solidFill>
                        </a:rPr>
                        <a:t>2900</a:t>
                      </a:r>
                      <a:endParaRPr lang="ko-KR" altLang="en-US" sz="1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80.80.80.80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80</a:t>
                      </a:r>
                      <a:endParaRPr lang="ko-KR" altLang="en-US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50821" y="557214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192.168.1.50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64624" y="5572140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80.80.80.80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79779" y="5133975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Eth0</a:t>
            </a:r>
          </a:p>
          <a:p>
            <a:pPr algn="r"/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192.168.1.1</a:t>
            </a:r>
            <a:endParaRPr lang="ko-KR" altLang="en-US" sz="1100">
              <a:solidFill>
                <a:srgbClr val="C00000"/>
              </a:solidFill>
              <a:latin typeface="+mn-lt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1222325" y="5947260"/>
          <a:ext cx="314327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500066"/>
                <a:gridCol w="1143008"/>
                <a:gridCol w="500066"/>
              </a:tblGrid>
              <a:tr h="142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Source IP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Port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Destination IP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Port</a:t>
                      </a:r>
                      <a:endParaRPr lang="ko-KR" altLang="en-US" sz="1000"/>
                    </a:p>
                  </a:txBody>
                  <a:tcPr/>
                </a:tc>
              </a:tr>
              <a:tr h="142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192.168.1.50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2900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solidFill>
                            <a:srgbClr val="C00000"/>
                          </a:solidFill>
                        </a:rPr>
                        <a:t>80.80.80.80</a:t>
                      </a:r>
                      <a:endParaRPr lang="ko-KR" altLang="en-US" sz="1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solidFill>
                            <a:srgbClr val="C00000"/>
                          </a:solidFill>
                        </a:rPr>
                        <a:t>80</a:t>
                      </a:r>
                      <a:endParaRPr lang="ko-KR" altLang="en-US" sz="1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5722919" y="5947260"/>
          <a:ext cx="314327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500066"/>
                <a:gridCol w="1143008"/>
                <a:gridCol w="500066"/>
              </a:tblGrid>
              <a:tr h="142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Source IP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Port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Destination IP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Port</a:t>
                      </a:r>
                      <a:endParaRPr lang="ko-KR" altLang="en-US" sz="1000"/>
                    </a:p>
                  </a:txBody>
                  <a:tcPr/>
                </a:tc>
              </a:tr>
              <a:tr h="142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192.168.1.50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2900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solidFill>
                            <a:srgbClr val="C00000"/>
                          </a:solidFill>
                        </a:rPr>
                        <a:t>80.80.80.81</a:t>
                      </a:r>
                      <a:endParaRPr lang="ko-KR" altLang="en-US" sz="1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solidFill>
                            <a:srgbClr val="C00000"/>
                          </a:solidFill>
                        </a:rPr>
                        <a:t>80</a:t>
                      </a:r>
                      <a:endParaRPr lang="ko-KR" altLang="en-US" sz="10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624586" y="2490769"/>
            <a:ext cx="853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Eth1</a:t>
            </a:r>
          </a:p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50.50.50.1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24586" y="5143512"/>
            <a:ext cx="853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Eth1</a:t>
            </a:r>
          </a:p>
          <a:p>
            <a:r>
              <a:rPr lang="en-US" altLang="ko-KR" sz="1100" smtClean="0">
                <a:solidFill>
                  <a:srgbClr val="C00000"/>
                </a:solidFill>
                <a:latin typeface="+mn-lt"/>
              </a:rPr>
              <a:t>50.50.50.1</a:t>
            </a:r>
          </a:p>
        </p:txBody>
      </p:sp>
      <p:sp>
        <p:nvSpPr>
          <p:cNvPr id="44" name="위로 굽은 화살표 43"/>
          <p:cNvSpPr/>
          <p:nvPr/>
        </p:nvSpPr>
        <p:spPr>
          <a:xfrm rot="5400000">
            <a:off x="4401316" y="5179231"/>
            <a:ext cx="1214446" cy="1143008"/>
          </a:xfrm>
          <a:prstGeom prst="bentUpArrow">
            <a:avLst>
              <a:gd name="adj1" fmla="val 14804"/>
              <a:gd name="adj2" fmla="val 14020"/>
              <a:gd name="adj3" fmla="val 25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으로 구부러진 화살표 45"/>
          <p:cNvSpPr/>
          <p:nvPr/>
        </p:nvSpPr>
        <p:spPr>
          <a:xfrm>
            <a:off x="4990609" y="2214555"/>
            <a:ext cx="660872" cy="1491232"/>
          </a:xfrm>
          <a:prstGeom prst="curv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1814991" y="1951952"/>
            <a:ext cx="1928826" cy="857256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ip nat 100</a:t>
            </a:r>
          </a:p>
          <a:p>
            <a:r>
              <a:rPr lang="en-US" altLang="ko-KR" sz="1000" smtClean="0">
                <a:solidFill>
                  <a:schemeClr val="bg1"/>
                </a:solidFill>
              </a:rPr>
              <a:t> source host 192.168.1.50</a:t>
            </a:r>
          </a:p>
          <a:p>
            <a:r>
              <a:rPr lang="en-US" altLang="ko-KR" sz="1000" smtClean="0">
                <a:solidFill>
                  <a:schemeClr val="bg1"/>
                </a:solidFill>
              </a:rPr>
              <a:t> destination host 80.80.80.80</a:t>
            </a:r>
          </a:p>
          <a:p>
            <a:r>
              <a:rPr lang="en-US" altLang="ko-KR" sz="1000" smtClean="0">
                <a:solidFill>
                  <a:schemeClr val="bg1"/>
                </a:solidFill>
              </a:rPr>
              <a:t> nat </a:t>
            </a:r>
            <a:r>
              <a:rPr lang="en-US" altLang="ko-KR" sz="1000" smtClean="0">
                <a:solidFill>
                  <a:srgbClr val="FFFF00"/>
                </a:solidFill>
              </a:rPr>
              <a:t>source eth1 auto</a:t>
            </a:r>
          </a:p>
          <a:p>
            <a:r>
              <a:rPr lang="en-US" altLang="ko-KR" sz="1000" smtClean="0">
                <a:solidFill>
                  <a:schemeClr val="bg1"/>
                </a:solidFill>
              </a:rPr>
              <a:t> enable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49" name="대각선 방향의 모서리가 둥근 사각형 48"/>
          <p:cNvSpPr/>
          <p:nvPr/>
        </p:nvSpPr>
        <p:spPr>
          <a:xfrm>
            <a:off x="1793829" y="4714884"/>
            <a:ext cx="1928826" cy="857256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ip nat 100</a:t>
            </a:r>
          </a:p>
          <a:p>
            <a:r>
              <a:rPr lang="en-US" altLang="ko-KR" sz="1000" smtClean="0">
                <a:solidFill>
                  <a:schemeClr val="bg1"/>
                </a:solidFill>
              </a:rPr>
              <a:t> source host 192.168.1.50</a:t>
            </a:r>
          </a:p>
          <a:p>
            <a:r>
              <a:rPr lang="en-US" altLang="ko-KR" sz="1000" smtClean="0">
                <a:solidFill>
                  <a:schemeClr val="bg1"/>
                </a:solidFill>
              </a:rPr>
              <a:t> destination host 80.80.80.80</a:t>
            </a:r>
          </a:p>
          <a:p>
            <a:r>
              <a:rPr lang="en-US" altLang="ko-KR" sz="1000" smtClean="0">
                <a:solidFill>
                  <a:schemeClr val="bg1"/>
                </a:solidFill>
              </a:rPr>
              <a:t> nat </a:t>
            </a:r>
            <a:r>
              <a:rPr lang="en-US" altLang="ko-KR" sz="1000" smtClean="0">
                <a:solidFill>
                  <a:srgbClr val="FFFF00"/>
                </a:solidFill>
              </a:rPr>
              <a:t>destination 80.80.80.81</a:t>
            </a:r>
          </a:p>
          <a:p>
            <a:r>
              <a:rPr lang="en-US" altLang="ko-KR" sz="1000" smtClean="0">
                <a:solidFill>
                  <a:schemeClr val="bg1"/>
                </a:solidFill>
              </a:rPr>
              <a:t> enable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50" name="포인트가 8개인 별 49"/>
          <p:cNvSpPr/>
          <p:nvPr/>
        </p:nvSpPr>
        <p:spPr>
          <a:xfrm>
            <a:off x="4151283" y="4714884"/>
            <a:ext cx="714380" cy="428628"/>
          </a:xfrm>
          <a:prstGeom prst="star8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NAT</a:t>
            </a:r>
            <a:endParaRPr lang="ko-KR" altLang="en-US" sz="1200"/>
          </a:p>
        </p:txBody>
      </p:sp>
      <p:sp>
        <p:nvSpPr>
          <p:cNvPr id="51" name="포인트가 8개인 별 50"/>
          <p:cNvSpPr/>
          <p:nvPr/>
        </p:nvSpPr>
        <p:spPr>
          <a:xfrm>
            <a:off x="5508605" y="2071678"/>
            <a:ext cx="714380" cy="428628"/>
          </a:xfrm>
          <a:prstGeom prst="star8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NAT</a:t>
            </a:r>
            <a:endParaRPr lang="ko-KR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NAT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4.1.x -&gt; 4.2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차이점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214282" y="1928802"/>
          <a:ext cx="8715439" cy="356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16"/>
                <a:gridCol w="3143272"/>
                <a:gridCol w="32861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Old style 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+mn-ea"/>
                          <a:ea typeface="+mn-ea"/>
                        </a:rPr>
                        <a:t>New Style 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+mn-ea"/>
                          <a:ea typeface="+mn-ea"/>
                        </a:rPr>
                        <a:t>Description 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nat source interface eth1 eth2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r-FR" altLang="ko-KR" sz="1100" smtClean="0">
                          <a:latin typeface="+mn-ea"/>
                          <a:ea typeface="+mn-ea"/>
                        </a:rPr>
                        <a:t>nat source eth1 auto eth2 auto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eth1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이나 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eth2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로 나가는 패킷에 대해 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MASQ.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nat source 1.1.1.1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nat source any 1.1.1.1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아웃바운드 인터페이스에 관계 없이 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1.1.1.1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로 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NAT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nat source 1.1.1.1 1.1.1.100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r-FR" altLang="ko-KR" sz="1100" smtClean="0">
                          <a:latin typeface="+mn-ea"/>
                          <a:ea typeface="+mn-ea"/>
                        </a:rPr>
                        <a:t>nat source range 1.1.1.1 1.1.1.100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???? M:N NAT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nat source 1.1.1.0/24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nat source any 1.1.1.0/24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??? NAT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불가능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r-FR" altLang="ko-KR" sz="1100" smtClean="0">
                          <a:latin typeface="+mn-ea"/>
                          <a:ea typeface="+mn-ea"/>
                        </a:rPr>
                        <a:t>nat source eth1 1.1.1.1 eth2 2.2.2.1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아웃바운드 인터페이스에 따라 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NAT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를 다른 주소로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불가능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r-FR" altLang="ko-KR" sz="1100" smtClean="0">
                          <a:latin typeface="+mn-ea"/>
                          <a:ea typeface="+mn-ea"/>
                        </a:rPr>
                        <a:t>nat source eth1 auto eth2 auto eix0 1.1.1.1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eth1/eth2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DHCP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일 때 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eix0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로 라우팅 되는 패킷은 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IP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지정해서 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NAT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fr-FR" altLang="ko-KR" sz="1100" smtClean="0">
                          <a:latin typeface="+mn-ea"/>
                          <a:ea typeface="+mn-ea"/>
                        </a:rPr>
                        <a:t>nat destination 1.1.1.1 (port 123)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r-FR" altLang="ko-KR" sz="1100" smtClean="0">
                          <a:latin typeface="+mn-ea"/>
                          <a:ea typeface="+mn-ea"/>
                        </a:rPr>
                        <a:t>nat destination 1.1.1.1 (port 123)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변경 없음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fr-FR" altLang="ko-KR" sz="1100" dirty="0" smtClean="0">
                          <a:latin typeface="+mn-ea"/>
                          <a:ea typeface="+mn-ea"/>
                        </a:rPr>
                        <a:t>nat destination 1.1.1.1 1.1.1.100 (port 123)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r-FR" altLang="ko-KR" sz="1100" smtClean="0">
                          <a:latin typeface="+mn-ea"/>
                          <a:ea typeface="+mn-ea"/>
                        </a:rPr>
                        <a:t>nat destination range 1.1.1.1 1.1.100 (port 123)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SNAT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과의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CLI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통일성을 위해 변경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28596" y="1233058"/>
            <a:ext cx="75461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◆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 4.1.x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에서 사용하는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NAT 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룰과 </a:t>
            </a:r>
            <a:r>
              <a:rPr lang="en-US" altLang="ko-KR" sz="1600" b="1" dirty="0" smtClean="0">
                <a:latin typeface="+mn-ea"/>
                <a:ea typeface="+mn-ea"/>
                <a:cs typeface="Tahoma" pitchFamily="34" charset="0"/>
              </a:rPr>
              <a:t>4.2</a:t>
            </a:r>
            <a:r>
              <a:rPr lang="ko-KR" altLang="en-US" sz="1600" b="1" dirty="0" smtClean="0">
                <a:latin typeface="+mn-ea"/>
                <a:ea typeface="+mn-ea"/>
                <a:cs typeface="Tahoma" pitchFamily="34" charset="0"/>
              </a:rPr>
              <a:t>으로 오면서 개선된 설정을 비교 확인 해봄</a:t>
            </a:r>
            <a:endParaRPr lang="en-US" altLang="ko-KR" sz="1600" b="1" dirty="0" smtClean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NAT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 nat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정책 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(1)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0"/>
          <p:cNvGrpSpPr/>
          <p:nvPr/>
        </p:nvGrpSpPr>
        <p:grpSpPr>
          <a:xfrm>
            <a:off x="72738" y="1285860"/>
            <a:ext cx="4437349" cy="1500198"/>
            <a:chOff x="80931" y="1214422"/>
            <a:chExt cx="3894660" cy="150019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nat 15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any</a:t>
              </a:r>
            </a:p>
            <a:p>
              <a:r>
                <a:rPr lang="en-US" altLang="ko-KR" sz="1100" smtClean="0"/>
                <a:t> nat source eth1 auto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>
              <a:off x="88122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1. SNAT(PAT –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인터페이스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개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4573332" y="1285860"/>
            <a:ext cx="4437349" cy="1500198"/>
            <a:chOff x="80931" y="1214422"/>
            <a:chExt cx="3894660" cy="150019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nat 16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any</a:t>
              </a:r>
            </a:p>
            <a:p>
              <a:r>
                <a:rPr lang="en-US" altLang="ko-KR" sz="1100" smtClean="0"/>
                <a:t> nat source eth1 auto eth2 auto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88122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2. SNAT(PAT –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인터페이스 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개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" name="그룹 20"/>
          <p:cNvGrpSpPr/>
          <p:nvPr/>
        </p:nvGrpSpPr>
        <p:grpSpPr>
          <a:xfrm>
            <a:off x="72738" y="3000372"/>
            <a:ext cx="4437349" cy="1500198"/>
            <a:chOff x="80931" y="1214422"/>
            <a:chExt cx="3894660" cy="150019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nat 17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any</a:t>
              </a:r>
            </a:p>
            <a:p>
              <a:r>
                <a:rPr lang="en-US" altLang="ko-KR" sz="1100" smtClean="0"/>
                <a:t> nat source eth2 50.50.50.1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88122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3. SNAT(PAT - 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인터페이스 아이피 지정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6" name="그룹 20"/>
          <p:cNvGrpSpPr/>
          <p:nvPr/>
        </p:nvGrpSpPr>
        <p:grpSpPr>
          <a:xfrm>
            <a:off x="4573332" y="3000372"/>
            <a:ext cx="4437349" cy="1500198"/>
            <a:chOff x="80931" y="1214422"/>
            <a:chExt cx="3894660" cy="150019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nat 18</a:t>
              </a:r>
            </a:p>
            <a:p>
              <a:r>
                <a:rPr lang="en-US" altLang="ko-KR" sz="1100" smtClean="0"/>
                <a:t> source any</a:t>
              </a:r>
            </a:p>
            <a:p>
              <a:r>
                <a:rPr lang="en-US" altLang="ko-KR" sz="1100" smtClean="0"/>
                <a:t> destination interface eth1</a:t>
              </a:r>
            </a:p>
            <a:p>
              <a:r>
                <a:rPr lang="en-US" altLang="ko-KR" sz="1100" smtClean="0"/>
                <a:t> nat destination 192.168.1.55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47" name="양쪽 모서리가 둥근 사각형 46"/>
            <p:cNvSpPr/>
            <p:nvPr/>
          </p:nvSpPr>
          <p:spPr>
            <a:xfrm>
              <a:off x="88122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4. DNAT (Destination NAT)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7" name="그룹 20"/>
          <p:cNvGrpSpPr/>
          <p:nvPr/>
        </p:nvGrpSpPr>
        <p:grpSpPr>
          <a:xfrm>
            <a:off x="72738" y="4714884"/>
            <a:ext cx="4437349" cy="1500198"/>
            <a:chOff x="80931" y="1214422"/>
            <a:chExt cx="3894660" cy="150019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dirty="0" smtClean="0"/>
            </a:p>
            <a:p>
              <a:endParaRPr lang="en-US" altLang="ko-KR" sz="1100" dirty="0" smtClean="0"/>
            </a:p>
            <a:p>
              <a:r>
                <a:rPr lang="en-US" altLang="ko-KR" sz="1100" dirty="0" err="1" smtClean="0"/>
                <a:t>ip</a:t>
              </a:r>
              <a:r>
                <a:rPr lang="en-US" altLang="ko-KR" sz="1100" dirty="0" smtClean="0"/>
                <a:t> </a:t>
              </a:r>
              <a:r>
                <a:rPr lang="en-US" altLang="ko-KR" sz="1100" dirty="0" err="1" smtClean="0"/>
                <a:t>nat</a:t>
              </a:r>
              <a:r>
                <a:rPr lang="en-US" altLang="ko-KR" sz="1100" dirty="0" smtClean="0"/>
                <a:t> 19</a:t>
              </a:r>
            </a:p>
            <a:p>
              <a:r>
                <a:rPr lang="en-US" altLang="ko-KR" sz="1100" dirty="0" smtClean="0"/>
                <a:t> source any</a:t>
              </a:r>
            </a:p>
            <a:p>
              <a:r>
                <a:rPr lang="en-US" altLang="ko-KR" sz="1100" dirty="0" smtClean="0"/>
                <a:t> destination interface eth2</a:t>
              </a:r>
            </a:p>
            <a:p>
              <a:r>
                <a:rPr lang="en-US" altLang="ko-KR" sz="1100" dirty="0" smtClean="0"/>
                <a:t> protocol </a:t>
              </a:r>
              <a:r>
                <a:rPr lang="en-US" altLang="ko-KR" sz="1100" dirty="0" err="1" smtClean="0"/>
                <a:t>tcp</a:t>
              </a:r>
              <a:r>
                <a:rPr lang="en-US" altLang="ko-KR" sz="1100" dirty="0" smtClean="0"/>
                <a:t> sport any </a:t>
              </a:r>
              <a:r>
                <a:rPr lang="en-US" altLang="ko-KR" sz="1100" dirty="0" err="1" smtClean="0"/>
                <a:t>dport</a:t>
              </a:r>
              <a:r>
                <a:rPr lang="en-US" altLang="ko-KR" sz="1100" dirty="0" smtClean="0"/>
                <a:t> </a:t>
              </a:r>
              <a:r>
                <a:rPr lang="en-US" altLang="ko-KR" sz="1100" dirty="0" err="1" smtClean="0"/>
                <a:t>eq</a:t>
              </a:r>
              <a:r>
                <a:rPr lang="en-US" altLang="ko-KR" sz="1100" dirty="0" smtClean="0"/>
                <a:t> 80</a:t>
              </a:r>
            </a:p>
            <a:p>
              <a:r>
                <a:rPr lang="en-US" altLang="ko-KR" sz="1100" dirty="0" smtClean="0"/>
                <a:t> </a:t>
              </a:r>
              <a:r>
                <a:rPr lang="en-US" altLang="ko-KR" sz="1100" dirty="0" err="1" smtClean="0"/>
                <a:t>nat</a:t>
              </a:r>
              <a:r>
                <a:rPr lang="en-US" altLang="ko-KR" sz="1100" dirty="0" smtClean="0"/>
                <a:t> destination 192.168.1.55 port 8080</a:t>
              </a:r>
            </a:p>
            <a:p>
              <a:r>
                <a:rPr lang="en-US" altLang="ko-KR" sz="1100" dirty="0" smtClean="0"/>
                <a:t> enable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>
              <a:off x="88122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5. DNAT(Destination Port NAT)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8" name="그룹 20"/>
          <p:cNvGrpSpPr/>
          <p:nvPr/>
        </p:nvGrpSpPr>
        <p:grpSpPr>
          <a:xfrm>
            <a:off x="4573332" y="4714884"/>
            <a:ext cx="4437349" cy="1500198"/>
            <a:chOff x="80931" y="1214422"/>
            <a:chExt cx="3894660" cy="150019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nat 20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any</a:t>
              </a:r>
            </a:p>
            <a:p>
              <a:r>
                <a:rPr lang="en-US" altLang="ko-KR" sz="1100" smtClean="0"/>
                <a:t> nat source eth1 211.231.231.0/24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>
              <a:off x="88122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6. 1:1 SNAT(1:1 Source NAT)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3" name="모서리가 둥근 사각형 설명선 22"/>
          <p:cNvSpPr/>
          <p:nvPr/>
        </p:nvSpPr>
        <p:spPr>
          <a:xfrm>
            <a:off x="1928794" y="2285992"/>
            <a:ext cx="1928826" cy="428628"/>
          </a:xfrm>
          <a:prstGeom prst="wedgeRoundRectCallout">
            <a:avLst>
              <a:gd name="adj1" fmla="val -58284"/>
              <a:gd name="adj2" fmla="val -2299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패킷이 </a:t>
            </a:r>
            <a:r>
              <a:rPr lang="en-US" altLang="ko-KR" sz="1100" smtClean="0"/>
              <a:t>eth1 </a:t>
            </a:r>
            <a:r>
              <a:rPr lang="ko-KR" altLang="en-US" sz="1100" smtClean="0"/>
              <a:t>으로 나갈때 </a:t>
            </a:r>
            <a:r>
              <a:rPr lang="en-US" altLang="ko-KR" sz="1100" smtClean="0"/>
              <a:t>eth1 </a:t>
            </a:r>
            <a:r>
              <a:rPr lang="ko-KR" altLang="en-US" sz="1100" smtClean="0"/>
              <a:t>인터페이스 </a:t>
            </a:r>
            <a:r>
              <a:rPr lang="en-US" altLang="ko-KR" sz="1100" smtClean="0"/>
              <a:t>IP</a:t>
            </a:r>
            <a:r>
              <a:rPr lang="ko-KR" altLang="en-US" sz="1100" smtClean="0"/>
              <a:t>로 </a:t>
            </a:r>
            <a:r>
              <a:rPr lang="en-US" altLang="ko-KR" sz="1100" smtClean="0"/>
              <a:t>NAT</a:t>
            </a:r>
            <a:endParaRPr lang="ko-KR" altLang="en-US" sz="1100"/>
          </a:p>
        </p:txBody>
      </p:sp>
      <p:sp>
        <p:nvSpPr>
          <p:cNvPr id="24" name="직사각형 23"/>
          <p:cNvSpPr/>
          <p:nvPr/>
        </p:nvSpPr>
        <p:spPr>
          <a:xfrm>
            <a:off x="928662" y="2285992"/>
            <a:ext cx="785818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000892" y="2285992"/>
            <a:ext cx="1928826" cy="428628"/>
          </a:xfrm>
          <a:prstGeom prst="wedgeRoundRectCallout">
            <a:avLst>
              <a:gd name="adj1" fmla="val -58284"/>
              <a:gd name="adj2" fmla="val -1671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패킷이 나가는 인터페이스가 </a:t>
            </a:r>
            <a:r>
              <a:rPr lang="en-US" altLang="ko-KR" sz="1100" smtClean="0"/>
              <a:t>2</a:t>
            </a:r>
            <a:r>
              <a:rPr lang="ko-KR" altLang="en-US" sz="1100" smtClean="0"/>
              <a:t>개 일때 설정</a:t>
            </a:r>
            <a:endParaRPr lang="ko-KR" altLang="en-US" sz="1100"/>
          </a:p>
        </p:txBody>
      </p:sp>
      <p:sp>
        <p:nvSpPr>
          <p:cNvPr id="26" name="직사각형 25"/>
          <p:cNvSpPr/>
          <p:nvPr/>
        </p:nvSpPr>
        <p:spPr>
          <a:xfrm>
            <a:off x="5429256" y="2285992"/>
            <a:ext cx="1357322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7158" y="642919"/>
            <a:ext cx="8228135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5) NAT &gt;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ip nat </a:t>
            </a:r>
            <a:r>
              <a:rPr lang="ko-KR" altLang="en-US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정책 설정 </a:t>
            </a:r>
            <a:r>
              <a:rPr lang="en-US" altLang="ko-KR" sz="200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(2)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2000" smtClean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17231" y="1"/>
            <a:ext cx="822813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Firewall</a:t>
            </a:r>
            <a:endParaRPr kumimoji="1" lang="ko-KR" altLang="en-US" sz="2400" b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6" name="그룹 20"/>
          <p:cNvGrpSpPr/>
          <p:nvPr/>
        </p:nvGrpSpPr>
        <p:grpSpPr>
          <a:xfrm>
            <a:off x="72738" y="1285860"/>
            <a:ext cx="4436790" cy="1500198"/>
            <a:chOff x="80931" y="1214422"/>
            <a:chExt cx="3894169" cy="150019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nat 21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any</a:t>
              </a:r>
            </a:p>
            <a:p>
              <a:r>
                <a:rPr lang="en-US" altLang="ko-KR" sz="1100" smtClean="0"/>
                <a:t> nat source range 1.1.1.1 1.1.1.100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>
              <a:off x="87631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7. M:N  SNAT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9" name="그룹 20"/>
          <p:cNvGrpSpPr/>
          <p:nvPr/>
        </p:nvGrpSpPr>
        <p:grpSpPr>
          <a:xfrm>
            <a:off x="4572000" y="1285860"/>
            <a:ext cx="4429156" cy="1500198"/>
            <a:chOff x="79762" y="1214422"/>
            <a:chExt cx="3887469" cy="150019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nat 22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any</a:t>
              </a:r>
            </a:p>
            <a:p>
              <a:r>
                <a:rPr lang="en-US" altLang="ko-KR" sz="1100" smtClean="0"/>
                <a:t> nat source eth1 1.1.1.2/31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79762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8. M:N SNAT(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권고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42" name="그룹 20"/>
          <p:cNvGrpSpPr/>
          <p:nvPr/>
        </p:nvGrpSpPr>
        <p:grpSpPr>
          <a:xfrm>
            <a:off x="72738" y="4714884"/>
            <a:ext cx="4436790" cy="1500198"/>
            <a:chOff x="80931" y="1214422"/>
            <a:chExt cx="3894169" cy="150019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dirty="0" smtClean="0"/>
            </a:p>
            <a:p>
              <a:endParaRPr lang="en-US" altLang="ko-KR" sz="1100" dirty="0" smtClean="0"/>
            </a:p>
            <a:p>
              <a:r>
                <a:rPr lang="en-US" altLang="ko-KR" sz="1100" dirty="0" err="1" smtClean="0"/>
                <a:t>ip</a:t>
              </a:r>
              <a:r>
                <a:rPr lang="en-US" altLang="ko-KR" sz="1100" dirty="0" smtClean="0"/>
                <a:t> </a:t>
              </a:r>
              <a:r>
                <a:rPr lang="en-US" altLang="ko-KR" sz="1100" err="1" smtClean="0"/>
                <a:t>nat</a:t>
              </a:r>
              <a:r>
                <a:rPr lang="en-US" altLang="ko-KR" sz="1100" smtClean="0"/>
                <a:t> 24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 source host 192.168.1.55</a:t>
              </a:r>
            </a:p>
            <a:p>
              <a:r>
                <a:rPr lang="en-US" altLang="ko-KR" sz="1100" dirty="0" smtClean="0"/>
                <a:t> destination host 212.233.211.3</a:t>
              </a:r>
            </a:p>
            <a:p>
              <a:r>
                <a:rPr lang="en-US" altLang="ko-KR" sz="1100" dirty="0" smtClean="0"/>
                <a:t> </a:t>
              </a:r>
              <a:r>
                <a:rPr lang="en-US" altLang="ko-KR" sz="1100" dirty="0" err="1" smtClean="0"/>
                <a:t>nat</a:t>
              </a:r>
              <a:r>
                <a:rPr lang="en-US" altLang="ko-KR" sz="1100" dirty="0" smtClean="0"/>
                <a:t> source any 212.233.213.4</a:t>
              </a:r>
            </a:p>
            <a:p>
              <a:r>
                <a:rPr lang="en-US" altLang="ko-KR" sz="1100" dirty="0" smtClean="0"/>
                <a:t> </a:t>
              </a:r>
              <a:r>
                <a:rPr lang="en-US" altLang="ko-KR" sz="1100" dirty="0" err="1" smtClean="0"/>
                <a:t>nat</a:t>
              </a:r>
              <a:r>
                <a:rPr lang="en-US" altLang="ko-KR" sz="1100" dirty="0" smtClean="0"/>
                <a:t> </a:t>
              </a:r>
              <a:r>
                <a:rPr lang="en-US" altLang="ko-KR" sz="1100" dirty="0" err="1" smtClean="0"/>
                <a:t>destnation</a:t>
              </a:r>
              <a:r>
                <a:rPr lang="en-US" altLang="ko-KR" sz="1100" dirty="0" smtClean="0"/>
                <a:t> 192.168.1.3</a:t>
              </a:r>
            </a:p>
            <a:p>
              <a:r>
                <a:rPr lang="en-US" altLang="ko-KR" sz="1100" dirty="0" smtClean="0"/>
                <a:t> enable</a:t>
              </a: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87631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10. Double NAT</a:t>
              </a: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4573332" y="4714884"/>
            <a:ext cx="4436790" cy="1500198"/>
            <a:chOff x="80931" y="1214422"/>
            <a:chExt cx="3894169" cy="150019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nat 25</a:t>
              </a:r>
            </a:p>
            <a:p>
              <a:r>
                <a:rPr lang="en-US" altLang="ko-KR" sz="1100" smtClean="0"/>
                <a:t> source host 192.168.1.55</a:t>
              </a:r>
            </a:p>
            <a:p>
              <a:r>
                <a:rPr lang="en-US" altLang="ko-KR" sz="1100" smtClean="0"/>
                <a:t> destination any</a:t>
              </a:r>
            </a:p>
            <a:p>
              <a:r>
                <a:rPr lang="en-US" altLang="ko-KR" sz="1100" smtClean="0"/>
                <a:t> no nat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87631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11. Exclusive NAT (NAT</a:t>
              </a:r>
              <a:r>
                <a:rPr lang="ko-KR" altLang="en-US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를 제외</a:t>
              </a:r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6" name="그룹 20"/>
          <p:cNvGrpSpPr/>
          <p:nvPr/>
        </p:nvGrpSpPr>
        <p:grpSpPr>
          <a:xfrm>
            <a:off x="71406" y="3000372"/>
            <a:ext cx="4429156" cy="1500198"/>
            <a:chOff x="79762" y="1214422"/>
            <a:chExt cx="3887469" cy="150019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0931" y="1214422"/>
              <a:ext cx="3886300" cy="1500198"/>
            </a:xfrm>
            <a:prstGeom prst="roundRect">
              <a:avLst>
                <a:gd name="adj" fmla="val 12302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100" smtClean="0"/>
            </a:p>
            <a:p>
              <a:endParaRPr lang="en-US" altLang="ko-KR" sz="1100" smtClean="0"/>
            </a:p>
            <a:p>
              <a:r>
                <a:rPr lang="en-US" altLang="ko-KR" sz="1100" smtClean="0"/>
                <a:t>ip nat 23</a:t>
              </a:r>
            </a:p>
            <a:p>
              <a:r>
                <a:rPr lang="en-US" altLang="ko-KR" sz="1100" smtClean="0"/>
                <a:t> source 192.168.1.0/24</a:t>
              </a:r>
            </a:p>
            <a:p>
              <a:r>
                <a:rPr lang="en-US" altLang="ko-KR" sz="1100" smtClean="0"/>
                <a:t> destination any</a:t>
              </a:r>
            </a:p>
            <a:p>
              <a:r>
                <a:rPr lang="en-US" altLang="ko-KR" sz="1100" smtClean="0"/>
                <a:t> nat source eth1 auto eth2 auto eix0 1.1.1.1</a:t>
              </a:r>
            </a:p>
            <a:p>
              <a:r>
                <a:rPr lang="en-US" altLang="ko-KR" sz="1100" smtClean="0"/>
                <a:t> enable</a:t>
              </a: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79762" y="1214422"/>
              <a:ext cx="3887469" cy="3571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9. Backup SNAT (Backup Source NAT)</a:t>
              </a:r>
              <a:endParaRPr lang="ko-KR" altLang="en-US" sz="1200" b="1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9" name="모서리가 둥근 사각형 설명선 18"/>
          <p:cNvSpPr/>
          <p:nvPr/>
        </p:nvSpPr>
        <p:spPr>
          <a:xfrm>
            <a:off x="2643174" y="2285992"/>
            <a:ext cx="1928826" cy="428628"/>
          </a:xfrm>
          <a:prstGeom prst="wedgeRoundRectCallout">
            <a:avLst>
              <a:gd name="adj1" fmla="val -58284"/>
              <a:gd name="adj2" fmla="val -2299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패킷이 나가는 인터페이스 지정이 없음</a:t>
            </a:r>
            <a:r>
              <a:rPr lang="en-US" altLang="ko-KR" sz="1100" smtClean="0"/>
              <a:t>.</a:t>
            </a:r>
            <a:endParaRPr lang="ko-KR" altLang="en-US" sz="1100"/>
          </a:p>
        </p:txBody>
      </p:sp>
      <p:sp>
        <p:nvSpPr>
          <p:cNvPr id="20" name="직사각형 19"/>
          <p:cNvSpPr/>
          <p:nvPr/>
        </p:nvSpPr>
        <p:spPr>
          <a:xfrm>
            <a:off x="928662" y="2285992"/>
            <a:ext cx="1571636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6786578" y="2285992"/>
            <a:ext cx="1928826" cy="428628"/>
          </a:xfrm>
          <a:prstGeom prst="wedgeRoundRectCallout">
            <a:avLst>
              <a:gd name="adj1" fmla="val -58284"/>
              <a:gd name="adj2" fmla="val -2299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/>
              <a:t>패킷이 나가는 인터페이스 지정 가능</a:t>
            </a:r>
            <a:r>
              <a:rPr lang="en-US" altLang="ko-KR" sz="1100" smtClean="0"/>
              <a:t>(</a:t>
            </a:r>
            <a:r>
              <a:rPr lang="ko-KR" altLang="en-US" sz="1100" smtClean="0"/>
              <a:t>서브넷 주의</a:t>
            </a:r>
            <a:r>
              <a:rPr lang="en-US" altLang="ko-KR" sz="1100" smtClean="0"/>
              <a:t>)</a:t>
            </a:r>
            <a:endParaRPr lang="ko-KR" altLang="en-US" sz="1100"/>
          </a:p>
        </p:txBody>
      </p:sp>
      <p:sp>
        <p:nvSpPr>
          <p:cNvPr id="22" name="직사각형 21"/>
          <p:cNvSpPr/>
          <p:nvPr/>
        </p:nvSpPr>
        <p:spPr>
          <a:xfrm>
            <a:off x="5429256" y="2285992"/>
            <a:ext cx="1071570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121038</TotalTime>
  <Words>27474</Words>
  <Application>Microsoft Office PowerPoint</Application>
  <PresentationFormat>화면 슬라이드 쇼(4:3)</PresentationFormat>
  <Paragraphs>6137</Paragraphs>
  <Slides>240</Slides>
  <Notes>73</Notes>
  <HiddenSlides>0</HiddenSlides>
  <MMClips>0</MMClips>
  <ScaleCrop>false</ScaleCrop>
  <HeadingPairs>
    <vt:vector size="8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240</vt:i4>
      </vt:variant>
    </vt:vector>
  </HeadingPairs>
  <TitlesOfParts>
    <vt:vector size="262" baseType="lpstr">
      <vt:lpstr>굴림</vt:lpstr>
      <vt:lpstr>Arial</vt:lpstr>
      <vt:lpstr>맑은 고딕</vt:lpstr>
      <vt:lpstr>HY견고딕</vt:lpstr>
      <vt:lpstr>HY각헤드라인M</vt:lpstr>
      <vt:lpstr>Lucida Sans Unicode</vt:lpstr>
      <vt:lpstr>HY헤드라인M</vt:lpstr>
      <vt:lpstr>Tahoma</vt:lpstr>
      <vt:lpstr>Wingdings</vt:lpstr>
      <vt:lpstr>Segoe UI</vt:lpstr>
      <vt:lpstr>-윤고딕250</vt:lpstr>
      <vt:lpstr>SimSun-ExtB</vt:lpstr>
      <vt:lpstr>FangSong</vt:lpstr>
      <vt:lpstr>Yoon 윤고딕 530_TT</vt:lpstr>
      <vt:lpstr>SimSun</vt:lpstr>
      <vt:lpstr>돋움</vt:lpstr>
      <vt:lpstr>Myriad Pro</vt:lpstr>
      <vt:lpstr>HY울릉도B</vt:lpstr>
      <vt:lpstr>SimHei</vt:lpstr>
      <vt:lpstr>돋움체</vt:lpstr>
      <vt:lpstr>Office 테마</vt:lpstr>
      <vt:lpstr>Microsoft Office Excel 97-2003 워크시트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</vt:vector>
  </TitlesOfParts>
  <Company>넥스지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NexG UTM 엔지니어 교육자료</dc:title>
  <dc:subject>NexG UTM</dc:subject>
  <dc:creator>NexG</dc:creator>
  <cp:keywords>NEXG, UTM</cp:keywords>
  <cp:lastModifiedBy>KGS</cp:lastModifiedBy>
  <cp:revision>7925</cp:revision>
  <dcterms:created xsi:type="dcterms:W3CDTF">2008-09-24T08:58:45Z</dcterms:created>
  <dcterms:modified xsi:type="dcterms:W3CDTF">2009-12-17T01:21:32Z</dcterms:modified>
</cp:coreProperties>
</file>